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0F1C-6D19-4F33-B870-7217A6D1C92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EF-47E6-4C03-89AD-0423F04F029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s://s1.showslide.ru/s_slide/4f77635f59ad56d5d1b6d916a681aafa/a4b8e219-9951-49b6-9712-0bae9a8fbe4b.jpeg"/>
          <p:cNvPicPr>
            <a:picLocks noChangeAspect="1" noChangeArrowheads="1"/>
          </p:cNvPicPr>
          <p:nvPr userDrawn="1"/>
        </p:nvPicPr>
        <p:blipFill>
          <a:blip r:embed="rId2" cstate="print"/>
          <a:srcRect l="5113" t="21000" r="1963" b="2351"/>
          <a:stretch>
            <a:fillRect/>
          </a:stretch>
        </p:blipFill>
        <p:spPr bwMode="auto">
          <a:xfrm>
            <a:off x="0" y="1"/>
            <a:ext cx="9108000" cy="5634611"/>
          </a:xfrm>
          <a:prstGeom prst="rect">
            <a:avLst/>
          </a:prstGeom>
          <a:noFill/>
        </p:spPr>
      </p:pic>
      <p:pic>
        <p:nvPicPr>
          <p:cNvPr id="8" name="Picture 2" descr="https://s1.showslide.ru/s_slide/4f77635f59ad56d5d1b6d916a681aafa/a4b8e219-9951-49b6-9712-0bae9a8fbe4b.jpeg"/>
          <p:cNvPicPr>
            <a:picLocks noChangeAspect="1" noChangeArrowheads="1"/>
          </p:cNvPicPr>
          <p:nvPr userDrawn="1"/>
        </p:nvPicPr>
        <p:blipFill>
          <a:blip r:embed="rId2" cstate="print"/>
          <a:srcRect l="5113" t="82421" r="1963" b="2351"/>
          <a:stretch>
            <a:fillRect/>
          </a:stretch>
        </p:blipFill>
        <p:spPr bwMode="auto">
          <a:xfrm flipV="1">
            <a:off x="0" y="5589240"/>
            <a:ext cx="9087876" cy="1260000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0F1C-6D19-4F33-B870-7217A6D1C92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EF-47E6-4C03-89AD-0423F04F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0F1C-6D19-4F33-B870-7217A6D1C92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EF-47E6-4C03-89AD-0423F04F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0F1C-6D19-4F33-B870-7217A6D1C92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EF-47E6-4C03-89AD-0423F04F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0F1C-6D19-4F33-B870-7217A6D1C92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EF-47E6-4C03-89AD-0423F04F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0F1C-6D19-4F33-B870-7217A6D1C92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EF-47E6-4C03-89AD-0423F04F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0F1C-6D19-4F33-B870-7217A6D1C92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EF-47E6-4C03-89AD-0423F04F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0F1C-6D19-4F33-B870-7217A6D1C92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EF-47E6-4C03-89AD-0423F04F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0F1C-6D19-4F33-B870-7217A6D1C92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EF-47E6-4C03-89AD-0423F04F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0F1C-6D19-4F33-B870-7217A6D1C92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EF-47E6-4C03-89AD-0423F04F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0F1C-6D19-4F33-B870-7217A6D1C92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EF-47E6-4C03-89AD-0423F04F0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0F1C-6D19-4F33-B870-7217A6D1C92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61EF-47E6-4C03-89AD-0423F04F029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img.freepik.com/free-photo/flat-lay-of-colorful-chalk-with-copy-space_23-2148612763.jpg?size=626&amp;ext=jpg"/>
          <p:cNvPicPr>
            <a:picLocks noChangeAspect="1" noChangeArrowheads="1"/>
          </p:cNvPicPr>
          <p:nvPr userDrawn="1"/>
        </p:nvPicPr>
        <p:blipFill>
          <a:blip r:embed="rId13" cstate="print"/>
          <a:srcRect r="49212"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zagadki-dlya-detej.ru/wp-content/uploads/2021/07/yod_pr_3.jpg" TargetMode="External"/><Relationship Id="rId13" Type="http://schemas.openxmlformats.org/officeDocument/2006/relationships/hyperlink" Target="https://media-digital.ru/wp-content/uploads/6/8/d/68db129b78d65acaa7fa928629bb7c1a.jpeg" TargetMode="External"/><Relationship Id="rId3" Type="http://schemas.openxmlformats.org/officeDocument/2006/relationships/hyperlink" Target="https://gas-kvas.com/uploads/posts/2023-02/1676442340_gas-kvas-com-p-detskii-risunok-stakan-20.jpg" TargetMode="External"/><Relationship Id="rId7" Type="http://schemas.openxmlformats.org/officeDocument/2006/relationships/hyperlink" Target="https://5zaklepok.ru/images/tom1/42.jpg" TargetMode="External"/><Relationship Id="rId12" Type="http://schemas.openxmlformats.org/officeDocument/2006/relationships/hyperlink" Target="https://vet21apteka.ru/wp-content/uploads/2022/11/%D0%9C%D0%B5%D0%BB-%D0%BA%D0%BE%D1%80%D0%BC%D0%BE%D0%B2%D0%BE%D0%B9-1-%D0%BA%D0%B3-.jpg" TargetMode="External"/><Relationship Id="rId2" Type="http://schemas.openxmlformats.org/officeDocument/2006/relationships/hyperlink" Target="https://s1.showslide.ru/s_slide/4f77635f59ad56d5d1b6d916a681aafa/a4b8e219-9951-49b6-9712-0bae9a8fbe4b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nwinzone.co.uk/Amazon/cm327/cm327_g.jpg" TargetMode="External"/><Relationship Id="rId11" Type="http://schemas.openxmlformats.org/officeDocument/2006/relationships/hyperlink" Target="https://litmap.ru/wp-content/uploads/5/c/2/5c242ded9369a2866bec5095c17d7886.jpeg" TargetMode="External"/><Relationship Id="rId5" Type="http://schemas.openxmlformats.org/officeDocument/2006/relationships/hyperlink" Target="https://pngimg.com/uploads/chalk/chalk_PNG6.png" TargetMode="External"/><Relationship Id="rId10" Type="http://schemas.openxmlformats.org/officeDocument/2006/relationships/hyperlink" Target="https://gas-kvas.com/uploads/posts/2023-01/1673459443_gas-kvas-com-p-risunki-melom-detskie-48.jpg" TargetMode="External"/><Relationship Id="rId4" Type="http://schemas.openxmlformats.org/officeDocument/2006/relationships/hyperlink" Target="https://ykl-res.azureedge.net/1765394a-5e9d-4cd5-b4b2-49e1d3f0784f/%D0%A3%D0%BA%D1%81%D1%83%D1%81w1276.png" TargetMode="External"/><Relationship Id="rId9" Type="http://schemas.openxmlformats.org/officeDocument/2006/relationships/hyperlink" Target="https://severdv.ru/wp-content/uploads/2020/04/mel-protiv-zhirnyh-pyaten.jpg" TargetMode="External"/><Relationship Id="rId14" Type="http://schemas.openxmlformats.org/officeDocument/2006/relationships/hyperlink" Target="https://habartorg.ru/files/coins/17562/gallery/banka_s_devochkoy_zubnoy_poroshok_detskiy_celaya_sssr_g_gomel_pasta_prodat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x-lines.ru/letters/i/cyrillicfancy/1565/37569a/40/1/4ncpbxqtomemmwcy4n47dyqozzem7wfirdemfwfi4gr7bpqto8eafwf14n9nymjy4n6pbpqoz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65072"/>
            <a:ext cx="5990695" cy="612000"/>
          </a:xfrm>
          <a:prstGeom prst="rect">
            <a:avLst/>
          </a:prstGeom>
          <a:noFill/>
        </p:spPr>
      </p:pic>
      <p:pic>
        <p:nvPicPr>
          <p:cNvPr id="3" name="Picture 2" descr="https://x-lines.ru/letters/i/cyrillicfancy/0573/5484ed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296" y="188640"/>
            <a:ext cx="5328000" cy="288000"/>
          </a:xfrm>
          <a:prstGeom prst="rect">
            <a:avLst/>
          </a:prstGeom>
          <a:noFill/>
        </p:spPr>
      </p:pic>
      <p:pic>
        <p:nvPicPr>
          <p:cNvPr id="4" name="Picture 2" descr="https://x-lines.ru/letters/i/cyrillicfancy/0777/146f0c/30/1/4nm7bcgozzea9wcn4nhpbpjygray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47864" y="2924944"/>
            <a:ext cx="2386696" cy="396000"/>
          </a:xfrm>
          <a:prstGeom prst="rect">
            <a:avLst/>
          </a:prstGeom>
          <a:noFill/>
        </p:spPr>
      </p:pic>
      <p:pic>
        <p:nvPicPr>
          <p:cNvPr id="8" name="Picture 2" descr="https://x-lines.ru/letters/i/cyrillicfancy/0827/2d8226/40/1/4nk7dyqtomemmwcb4gbpbcsoszem5wf74n9n5wf74napdy6to9em5wfo4g81bwfu4gypbcgozuem7wcn4n67bxsto8eafw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48720"/>
            <a:ext cx="3993955" cy="36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6409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https://s1.showslide.ru/s_slide/4f77635f59ad56d5d1b6d916a681aafa/a4b8e219-9951-49b6-9712-0bae9a8fbe4b.jpeg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3"/>
              </a:rPr>
              <a:t>https://gas-kvas.com/uploads/posts/2023-02/1676442340_gas-kvas-com-p-detskii-risunok-stakan-20.jpg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https://ykl-res.azureedge.net/1765394a-5e9d-4cd5-b4b2-49e1d3f0784f/%D0%A3%D0%BA%D1%81%D1%83%D1%81w1276.png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5"/>
              </a:rPr>
              <a:t>https://pngimg.com/uploads/chalk/chalk_PNG6.png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6"/>
              </a:rPr>
              <a:t>http://winwinzone.co.uk/Amazon/cm327/cm327_g.jpg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https://5zaklepok.ru/images/tom1/42.jpg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8"/>
              </a:rPr>
              <a:t>https://zagadki-dlya-detej.ru/wp-content/uploads/2021/07/yod_pr_3.jpg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https://severdv.ru/wp-content/uploads/2020/04/mel-protiv-zhirnyh-pyaten.jpg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10"/>
              </a:rPr>
              <a:t>https://gas-kvas.com/uploads/posts/2023-01/1673459443_gas-kvas-com-p-risunki-melom-detskie-48.jpg</a:t>
            </a:r>
            <a:endParaRPr lang="ru-RU" sz="1400" dirty="0" smtClean="0"/>
          </a:p>
          <a:p>
            <a:r>
              <a:rPr lang="en-US" sz="1400" dirty="0" smtClean="0">
                <a:hlinkClick r:id="rId11"/>
              </a:rPr>
              <a:t>https://litmap.ru/wp-content/uploads/5/c/2/5c242ded9369a2866bec5095c17d7886.jpeg</a:t>
            </a:r>
            <a:endParaRPr lang="ru-RU" sz="1400" dirty="0" smtClean="0"/>
          </a:p>
          <a:p>
            <a:r>
              <a:rPr lang="en-US" sz="1400" dirty="0" smtClean="0">
                <a:hlinkClick r:id="rId12"/>
              </a:rPr>
              <a:t>https://vet21apteka.ru/wp-content/uploads/2022/11/%D0%9C%D0%B5%D0%BB-%D0%BA%D0%BE%D1%80%D0%BC%D0%BE%D0%B2%D0%BE%D0%B9-1-%D0%BA%D0%B3-.jpg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13"/>
              </a:rPr>
              <a:t>https://media-digital.ru/wp-content/uploads/6/8/d/68db129b78d65acaa7fa928629bb7c1a.jpeg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14"/>
              </a:rPr>
              <a:t>https://habartorg.ru/files/coins/17562/gallery/banka_s_devochkoy_zubnoy_poroshok_detskiy_celaya_sssr_g_gomel_pasta_prodat.jpg</a:t>
            </a:r>
            <a:r>
              <a:rPr lang="ru-RU" sz="1400" dirty="0" smtClean="0"/>
              <a:t>        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021288"/>
            <a:ext cx="5544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Однажды Рома рисовал мелом на асфальте, а папа подошёл к нему и сказал, что мел нужен не только для рисования, это очень интересное вещество, которое одновременно является и полезным ископаемым, и химическим сырьём, и лекарственным средством, и надежным домашним помощником. </a:t>
            </a:r>
          </a:p>
          <a:p>
            <a:r>
              <a:rPr lang="ru-RU" b="1" dirty="0" smtClean="0"/>
              <a:t>     На уроке учительница загадала загадку: 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002060"/>
                </a:solidFill>
              </a:rPr>
              <a:t>Он может быть цветной и белый,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Им дети любят рисовать,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Художник он, в руках умелых,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Картины может создавать!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Нам без него ремонт не сделать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 потолок не побелить, </a:t>
            </a:r>
          </a:p>
          <a:p>
            <a:endParaRPr lang="ru-RU" dirty="0" smtClean="0"/>
          </a:p>
          <a:p>
            <a:r>
              <a:rPr lang="ru-RU" b="1" dirty="0" smtClean="0"/>
              <a:t>     Рома догадался, что это мел, и заинтересовался, что это за вещество. Из чего оно состоит? Какие имеет свойства? Где используется?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1916832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 в целой уйме дел полезных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Его мы можем применить.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Выводит им слова учитель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Детишкам в школе на доске.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Кто он, загадки этой житель,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Живущий в маленьком куске? </a:t>
            </a:r>
          </a:p>
        </p:txBody>
      </p:sp>
      <p:pic>
        <p:nvPicPr>
          <p:cNvPr id="4" name="Picture 4" descr="https://pngimg.com/uploads/chalk/chalk_PNG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581128"/>
            <a:ext cx="2808312" cy="1889358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316416" y="6381328"/>
            <a:ext cx="576064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Дома Рома стал рассматривать мел.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Потрогай руками мел. Дополни предложения.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82341"/>
            <a:ext cx="8748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Школьный мел (мягкий/твёрдый)                           и (гладкий/ шероховатый) </a:t>
            </a:r>
          </a:p>
          <a:p>
            <a:r>
              <a:rPr lang="ru-RU" dirty="0" smtClean="0"/>
              <a:t>                              . Когда им пишем на доске  он (крошится/не крошится)                          , (сыплется/не сыплется)                           , значит, он                         . Если провести мелом на руке, он (оставляет/не оставляет)                               след, значит, он (пачкается/  </a:t>
            </a:r>
          </a:p>
          <a:p>
            <a:r>
              <a:rPr lang="ru-RU" dirty="0" smtClean="0"/>
              <a:t>не пачкается)                            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306896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573016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Рома решил проверить, что произойдёт, если опустить мел в воду. 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Приготовь стакан с водой и измельчённый кусочек мела. </a:t>
            </a:r>
          </a:p>
          <a:p>
            <a:pPr marL="342900" indent="-342900">
              <a:buAutoNum type="arabicPeriod"/>
            </a:pPr>
            <a:r>
              <a:rPr lang="ru-RU" dirty="0" smtClean="0"/>
              <a:t>Мел добавь в воду и размешай.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509120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происходит?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229200"/>
            <a:ext cx="885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Вода сразу стала                      .  Затем частички мела                                       , </a:t>
            </a:r>
          </a:p>
          <a:p>
            <a:r>
              <a:rPr lang="ru-RU" dirty="0" smtClean="0"/>
              <a:t>значит, мел (растворяется/не растворяется)                                        в воде. </a:t>
            </a:r>
          </a:p>
          <a:p>
            <a:r>
              <a:rPr lang="ru-RU" dirty="0" smtClean="0"/>
              <a:t>Получилась  взвесь.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67944" y="1628800"/>
            <a:ext cx="1080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твёрдый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704" y="1916832"/>
            <a:ext cx="1548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шероховатый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80312" y="1916832"/>
            <a:ext cx="1224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крошится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71936" y="2204864"/>
            <a:ext cx="1224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сыплется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92200" y="2204864"/>
            <a:ext cx="1080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хрупкий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67944" y="2492896"/>
            <a:ext cx="1224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оставляет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824" y="2708920"/>
            <a:ext cx="1224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пачкается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79712" y="5229200"/>
            <a:ext cx="1008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мутной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64088" y="5301208"/>
            <a:ext cx="1800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оседают на дно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0216" y="5589240"/>
            <a:ext cx="1836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не растворяется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7170" name="Picture 2" descr="https://cdn2.static1-sima-land.com/items/2009610/1/700-n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9720" t="14040" r="10361" b="14681"/>
          <a:stretch>
            <a:fillRect/>
          </a:stretch>
        </p:blipFill>
        <p:spPr bwMode="auto">
          <a:xfrm>
            <a:off x="7668344" y="4005064"/>
            <a:ext cx="1130307" cy="1008112"/>
          </a:xfrm>
          <a:prstGeom prst="rect">
            <a:avLst/>
          </a:prstGeom>
          <a:noFill/>
        </p:spPr>
      </p:pic>
      <p:pic>
        <p:nvPicPr>
          <p:cNvPr id="23" name="Picture 8" descr="https://flomaster.top/uploads/posts/2023-01/1674113032_flomaster-club-p-stakan-vodi-risunok-vkontakte-3.png"/>
          <p:cNvPicPr>
            <a:picLocks noChangeAspect="1" noChangeArrowheads="1"/>
          </p:cNvPicPr>
          <p:nvPr/>
        </p:nvPicPr>
        <p:blipFill>
          <a:blip r:embed="rId3" cstate="print"/>
          <a:srcRect l="21618" r="21388"/>
          <a:stretch>
            <a:fillRect/>
          </a:stretch>
        </p:blipFill>
        <p:spPr bwMode="auto">
          <a:xfrm>
            <a:off x="6732240" y="4005064"/>
            <a:ext cx="864096" cy="1171544"/>
          </a:xfrm>
          <a:prstGeom prst="rect">
            <a:avLst/>
          </a:prstGeom>
          <a:noFill/>
        </p:spPr>
      </p:pic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316416" y="6381328"/>
            <a:ext cx="576064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7687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Вывод. </a:t>
            </a:r>
            <a:r>
              <a:rPr lang="ru-RU" dirty="0" smtClean="0"/>
              <a:t>Переломить намокший мел (трудно/легко)                    , он становится вязким.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852936"/>
            <a:ext cx="87849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После дождя мел труднее добывать на месторождениях, так как он становится  вязким.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328498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64502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Из чего состоит мел? Мальчик через лупу стал рассматривать мел и увидел маленькие дырочки.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228020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Мел состоит из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9712" y="6309320"/>
            <a:ext cx="4500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останков водорослей и морских животных.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805264"/>
            <a:ext cx="4568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ты видишь на рисунке? Запиши.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797152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Папа сказал, что с помощью обычного микроскопа невозможно разглядеть структуру мела, и показал на картинке, как видят мел учёные через микроскоп с высоким разрешением.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36510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Рассмотри через лупу или микроскоп мел.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48680"/>
            <a:ext cx="4262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Рома решил переломить кусочек мела.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98072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Попробуй переломить сухой кусочек мела.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33147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Вывод. </a:t>
            </a:r>
            <a:r>
              <a:rPr lang="ru-RU" dirty="0" smtClean="0"/>
              <a:t>Переломить сухой мел (трудно/легко)                       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184482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Намочи немного мел и опять попробуй его переломить.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8192" y="2348880"/>
            <a:ext cx="792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легко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6146" name="Picture 2" descr="http://winwinzone.co.uk/Amazon/cm327/cm327_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389" b="13481"/>
          <a:stretch>
            <a:fillRect/>
          </a:stretch>
        </p:blipFill>
        <p:spPr bwMode="auto">
          <a:xfrm>
            <a:off x="6588224" y="332656"/>
            <a:ext cx="2304256" cy="1615972"/>
          </a:xfrm>
          <a:prstGeom prst="rect">
            <a:avLst/>
          </a:prstGeom>
          <a:noFill/>
        </p:spPr>
      </p:pic>
      <p:pic>
        <p:nvPicPr>
          <p:cNvPr id="6148" name="Picture 4" descr="https://5zaklepok.ru/images/tom1/42.jpg"/>
          <p:cNvPicPr>
            <a:picLocks noChangeAspect="1" noChangeArrowheads="1"/>
          </p:cNvPicPr>
          <p:nvPr/>
        </p:nvPicPr>
        <p:blipFill>
          <a:blip r:embed="rId3" cstate="print"/>
          <a:srcRect l="3206" t="3226" r="603"/>
          <a:stretch>
            <a:fillRect/>
          </a:stretch>
        </p:blipFill>
        <p:spPr bwMode="auto">
          <a:xfrm>
            <a:off x="7092280" y="4581128"/>
            <a:ext cx="1872208" cy="1872208"/>
          </a:xfrm>
          <a:prstGeom prst="ellipse">
            <a:avLst/>
          </a:prstGeom>
          <a:noFill/>
        </p:spPr>
      </p:pic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316416" y="6381328"/>
            <a:ext cx="576064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04048" y="1412776"/>
            <a:ext cx="936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трудно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подумал: если мел образовался из ракушек с панцирями, значит, он содержит карбонат кальция (соединение кальция), который взаимодействует с кислотой. </a:t>
            </a:r>
          </a:p>
          <a:p>
            <a:endParaRPr lang="ru-RU" dirty="0" smtClean="0"/>
          </a:p>
          <a:p>
            <a:pPr marL="342900" indent="-342900"/>
            <a:r>
              <a:rPr lang="ru-RU" dirty="0" smtClean="0"/>
              <a:t>1. Налей в стакан немного 9% уксуса. (Уксус - это кислота!)  </a:t>
            </a:r>
          </a:p>
          <a:p>
            <a:pPr marL="342900" indent="-342900"/>
            <a:r>
              <a:rPr lang="ru-RU" dirty="0" smtClean="0"/>
              <a:t>2. Опусти в стакан мел. 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происходит?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502749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Уксус (забурлил/не забурлил)    ________    . Затем от мела                                 небольшие кусочки.  Мел, взаимодействуя с кислотой, (разрушается/не разрушается)</a:t>
            </a:r>
          </a:p>
          <a:p>
            <a:r>
              <a:rPr lang="ru-RU" dirty="0" smtClean="0"/>
              <a:t>                               , и выделяется углекислый газ.  Значит, мел  содержит  _____________           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942909"/>
            <a:ext cx="82809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Точно так же, но гораздо медленнее разрушаются каменные статуи из-за слабого  раствора кислоты, содержащегося в каплях дождя.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3574757"/>
            <a:ext cx="1152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забурлил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3574757"/>
            <a:ext cx="2160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стали откалываться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4150821"/>
            <a:ext cx="1548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разрушается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752" y="4438853"/>
            <a:ext cx="2016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карбонат кальция 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5126" name="Picture 6" descr="https://ykl-res.azureedge.net/1765394a-5e9d-4cd5-b4b2-49e1d3f0784f/%D0%A3%D0%BA%D1%81%D1%83%D1%81w127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4" r="31331"/>
          <a:stretch>
            <a:fillRect/>
          </a:stretch>
        </p:blipFill>
        <p:spPr bwMode="auto">
          <a:xfrm>
            <a:off x="7164288" y="1628800"/>
            <a:ext cx="818820" cy="1872208"/>
          </a:xfrm>
          <a:prstGeom prst="rect">
            <a:avLst/>
          </a:prstGeom>
          <a:noFill/>
        </p:spPr>
      </p:pic>
      <p:pic>
        <p:nvPicPr>
          <p:cNvPr id="13" name="Picture 2" descr="https://cdn2.static1-sima-land.com/items/2009610/1/700-n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9720" t="14040" r="10361" b="14681"/>
          <a:stretch>
            <a:fillRect/>
          </a:stretch>
        </p:blipFill>
        <p:spPr bwMode="auto">
          <a:xfrm>
            <a:off x="4067944" y="2204864"/>
            <a:ext cx="1130307" cy="1008112"/>
          </a:xfrm>
          <a:prstGeom prst="rect">
            <a:avLst/>
          </a:prstGeom>
          <a:noFill/>
        </p:spPr>
      </p:pic>
      <p:pic>
        <p:nvPicPr>
          <p:cNvPr id="5128" name="Picture 8" descr="https://flomaster.top/uploads/posts/2023-01/1674113032_flomaster-club-p-stakan-vodi-risunok-vkontakte-3.png"/>
          <p:cNvPicPr>
            <a:picLocks noChangeAspect="1" noChangeArrowheads="1"/>
          </p:cNvPicPr>
          <p:nvPr/>
        </p:nvPicPr>
        <p:blipFill>
          <a:blip r:embed="rId4" cstate="print"/>
          <a:srcRect l="21618" r="21388"/>
          <a:stretch>
            <a:fillRect/>
          </a:stretch>
        </p:blipFill>
        <p:spPr bwMode="auto">
          <a:xfrm>
            <a:off x="5652120" y="2060848"/>
            <a:ext cx="1009108" cy="1368152"/>
          </a:xfrm>
          <a:prstGeom prst="rect">
            <a:avLst/>
          </a:prstGeom>
          <a:noFill/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16416" y="6381328"/>
            <a:ext cx="576064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6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8680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Рома прочитал в справочнике.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8028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Школьный мел состоит из природного мела, гипса, связующих примесей (крахмал, клей ПВА), красителей.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1683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Мальчик знал: чтобы проверить, есть ли в веществе крахмал, нужно капнуть на это вещество йод - цвет пятна станет сине-фиолетовым. </a:t>
            </a:r>
          </a:p>
          <a:p>
            <a:endParaRPr lang="ru-RU" dirty="0" smtClean="0"/>
          </a:p>
          <a:p>
            <a:pPr marL="342900" indent="-342900"/>
            <a:r>
              <a:rPr lang="ru-RU" dirty="0" smtClean="0"/>
              <a:t>1. Приготовь разные мелки. </a:t>
            </a:r>
          </a:p>
          <a:p>
            <a:pPr marL="342900" indent="-342900"/>
            <a:r>
              <a:rPr lang="ru-RU" dirty="0" smtClean="0"/>
              <a:t>2. Капни на них по капле йода. </a:t>
            </a:r>
          </a:p>
          <a:p>
            <a:pPr marL="342900" indent="-342900"/>
            <a:r>
              <a:rPr lang="ru-RU" dirty="0" smtClean="0"/>
              <a:t>3. Напиши, изменилась ли окраска пятна. На каких мелках?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617232"/>
            <a:ext cx="8028000" cy="90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Если на кусочках окраска спиртового раствора йода не изменилась, значит, в разных видах мела есть другие добавки (кроме крахмала): в одних, например, химические красители, а в других - клей. </a:t>
            </a:r>
            <a:endParaRPr lang="ru-RU" dirty="0"/>
          </a:p>
        </p:txBody>
      </p:sp>
      <p:pic>
        <p:nvPicPr>
          <p:cNvPr id="7" name="Picture 2" descr="http://winwinzone.co.uk/Amazon/cm327/cm327_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389" b="13481"/>
          <a:stretch>
            <a:fillRect/>
          </a:stretch>
        </p:blipFill>
        <p:spPr bwMode="auto">
          <a:xfrm>
            <a:off x="6732240" y="2492896"/>
            <a:ext cx="2016224" cy="1413976"/>
          </a:xfrm>
          <a:prstGeom prst="rect">
            <a:avLst/>
          </a:prstGeom>
          <a:noFill/>
        </p:spPr>
      </p:pic>
      <p:pic>
        <p:nvPicPr>
          <p:cNvPr id="4098" name="Picture 2" descr="https://zagadki-dlya-detej.ru/wp-content/uploads/2021/07/yod_pr_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81" t="3780" r="32600" b="5501"/>
          <a:stretch>
            <a:fillRect/>
          </a:stretch>
        </p:blipFill>
        <p:spPr bwMode="auto">
          <a:xfrm>
            <a:off x="8172400" y="3212976"/>
            <a:ext cx="742583" cy="1320147"/>
          </a:xfrm>
          <a:prstGeom prst="rect">
            <a:avLst/>
          </a:prstGeom>
          <a:noFill/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316416" y="6381328"/>
            <a:ext cx="576064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7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Однажды Рома увидел, как мама посыпала меловой крошкой пятно жира на изделии. Мама сказала, что за 24 часа мел впитает в себя частицы жира и влаги. А затем нужно лишь счистить меловую пыль мягкой щёткой, и пятна больше не будет. Мальчик решил самостоятельно проверить это утверждение. </a:t>
            </a:r>
          </a:p>
          <a:p>
            <a:endParaRPr lang="ru-RU" dirty="0" smtClean="0"/>
          </a:p>
          <a:p>
            <a:pPr marL="342900" indent="-342900"/>
            <a:r>
              <a:rPr lang="ru-RU" dirty="0" smtClean="0"/>
              <a:t>1. Приготовь две тарелки. </a:t>
            </a:r>
          </a:p>
          <a:p>
            <a:pPr marL="342900" indent="-342900"/>
            <a:r>
              <a:rPr lang="ru-RU" dirty="0" smtClean="0"/>
              <a:t>2. В первую налей воды, во вторую - немного растительного масла. </a:t>
            </a:r>
          </a:p>
          <a:p>
            <a:pPr marL="342900" indent="-342900"/>
            <a:r>
              <a:rPr lang="ru-RU" dirty="0" smtClean="0"/>
              <a:t>3. В каждую тарелку положи по кусочку мела. 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произойдёт?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57301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Воду мел (впитал/не впитал)                             (быстро/медленно)                          ,                 масло - (быстро/медленно)                              , но тарелочка тоже оказалась </a:t>
            </a:r>
          </a:p>
          <a:p>
            <a:r>
              <a:rPr lang="ru-RU" dirty="0" smtClean="0"/>
              <a:t>почти                  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65313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Вывод. </a:t>
            </a:r>
            <a:r>
              <a:rPr lang="ru-RU" dirty="0" smtClean="0"/>
              <a:t>Мел (хорошо/плохо)  _______        впитывает воду и жир. Значит, мел - пятновыводитель.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267744" y="5733256"/>
            <a:ext cx="1368152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16016" y="5733256"/>
            <a:ext cx="1368152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19864" y="5949280"/>
            <a:ext cx="828000" cy="4956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4048" y="5949280"/>
            <a:ext cx="828000" cy="4956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papik.pro/uploads/posts/2023-01/1674839976_papik-pro-p-risunok-masla-podsolnechnogo-masla-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76" r="40980"/>
          <a:stretch>
            <a:fillRect/>
          </a:stretch>
        </p:blipFill>
        <p:spPr bwMode="auto">
          <a:xfrm>
            <a:off x="6444208" y="5229200"/>
            <a:ext cx="482796" cy="1472426"/>
          </a:xfrm>
          <a:prstGeom prst="rect">
            <a:avLst/>
          </a:prstGeom>
          <a:noFill/>
        </p:spPr>
      </p:pic>
      <p:pic>
        <p:nvPicPr>
          <p:cNvPr id="12" name="Picture 2" descr="https://cdn2.static1-sima-land.com/items/2009610/1/700-n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9720" t="14040" r="10361" b="14681"/>
          <a:stretch>
            <a:fillRect/>
          </a:stretch>
        </p:blipFill>
        <p:spPr bwMode="auto">
          <a:xfrm>
            <a:off x="3779912" y="5805264"/>
            <a:ext cx="888098" cy="792088"/>
          </a:xfrm>
          <a:prstGeom prst="rect">
            <a:avLst/>
          </a:prstGeom>
          <a:noFill/>
        </p:spPr>
      </p:pic>
      <p:pic>
        <p:nvPicPr>
          <p:cNvPr id="13" name="Picture 2" descr="https://cdn2.static1-sima-land.com/items/2009610/1/700-n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9720" t="14040" r="10361" b="14681"/>
          <a:stretch>
            <a:fillRect/>
          </a:stretch>
        </p:blipFill>
        <p:spPr bwMode="auto">
          <a:xfrm>
            <a:off x="3779912" y="5373216"/>
            <a:ext cx="888098" cy="792088"/>
          </a:xfrm>
          <a:prstGeom prst="rect">
            <a:avLst/>
          </a:prstGeom>
          <a:noFill/>
        </p:spPr>
      </p:pic>
      <p:pic>
        <p:nvPicPr>
          <p:cNvPr id="14" name="Picture 8" descr="https://flomaster.top/uploads/posts/2023-01/1674113032_flomaster-club-p-stakan-vodi-risunok-vkontakte-3.png"/>
          <p:cNvPicPr>
            <a:picLocks noChangeAspect="1" noChangeArrowheads="1"/>
          </p:cNvPicPr>
          <p:nvPr/>
        </p:nvPicPr>
        <p:blipFill>
          <a:blip r:embed="rId4" cstate="print"/>
          <a:srcRect l="21618" r="21388"/>
          <a:stretch>
            <a:fillRect/>
          </a:stretch>
        </p:blipFill>
        <p:spPr bwMode="auto">
          <a:xfrm>
            <a:off x="1331640" y="5661248"/>
            <a:ext cx="792088" cy="1073915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3491880" y="3645024"/>
            <a:ext cx="1152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впитал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76384" y="3645024"/>
            <a:ext cx="1152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быстро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872" y="3933056"/>
            <a:ext cx="1260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медленно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15616" y="4185112"/>
            <a:ext cx="792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сухой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19872" y="4725144"/>
            <a:ext cx="1152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хорошо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316416" y="6381328"/>
            <a:ext cx="576064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8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решил узнать, где ещё применяется мел.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Объясни, как ты понимаешь выражения: мел-чистюля, мел-художник, мел - поглотитель влаги, мел - защитник от ржавчины. </a:t>
            </a:r>
          </a:p>
        </p:txBody>
      </p:sp>
      <p:pic>
        <p:nvPicPr>
          <p:cNvPr id="2050" name="Picture 2" descr="https://severdv.ru/wp-content/uploads/2020/04/mel-protiv-zhirnyh-pya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1048"/>
            <a:ext cx="3408073" cy="2160000"/>
          </a:xfrm>
          <a:prstGeom prst="rect">
            <a:avLst/>
          </a:prstGeom>
          <a:noFill/>
        </p:spPr>
      </p:pic>
      <p:pic>
        <p:nvPicPr>
          <p:cNvPr id="2052" name="Picture 4" descr="https://gas-kvas.com/uploads/posts/2023-01/1673459443_gas-kvas-com-p-risunki-melom-detskie-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2880000" cy="2160000"/>
          </a:xfrm>
          <a:prstGeom prst="rect">
            <a:avLst/>
          </a:prstGeom>
          <a:noFill/>
        </p:spPr>
      </p:pic>
      <p:pic>
        <p:nvPicPr>
          <p:cNvPr id="2054" name="Picture 6" descr="https://litmap.ru/wp-content/uploads/5/c/2/5c242ded9369a2866bec5095c17d7886.jpeg"/>
          <p:cNvPicPr>
            <a:picLocks noChangeAspect="1" noChangeArrowheads="1"/>
          </p:cNvPicPr>
          <p:nvPr/>
        </p:nvPicPr>
        <p:blipFill>
          <a:blip r:embed="rId4" cstate="print"/>
          <a:srcRect b="64407"/>
          <a:stretch>
            <a:fillRect/>
          </a:stretch>
        </p:blipFill>
        <p:spPr bwMode="auto">
          <a:xfrm>
            <a:off x="5148064" y="4221088"/>
            <a:ext cx="2889798" cy="2160000"/>
          </a:xfrm>
          <a:prstGeom prst="rect">
            <a:avLst/>
          </a:prstGeom>
          <a:noFill/>
        </p:spPr>
      </p:pic>
      <p:pic>
        <p:nvPicPr>
          <p:cNvPr id="2056" name="Picture 8" descr="https://investcomtech.ru/800/600/https/i.ytimg.com/vi/5GowVOXLbRg/maxresdefault.jpg"/>
          <p:cNvPicPr>
            <a:picLocks noChangeAspect="1" noChangeArrowheads="1"/>
          </p:cNvPicPr>
          <p:nvPr/>
        </p:nvPicPr>
        <p:blipFill>
          <a:blip r:embed="rId5" cstate="print"/>
          <a:srcRect l="5405" r="6757"/>
          <a:stretch>
            <a:fillRect/>
          </a:stretch>
        </p:blipFill>
        <p:spPr bwMode="auto">
          <a:xfrm>
            <a:off x="755576" y="4221088"/>
            <a:ext cx="3372976" cy="2160000"/>
          </a:xfrm>
          <a:prstGeom prst="rect">
            <a:avLst/>
          </a:prstGeom>
          <a:noFill/>
        </p:spPr>
      </p:pic>
      <p:pic>
        <p:nvPicPr>
          <p:cNvPr id="2058" name="Picture 10" descr="http://i1.wp.com/stirkauborka.ru/wp-content/uploads/2015/12/image4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5301208"/>
            <a:ext cx="2285835" cy="10801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47664" y="37890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мел-чистюля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37890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мел-художник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мел-защита от ржавчины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мел-поглотитель влаги</a:t>
            </a:r>
            <a:endParaRPr lang="ru-RU" b="1" dirty="0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316416" y="6381328"/>
            <a:ext cx="576064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0648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Мел используют в строительстве, при производстве красок, для косметики, добавляют в корма животных и лекарства, делают зубной порошок и бумагу.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8650" y="188640"/>
            <a:ext cx="386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В энциклопедии мальчик прочитал:</a:t>
            </a:r>
            <a:endParaRPr lang="ru-RU" dirty="0"/>
          </a:p>
        </p:txBody>
      </p:sp>
      <p:pic>
        <p:nvPicPr>
          <p:cNvPr id="22542" name="Picture 14" descr="https://media-digital.ru/wp-content/uploads/6/8/d/68db129b78d65acaa7fa928629bb7c1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056784" cy="5292588"/>
          </a:xfrm>
          <a:prstGeom prst="rect">
            <a:avLst/>
          </a:prstGeom>
          <a:noFill/>
        </p:spPr>
      </p:pic>
      <p:pic>
        <p:nvPicPr>
          <p:cNvPr id="11" name="Picture 8" descr="https://vet21apteka.ru/wp-content/uploads/2022/11/%D0%9C%D0%B5%D0%BB-%D0%BA%D0%BE%D1%80%D0%BC%D0%BE%D0%B2%D0%BE%D0%B9-1-%D0%BA%D0%B3-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63" r="12963"/>
          <a:stretch>
            <a:fillRect/>
          </a:stretch>
        </p:blipFill>
        <p:spPr bwMode="auto">
          <a:xfrm>
            <a:off x="7452320" y="4392488"/>
            <a:ext cx="1579893" cy="2132856"/>
          </a:xfrm>
          <a:prstGeom prst="rect">
            <a:avLst/>
          </a:prstGeom>
          <a:noFill/>
        </p:spPr>
      </p:pic>
      <p:pic>
        <p:nvPicPr>
          <p:cNvPr id="22538" name="Picture 10" descr="https://wow-stickers.ru/wp-content/uploads/7/0/2/702e7034507c68741d86d6aa72dbb05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157192"/>
            <a:ext cx="1512168" cy="1512168"/>
          </a:xfrm>
          <a:prstGeom prst="rect">
            <a:avLst/>
          </a:prstGeom>
          <a:noFill/>
        </p:spPr>
      </p:pic>
      <p:pic>
        <p:nvPicPr>
          <p:cNvPr id="22544" name="Picture 16" descr="https://remoskop.ru/wp-content/uploads/2019/07/post_5d230eb51467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29000"/>
            <a:ext cx="1656184" cy="1656184"/>
          </a:xfrm>
          <a:prstGeom prst="rect">
            <a:avLst/>
          </a:prstGeom>
          <a:noFill/>
        </p:spPr>
      </p:pic>
      <p:pic>
        <p:nvPicPr>
          <p:cNvPr id="22546" name="Picture 18" descr="https://habartorg.ru/files/coins/17562/gallery/banka_s_devochkoy_zubnoy_poroshok_detskiy_celaya_sssr_g_gomel_pasta_prodat.jpg"/>
          <p:cNvPicPr>
            <a:picLocks noChangeAspect="1" noChangeArrowheads="1"/>
          </p:cNvPicPr>
          <p:nvPr/>
        </p:nvPicPr>
        <p:blipFill>
          <a:blip r:embed="rId6" cstate="print"/>
          <a:srcRect l="20690" t="7785" r="20690" b="3990"/>
          <a:stretch>
            <a:fillRect/>
          </a:stretch>
        </p:blipFill>
        <p:spPr bwMode="auto">
          <a:xfrm>
            <a:off x="7236296" y="2924944"/>
            <a:ext cx="1728192" cy="1728192"/>
          </a:xfrm>
          <a:prstGeom prst="ellipse">
            <a:avLst/>
          </a:prstGeom>
          <a:noFill/>
        </p:spPr>
      </p:pic>
      <p:sp>
        <p:nvSpPr>
          <p:cNvPr id="14" name="Стрелка вправо 13">
            <a:hlinkClick r:id="" action="ppaction://hlinkshowjump?jump=endshow"/>
          </p:cNvPr>
          <p:cNvSpPr/>
          <p:nvPr/>
        </p:nvSpPr>
        <p:spPr>
          <a:xfrm>
            <a:off x="8316416" y="6381328"/>
            <a:ext cx="576064" cy="2880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936</Words>
  <Application>Microsoft Office PowerPoint</Application>
  <PresentationFormat>Экран (4:3)</PresentationFormat>
  <Paragraphs>120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10</cp:revision>
  <dcterms:created xsi:type="dcterms:W3CDTF">2023-11-08T21:42:05Z</dcterms:created>
  <dcterms:modified xsi:type="dcterms:W3CDTF">2024-01-21T12:17:15Z</dcterms:modified>
</cp:coreProperties>
</file>