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8" r:id="rId6"/>
    <p:sldId id="269" r:id="rId7"/>
    <p:sldId id="266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5F"/>
    <a:srgbClr val="E8F59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phonoteka.org/uploads/posts/2021-04/1618892092_19-phonoteka_org-p-fon-dlya-prezentatsii-na-ekologicheskuyu-t-19.jpg"/>
          <p:cNvPicPr>
            <a:picLocks noChangeAspect="1" noChangeArrowheads="1"/>
          </p:cNvPicPr>
          <p:nvPr userDrawn="1"/>
        </p:nvPicPr>
        <p:blipFill>
          <a:blip r:embed="rId2" cstate="print"/>
          <a:srcRect b="3801"/>
          <a:stretch>
            <a:fillRect/>
          </a:stretch>
        </p:blipFill>
        <p:spPr bwMode="auto">
          <a:xfrm>
            <a:off x="17434" y="-171400"/>
            <a:ext cx="9126566" cy="6858000"/>
          </a:xfrm>
          <a:prstGeom prst="rect">
            <a:avLst/>
          </a:prstGeom>
          <a:noFill/>
        </p:spPr>
      </p:pic>
      <p:pic>
        <p:nvPicPr>
          <p:cNvPr id="10" name="Picture 6" descr="Картинки по финансовой грамотности на прозрачном фоне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933056"/>
            <a:ext cx="3509120" cy="276343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 userDrawn="1"/>
        </p:nvSpPr>
        <p:spPr>
          <a:xfrm>
            <a:off x="2555776" y="5733256"/>
            <a:ext cx="504056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-171400"/>
            <a:ext cx="9144000" cy="7029400"/>
          </a:xfrm>
          <a:prstGeom prst="frame">
            <a:avLst>
              <a:gd name="adj1" fmla="val 1647"/>
            </a:avLst>
          </a:prstGeom>
          <a:solidFill>
            <a:srgbClr val="DAEF5F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3717032"/>
            <a:ext cx="21602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Картинки по финансовой грамотности на прозрачном фоне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66" t="4725" r="37001" b="11801"/>
          <a:stretch>
            <a:fillRect/>
          </a:stretch>
        </p:blipFill>
        <p:spPr bwMode="auto">
          <a:xfrm>
            <a:off x="2051720" y="3284984"/>
            <a:ext cx="1296144" cy="29867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A876-020D-465D-83A5-B78EC59547D1}" type="datetimeFigureOut">
              <a:rPr lang="ru-RU" smtClean="0"/>
              <a:pPr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54740-9A0D-4C7B-9070-77591FF9CF2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s://phonoteka.org/uploads/posts/2021-04/1618892092_19-phonoteka_org-p-fon-dlya-prezentatsii-na-ekologicheskuyu-t-19.jpg"/>
          <p:cNvPicPr>
            <a:picLocks noChangeAspect="1" noChangeArrowheads="1"/>
          </p:cNvPicPr>
          <p:nvPr userDrawn="1"/>
        </p:nvPicPr>
        <p:blipFill>
          <a:blip r:embed="rId13" cstate="print"/>
          <a:srcRect t="21650" b="3801"/>
          <a:stretch>
            <a:fillRect/>
          </a:stretch>
        </p:blipFill>
        <p:spPr bwMode="auto">
          <a:xfrm>
            <a:off x="0" y="0"/>
            <a:ext cx="9126566" cy="6858000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647"/>
            </a:avLst>
          </a:prstGeom>
          <a:solidFill>
            <a:srgbClr val="DAEF5F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2091.mskobr.ru/files/2020/hello_html_351086c9.jpg" TargetMode="External"/><Relationship Id="rId7" Type="http://schemas.openxmlformats.org/officeDocument/2006/relationships/hyperlink" Target="https://i.pinimg.com/originals/06/93/13/0693137a0c84f1505ad3694537422164.png" TargetMode="External"/><Relationship Id="rId2" Type="http://schemas.openxmlformats.org/officeDocument/2006/relationships/hyperlink" Target="https://phonoteka.org/uploads/posts/2021-04/1618892092_19-phonoteka_org-p-fon-dlya-prezentatsii-na-ekologicheskuyu-t-1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eepngimg.com/thumb/pepper/137396-pepper-organic-bell-free-png-hq.png" TargetMode="External"/><Relationship Id="rId5" Type="http://schemas.openxmlformats.org/officeDocument/2006/relationships/hyperlink" Target="https://s1.1zoom.me/big3/593/Apples_Closeup_Red_Three_490685.jpg" TargetMode="External"/><Relationship Id="rId4" Type="http://schemas.openxmlformats.org/officeDocument/2006/relationships/hyperlink" Target="https://udoba.org/sites/default/files/h5p/content/14941/images/match-61651f10c100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x-lines.ru/letters/i/cyrillicfancy/0573/51b749/40/1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0664"/>
            <a:ext cx="5994000" cy="324000"/>
          </a:xfrm>
          <a:prstGeom prst="rect">
            <a:avLst/>
          </a:prstGeom>
          <a:noFill/>
        </p:spPr>
      </p:pic>
      <p:pic>
        <p:nvPicPr>
          <p:cNvPr id="4" name="Picture 8" descr="https://x-lines.ru/letters/i/cyrillicfancy/0734/2d8226/30/1/4nqpbcgtomemmwfh4napdysozdeaxwfi4gy7bqsosdea6egosxeabwfo4n6pbxstomem5wf64gy7dyst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692744"/>
            <a:ext cx="3182354" cy="432000"/>
          </a:xfrm>
          <a:prstGeom prst="rect">
            <a:avLst/>
          </a:prstGeom>
          <a:noFill/>
        </p:spPr>
      </p:pic>
      <p:pic>
        <p:nvPicPr>
          <p:cNvPr id="7" name="Picture 12" descr="https://x-lines.ru/letters/i/cyrillicfancy/0777/e18233/40/1/4nm7bcgozzea9wcn4nhpbpjyge3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72816"/>
            <a:ext cx="2557500" cy="396000"/>
          </a:xfrm>
          <a:prstGeom prst="rect">
            <a:avLst/>
          </a:prstGeom>
          <a:noFill/>
        </p:spPr>
      </p:pic>
      <p:pic>
        <p:nvPicPr>
          <p:cNvPr id="12290" name="Picture 2" descr="https://x-lines.ru/letters/i/cyrillicfancy/1278/764319/36/1/4nx7bxsosueadwc84nhpdysttxemfwfo4n47bxby4gy7bpqozuemmwf34n67dn6ozropbpgoz5eamwf64n4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6"/>
            <a:ext cx="7800975" cy="576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585323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     Рассуждая о том, почему различаются зарплаты у людей одной и той же профессии, а также у людей разных профессий, мама и Рома пришли к выводу о том, что размер зарплаты зависит от сложности работы, квалификации, знаний и умений  работника, условий труда. </a:t>
            </a:r>
          </a:p>
          <a:p>
            <a:r>
              <a:rPr lang="ru-RU" b="1" dirty="0" smtClean="0"/>
              <a:t>     Однажды папа Ромы заболел и из-за болезни не выходил на работу, но в конце  месяца всё равно получил деньги.</a:t>
            </a:r>
          </a:p>
          <a:p>
            <a:r>
              <a:rPr lang="ru-RU" b="1" dirty="0" smtClean="0"/>
              <a:t>     - Как же так: папа не работал, а деньги получил? - спросил Рома. </a:t>
            </a:r>
          </a:p>
          <a:p>
            <a:r>
              <a:rPr lang="ru-RU" b="1" dirty="0" smtClean="0"/>
              <a:t>     - Если человек заболел, то ему выплачивают пособие по нетрудоспособности. Его  размер рассчитывается исходя из среднего заработка работника, - ответила мама.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81286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342900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- А как узнать средний заработок? - спросил Рома. </a:t>
            </a:r>
          </a:p>
          <a:p>
            <a:r>
              <a:rPr lang="ru-RU" b="1" dirty="0" smtClean="0"/>
              <a:t>      - Чтобы посчитать среднюю зарплату за определённый период, нужно сложить заработок за все месяцы этого периода и разделить полученную сумму на количество месяцев, - ответила мама. </a:t>
            </a:r>
          </a:p>
          <a:p>
            <a:r>
              <a:rPr lang="ru-RU" b="1" dirty="0" smtClean="0"/>
              <a:t>       Рома решил воспользоваться графиком заработной платы родителей за первое полугодие 2020 года и подсчитать среднюю зарплату папы за месяц. </a:t>
            </a:r>
            <a:endParaRPr lang="ru-RU" b="1" dirty="0"/>
          </a:p>
        </p:txBody>
      </p:sp>
      <p:sp>
        <p:nvSpPr>
          <p:cNvPr id="5" name="Нашивка 4">
            <a:hlinkClick r:id="" action="ppaction://hlinkshowjump?jump=nextslide"/>
          </p:cNvPr>
          <p:cNvSpPr/>
          <p:nvPr/>
        </p:nvSpPr>
        <p:spPr>
          <a:xfrm>
            <a:off x="8604488" y="6309320"/>
            <a:ext cx="360000" cy="324000"/>
          </a:xfrm>
          <a:prstGeom prst="chevron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0" r="19300"/>
          <a:stretch>
            <a:fillRect/>
          </a:stretch>
        </p:blipFill>
        <p:spPr bwMode="auto">
          <a:xfrm>
            <a:off x="107503" y="3068960"/>
            <a:ext cx="145372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и по финансовой грамотност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66" t="4725" r="37001" b="11801"/>
          <a:stretch>
            <a:fillRect/>
          </a:stretch>
        </p:blipFill>
        <p:spPr bwMode="auto">
          <a:xfrm>
            <a:off x="7740352" y="3573016"/>
            <a:ext cx="1171696" cy="270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0506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С помощью калькулятора сложи заработную плату папы Ромы за полгода. Запиши полученный результат     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Посчитай средний заработок папы Ромы за месяц. Запиши, какие вычисления для этого тебе необходимо произвести.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5556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Помоги Роме заполнить таблицу.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068960"/>
            <a:ext cx="1260000" cy="360040"/>
          </a:xfrm>
          <a:prstGeom prst="rect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Февраль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9832" y="3068960"/>
            <a:ext cx="1260000" cy="360040"/>
          </a:xfrm>
          <a:prstGeom prst="rect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Март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3068960"/>
            <a:ext cx="1260000" cy="360040"/>
          </a:xfrm>
          <a:prstGeom prst="rect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0112" y="3068960"/>
            <a:ext cx="1260000" cy="360040"/>
          </a:xfrm>
          <a:prstGeom prst="rect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Июнь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3068960"/>
            <a:ext cx="1260000" cy="360040"/>
          </a:xfrm>
          <a:prstGeom prst="rect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Апрель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429000"/>
            <a:ext cx="126000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38 000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9832" y="3429000"/>
            <a:ext cx="126000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3429000"/>
            <a:ext cx="126000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40 500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20112" y="3429000"/>
            <a:ext cx="126000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40 600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429000"/>
            <a:ext cx="126000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41 000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40392" y="3429000"/>
            <a:ext cx="1260000" cy="360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48 000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40392" y="3068960"/>
            <a:ext cx="1260000" cy="360040"/>
          </a:xfrm>
          <a:prstGeom prst="rect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Январь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148064" y="4365104"/>
            <a:ext cx="1224136" cy="252000"/>
          </a:xfrm>
          <a:prstGeom prst="flowChartAlternateProcess">
            <a:avLst/>
          </a:prstGeom>
          <a:solidFill>
            <a:srgbClr val="E8F59D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248 100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6750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395536" y="5589240"/>
            <a:ext cx="3384376" cy="360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1) 248 100 : 6 = 41 350  (руб.)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616530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Ответ: средний заработок папы Ромы составляет                             рублей.  </a:t>
            </a:r>
            <a:endParaRPr lang="ru-RU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5436096" y="6237312"/>
            <a:ext cx="1224136" cy="252000"/>
          </a:xfrm>
          <a:prstGeom prst="flowChartAlternateProcess">
            <a:avLst/>
          </a:prstGeom>
          <a:solidFill>
            <a:srgbClr val="E8F59D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41 350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ашивка 20">
            <a:hlinkClick r:id="" action="ppaction://hlinkshowjump?jump=nextslide"/>
          </p:cNvPr>
          <p:cNvSpPr/>
          <p:nvPr/>
        </p:nvSpPr>
        <p:spPr>
          <a:xfrm>
            <a:off x="8604488" y="6309320"/>
            <a:ext cx="360000" cy="324000"/>
          </a:xfrm>
          <a:prstGeom prst="chevron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2780928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2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Для получения дополнительного дохода семья Ромы продала излишки овощей и фруктов, выращенных летом на даче.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Посчитай, какой дополнительный доход смогла получить семья Ромы, если было продано 20 кг груш, 10 кг яблок и 30 кг помидоров.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916832"/>
          <a:ext cx="8136904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 руб. за 1 кг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60 руб. за 1 кг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60 руб. за 2 кг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40 руб. за 1 кг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s://udoba.org/sites/default/files/h5p/content/14941/images/match-61651f10c100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132856"/>
            <a:ext cx="1888157" cy="1368152"/>
          </a:xfrm>
          <a:prstGeom prst="rect">
            <a:avLst/>
          </a:prstGeom>
          <a:noFill/>
        </p:spPr>
      </p:pic>
      <p:pic>
        <p:nvPicPr>
          <p:cNvPr id="1028" name="Picture 4" descr="https://s1.1zoom.me/big3/593/Apples_Closeup_Red_Three_4906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060848"/>
            <a:ext cx="1885300" cy="1440160"/>
          </a:xfrm>
          <a:prstGeom prst="rect">
            <a:avLst/>
          </a:prstGeom>
          <a:noFill/>
        </p:spPr>
      </p:pic>
      <p:pic>
        <p:nvPicPr>
          <p:cNvPr id="1030" name="Picture 6" descr="https://www.freepngimg.com/thumb/pepper/137396-pepper-organic-bell-free-png-h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988840"/>
            <a:ext cx="1709205" cy="1584176"/>
          </a:xfrm>
          <a:prstGeom prst="rect">
            <a:avLst/>
          </a:prstGeom>
          <a:noFill/>
        </p:spPr>
      </p:pic>
      <p:pic>
        <p:nvPicPr>
          <p:cNvPr id="1032" name="Picture 8" descr="https://i.pinimg.com/originals/06/93/13/0693137a0c84f1505ad36945374221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204864"/>
            <a:ext cx="1923655" cy="1152128"/>
          </a:xfrm>
          <a:prstGeom prst="rect">
            <a:avLst/>
          </a:prstGeom>
          <a:noFill/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395536" y="4293096"/>
            <a:ext cx="4536000" cy="360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1) 70 Х 20 = 1 400  (руб.) - груши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95536" y="4725184"/>
            <a:ext cx="4536000" cy="360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2) 60 : 2  Х 10 = 300  (руб.) - яблоки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95536" y="5157192"/>
            <a:ext cx="4536000" cy="360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3) 40 Х 30 = 1 200  (руб.) - помидоры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95536" y="5589240"/>
            <a:ext cx="4536000" cy="360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4) 1 400 + 300 + 1 200  = 2 900  (руб.) - всего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616530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Ответ: дополнительный доход составил                     рублей.</a:t>
            </a:r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427984" y="6237312"/>
            <a:ext cx="864000" cy="252000"/>
          </a:xfrm>
          <a:prstGeom prst="flowChartAlternateProcess">
            <a:avLst/>
          </a:prstGeom>
          <a:solidFill>
            <a:srgbClr val="E8F59D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2 900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Picture 2" descr="Картинки по финансовой грамотности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66" t="4725" r="37001" b="11801"/>
          <a:stretch>
            <a:fillRect/>
          </a:stretch>
        </p:blipFill>
        <p:spPr bwMode="auto">
          <a:xfrm>
            <a:off x="7164292" y="4113376"/>
            <a:ext cx="1171696" cy="2700000"/>
          </a:xfrm>
          <a:prstGeom prst="rect">
            <a:avLst/>
          </a:prstGeom>
          <a:noFill/>
        </p:spPr>
      </p:pic>
      <p:sp>
        <p:nvSpPr>
          <p:cNvPr id="17" name="Нашивка 16">
            <a:hlinkClick r:id="" action="ppaction://hlinkshowjump?jump=nextslide"/>
          </p:cNvPr>
          <p:cNvSpPr/>
          <p:nvPr/>
        </p:nvSpPr>
        <p:spPr>
          <a:xfrm>
            <a:off x="8604488" y="6309320"/>
            <a:ext cx="360000" cy="324000"/>
          </a:xfrm>
          <a:prstGeom prst="chevron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В декабре к Новому году папа Ромы получил премию 5 000 руб., а мама получила премию на 1 500 руб. меньше, чем папа. Рома решил посчитать, на сколько повысился доход его семьи в декабре при условии, что размер заработной платы остался неизменным. 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Выполни вычисления, которые должен провести Рома. Запиши решение и ответ задачи.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7544" y="2852936"/>
            <a:ext cx="5040560" cy="360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1) 5 000 – 1 500 = 3 500  (руб.) – </a:t>
            </a:r>
            <a:r>
              <a:rPr lang="ru-RU" dirty="0" smtClean="0">
                <a:solidFill>
                  <a:schemeClr val="tx1"/>
                </a:solidFill>
              </a:rPr>
              <a:t>мамина премия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7544" y="3356992"/>
            <a:ext cx="5040560" cy="360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1) 5 000 + 3 500 = 8 500  (руб.) – </a:t>
            </a:r>
            <a:r>
              <a:rPr lang="ru-RU" dirty="0" smtClean="0">
                <a:solidFill>
                  <a:schemeClr val="tx1"/>
                </a:solidFill>
              </a:rPr>
              <a:t> всего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93305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Ответ:  доход семьи повысился на                    рублей.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924024" y="4005064"/>
            <a:ext cx="864000" cy="210566"/>
          </a:xfrm>
          <a:prstGeom prst="flowChartAlternateProcess">
            <a:avLst/>
          </a:prstGeom>
          <a:solidFill>
            <a:srgbClr val="E8F59D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8 500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 descr="Картинки по финансовой грамотност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66" t="4725" r="37001" b="11801"/>
          <a:stretch>
            <a:fillRect/>
          </a:stretch>
        </p:blipFill>
        <p:spPr bwMode="auto">
          <a:xfrm flipH="1">
            <a:off x="2699792" y="4369022"/>
            <a:ext cx="1080120" cy="2488978"/>
          </a:xfrm>
          <a:prstGeom prst="rect">
            <a:avLst/>
          </a:prstGeom>
          <a:noFill/>
        </p:spPr>
      </p:pic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604488" y="6309320"/>
            <a:ext cx="360000" cy="324000"/>
          </a:xfrm>
          <a:prstGeom prst="chevron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://kuzneczova.murm.eduru.ru/media/2023/08/03/1282632317/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321" t="6331" r="27663" b="8204"/>
          <a:stretch>
            <a:fillRect/>
          </a:stretch>
        </p:blipFill>
        <p:spPr bwMode="auto">
          <a:xfrm flipH="1">
            <a:off x="7524328" y="2348880"/>
            <a:ext cx="1512168" cy="3888432"/>
          </a:xfrm>
          <a:prstGeom prst="rect">
            <a:avLst/>
          </a:prstGeom>
          <a:noFill/>
        </p:spPr>
      </p:pic>
      <p:pic>
        <p:nvPicPr>
          <p:cNvPr id="12" name="Picture 2" descr="http://kuzneczova.murm.eduru.ru/media/2023/08/03/1282632317/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4" t="6331" r="66024" b="8204"/>
          <a:stretch>
            <a:fillRect/>
          </a:stretch>
        </p:blipFill>
        <p:spPr bwMode="auto">
          <a:xfrm>
            <a:off x="5652120" y="2204864"/>
            <a:ext cx="1944216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Рома записал в таблицу доходы всех членов семьи в феврале 2021 года.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052736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080"/>
                <a:gridCol w="2327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Доходы в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9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Зарплата папы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49 000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Зарплата мамы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29 000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Пенсия бабушки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17 300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Стипендия брата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 5 000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Деньги, вырученные Ромой и его сестрой за сданную макулатуру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    500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100 800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539552" y="5157232"/>
            <a:ext cx="8424936" cy="360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1) 49 000 +29 000 + 17 300 + 5 000 + 500 = 100 800  (руб.) - доход семьи за февраль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077072"/>
            <a:ext cx="5670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Рома посчитал семейный доход за февраль. 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Выполни вычисления, которые провёл Рома.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8772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Запиши ответ в соответствующую ячейку таблицы.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2" descr="Картинки по финансовой грамотности на прозрачном фон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66" t="4725" r="37001" b="11801"/>
          <a:stretch>
            <a:fillRect/>
          </a:stretch>
        </p:blipFill>
        <p:spPr bwMode="auto">
          <a:xfrm>
            <a:off x="7380312" y="1340768"/>
            <a:ext cx="1171696" cy="2700000"/>
          </a:xfrm>
          <a:prstGeom prst="rect">
            <a:avLst/>
          </a:prstGeom>
          <a:noFill/>
        </p:spPr>
      </p:pic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604488" y="6309320"/>
            <a:ext cx="360000" cy="324000"/>
          </a:xfrm>
          <a:prstGeom prst="chevron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609048"/>
            <a:ext cx="1980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Клик!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На основе данных таблицы Рома составил круговую диаграмму </a:t>
            </a:r>
          </a:p>
          <a:p>
            <a:r>
              <a:rPr lang="ru-RU" b="1" dirty="0" smtClean="0"/>
              <a:t>«Наш семейный доход за февраль». 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Внимательно рассмотри получившуюся у Ромы диаграмму.  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Определи, каким цветом Рома закрасил доход каждого члена семьи. 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Дополни условные обозначения на диаграмме.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999" t="12813" r="29201" b="58357"/>
          <a:stretch>
            <a:fillRect/>
          </a:stretch>
        </p:blipFill>
        <p:spPr bwMode="auto">
          <a:xfrm>
            <a:off x="1187624" y="2132856"/>
            <a:ext cx="2160240" cy="204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200" t="63770" r="12401"/>
          <a:stretch>
            <a:fillRect/>
          </a:stretch>
        </p:blipFill>
        <p:spPr bwMode="auto">
          <a:xfrm>
            <a:off x="2195736" y="4797152"/>
            <a:ext cx="4752528" cy="188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3651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Составь диаграмму « Доход семьи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_______________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__________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3356992"/>
            <a:ext cx="720080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2636912"/>
            <a:ext cx="720080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2996952"/>
            <a:ext cx="720080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3888" y="3717032"/>
            <a:ext cx="720080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22048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Зарплата папы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25649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Зарплата мамы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29249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Пенсия бабушки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7984" y="32849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Стипендия брата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27984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Деньги за макулатуру</a:t>
            </a:r>
            <a:endParaRPr lang="ru-RU" b="1" dirty="0"/>
          </a:p>
        </p:txBody>
      </p:sp>
      <p:sp>
        <p:nvSpPr>
          <p:cNvPr id="16" name="Нашивка 15">
            <a:hlinkClick r:id="" action="ppaction://hlinkshowjump?jump=endshow"/>
          </p:cNvPr>
          <p:cNvSpPr/>
          <p:nvPr/>
        </p:nvSpPr>
        <p:spPr>
          <a:xfrm>
            <a:off x="8604488" y="6309320"/>
            <a:ext cx="360000" cy="324000"/>
          </a:xfrm>
          <a:prstGeom prst="chevron">
            <a:avLst/>
          </a:prstGeom>
          <a:solidFill>
            <a:srgbClr val="DAEF5F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2" descr="Картинки по финансовой грамотност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166" t="4725" r="37001" b="11801"/>
          <a:stretch>
            <a:fillRect/>
          </a:stretch>
        </p:blipFill>
        <p:spPr bwMode="auto">
          <a:xfrm>
            <a:off x="7380312" y="1772816"/>
            <a:ext cx="1171696" cy="2700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671960" y="2087270"/>
            <a:ext cx="5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2276872"/>
            <a:ext cx="720080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BBD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F6A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3729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EC4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34B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https://phonoteka.org/uploads/posts/2021-04/1618892092_19-phonoteka_org-p-fon-dlya-prezentatsii-na-ekologicheskuyu-t-19.jpg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https://sch2091.mskobr.ru/files/2020/hello_html_351086c9.jpg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https://udoba.org/sites/default/files/h5p/content/14941/images/match-61651f10c100c.jpg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https://s1.1zoom.me/big3/593/Apples_Closeup_Red_Three_490685.jpg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https://www.freepngimg.com/thumb/pepper/137396-pepper-organic-bell-free-png-hq.png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https://i.pinimg.com/originals/06/93/13/0693137a0c84f1505ad3694537422164.png</a:t>
            </a:r>
            <a:r>
              <a:rPr lang="en-US" dirty="0" smtClean="0"/>
              <a:t> </a:t>
            </a:r>
            <a:r>
              <a:rPr lang="en-US" dirty="0" smtClean="0">
                <a:hlinkClick r:id="rId7"/>
              </a:rPr>
              <a:t>https://i.pinimg.com/originals/06/93/13/0693137a0c84f1505ad3694537422164.png</a:t>
            </a: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021288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723</Words>
  <Application>Microsoft Office PowerPoint</Application>
  <PresentationFormat>Экран (4:3)</PresentationFormat>
  <Paragraphs>91</Paragraphs>
  <Slides>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Дом</cp:lastModifiedBy>
  <cp:revision>12</cp:revision>
  <dcterms:created xsi:type="dcterms:W3CDTF">2023-10-30T18:57:28Z</dcterms:created>
  <dcterms:modified xsi:type="dcterms:W3CDTF">2024-01-21T13:18:28Z</dcterms:modified>
</cp:coreProperties>
</file>