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32" r:id="rId3"/>
    <p:sldId id="379" r:id="rId4"/>
    <p:sldId id="380" r:id="rId5"/>
    <p:sldId id="381" r:id="rId6"/>
    <p:sldId id="382" r:id="rId7"/>
    <p:sldId id="383" r:id="rId8"/>
    <p:sldId id="384" r:id="rId9"/>
    <p:sldId id="385" r:id="rId10"/>
    <p:sldId id="386" r:id="rId11"/>
    <p:sldId id="387" r:id="rId12"/>
    <p:sldId id="388" r:id="rId13"/>
    <p:sldId id="389" r:id="rId14"/>
    <p:sldId id="390" r:id="rId15"/>
    <p:sldId id="391" r:id="rId16"/>
    <p:sldId id="392" r:id="rId17"/>
    <p:sldId id="393" r:id="rId18"/>
    <p:sldId id="394" r:id="rId19"/>
    <p:sldId id="395" r:id="rId20"/>
    <p:sldId id="396" r:id="rId21"/>
    <p:sldId id="397" r:id="rId22"/>
    <p:sldId id="398" r:id="rId23"/>
    <p:sldId id="400" r:id="rId24"/>
    <p:sldId id="399" r:id="rId25"/>
    <p:sldId id="276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CC006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AE8D3-8B6E-45C8-AD43-025FF90B27B3}" type="datetimeFigureOut">
              <a:rPr lang="ru-RU" smtClean="0"/>
              <a:pPr/>
              <a:t>18.03.2024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4C0C6-A239-4A61-B2AD-91387D2C959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AE8D3-8B6E-45C8-AD43-025FF90B27B3}" type="datetimeFigureOut">
              <a:rPr lang="ru-RU" smtClean="0"/>
              <a:pPr/>
              <a:t>18.03.2024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4C0C6-A239-4A61-B2AD-91387D2C959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AE8D3-8B6E-45C8-AD43-025FF90B27B3}" type="datetimeFigureOut">
              <a:rPr lang="ru-RU" smtClean="0"/>
              <a:pPr/>
              <a:t>18.03.2024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4C0C6-A239-4A61-B2AD-91387D2C959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AE8D3-8B6E-45C8-AD43-025FF90B27B3}" type="datetimeFigureOut">
              <a:rPr lang="ru-RU" smtClean="0"/>
              <a:pPr/>
              <a:t>18.03.2024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4C0C6-A239-4A61-B2AD-91387D2C959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AE8D3-8B6E-45C8-AD43-025FF90B27B3}" type="datetimeFigureOut">
              <a:rPr lang="ru-RU" smtClean="0"/>
              <a:pPr/>
              <a:t>18.03.2024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4C0C6-A239-4A61-B2AD-91387D2C959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AE8D3-8B6E-45C8-AD43-025FF90B27B3}" type="datetimeFigureOut">
              <a:rPr lang="ru-RU" smtClean="0"/>
              <a:pPr/>
              <a:t>18.03.2024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4C0C6-A239-4A61-B2AD-91387D2C959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AE8D3-8B6E-45C8-AD43-025FF90B27B3}" type="datetimeFigureOut">
              <a:rPr lang="ru-RU" smtClean="0"/>
              <a:pPr/>
              <a:t>18.03.2024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4C0C6-A239-4A61-B2AD-91387D2C959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AE8D3-8B6E-45C8-AD43-025FF90B27B3}" type="datetimeFigureOut">
              <a:rPr lang="ru-RU" smtClean="0"/>
              <a:pPr/>
              <a:t>18.03.2024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4C0C6-A239-4A61-B2AD-91387D2C959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AE8D3-8B6E-45C8-AD43-025FF90B27B3}" type="datetimeFigureOut">
              <a:rPr lang="ru-RU" smtClean="0"/>
              <a:pPr/>
              <a:t>18.03.2024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4C0C6-A239-4A61-B2AD-91387D2C959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AE8D3-8B6E-45C8-AD43-025FF90B27B3}" type="datetimeFigureOut">
              <a:rPr lang="ru-RU" smtClean="0"/>
              <a:pPr/>
              <a:t>18.03.2024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4C0C6-A239-4A61-B2AD-91387D2C959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AE8D3-8B6E-45C8-AD43-025FF90B27B3}" type="datetimeFigureOut">
              <a:rPr lang="ru-RU" smtClean="0"/>
              <a:pPr/>
              <a:t>18.03.2024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4C0C6-A239-4A61-B2AD-91387D2C959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DAE8D3-8B6E-45C8-AD43-025FF90B27B3}" type="datetimeFigureOut">
              <a:rPr lang="ru-RU" smtClean="0"/>
              <a:pPr/>
              <a:t>18.03.2024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E4C0C6-A239-4A61-B2AD-91387D2C959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rus4-vpr.sdamgia.ru/test" TargetMode="External"/><Relationship Id="rId2" Type="http://schemas.openxmlformats.org/officeDocument/2006/relationships/hyperlink" Target="http://nachalo4ka.ru/wp-content/uploads/2014/05/shkolnyiy-universalnyiy-prevyu-12.png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abrakadabra.fun/uploads/posts/2022-02/1644887463_21-abrakadabra-fun-p-shabloni-dlya-prezentatsii-russkii-yazik-43.jpg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https://schtirlitz.ru/800/600/https/asianpencils.com/wp-content/uploads/2020/04/Cloud-asian-bg-scale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20" y="0"/>
            <a:ext cx="9138159" cy="6858000"/>
          </a:xfrm>
          <a:prstGeom prst="rect">
            <a:avLst/>
          </a:prstGeom>
          <a:noFill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4" cstate="print"/>
          <a:srcRect l="24170" t="37109" r="34082" b="40721"/>
          <a:stretch/>
        </p:blipFill>
        <p:spPr bwMode="auto">
          <a:xfrm>
            <a:off x="755576" y="1628800"/>
            <a:ext cx="2643174" cy="10527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127000"/>
          </a:effectLst>
        </p:spPr>
      </p:pic>
      <p:sp>
        <p:nvSpPr>
          <p:cNvPr id="6" name="TextBox 5"/>
          <p:cNvSpPr txBox="1"/>
          <p:nvPr/>
        </p:nvSpPr>
        <p:spPr>
          <a:xfrm>
            <a:off x="3923928" y="1844824"/>
            <a:ext cx="235070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</a:rPr>
              <a:t>Русский язык </a:t>
            </a:r>
          </a:p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</a:rPr>
              <a:t>4 класс</a:t>
            </a:r>
            <a:endParaRPr lang="ru-RU" sz="28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51720" y="2996952"/>
            <a:ext cx="6303132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Задание 13 </a:t>
            </a:r>
          </a:p>
          <a:p>
            <a:pPr algn="ctr"/>
            <a:r>
              <a:rPr lang="ru-RU" sz="4800" b="1" dirty="0" smtClean="0">
                <a:solidFill>
                  <a:srgbClr val="C00000"/>
                </a:solidFill>
              </a:rPr>
              <a:t>Распознавание имени прилагательного</a:t>
            </a:r>
            <a:endParaRPr lang="ru-RU" sz="166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25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0"/>
            <a:ext cx="7772400" cy="2088232"/>
          </a:xfrm>
        </p:spPr>
        <p:txBody>
          <a:bodyPr>
            <a:noAutofit/>
          </a:bodyPr>
          <a:lstStyle/>
          <a:p>
            <a:r>
              <a:rPr lang="ru-RU" sz="2400" b="1" i="1" dirty="0">
                <a:solidFill>
                  <a:srgbClr val="000066"/>
                </a:solidFill>
              </a:rPr>
              <a:t>Выпиши </a:t>
            </a:r>
            <a:r>
              <a:rPr lang="ru-RU" sz="2400" b="1" i="1" dirty="0" smtClean="0">
                <a:solidFill>
                  <a:srgbClr val="000066"/>
                </a:solidFill>
              </a:rPr>
              <a:t>из </a:t>
            </a:r>
            <a:r>
              <a:rPr lang="ru-RU" sz="2400" b="1" i="1" dirty="0">
                <a:solidFill>
                  <a:srgbClr val="000066"/>
                </a:solidFill>
              </a:rPr>
              <a:t>предложения все </a:t>
            </a:r>
            <a:r>
              <a:rPr lang="ru-RU" sz="2400" b="1" i="1" dirty="0" smtClean="0">
                <a:solidFill>
                  <a:srgbClr val="000066"/>
                </a:solidFill>
              </a:rPr>
              <a:t>формы имен прилагательных с именами существительными, к которым они относятся. </a:t>
            </a:r>
            <a:r>
              <a:rPr lang="ru-RU" sz="2400" b="1" i="1" dirty="0">
                <a:solidFill>
                  <a:srgbClr val="000066"/>
                </a:solidFill>
              </a:rPr>
              <a:t>Укажи </a:t>
            </a:r>
            <a:r>
              <a:rPr lang="ru-RU" sz="2400" b="1" i="1" dirty="0" smtClean="0">
                <a:solidFill>
                  <a:srgbClr val="000066"/>
                </a:solidFill>
              </a:rPr>
              <a:t>число</a:t>
            </a:r>
            <a:r>
              <a:rPr lang="ru-RU" sz="2400" b="1" i="1" dirty="0">
                <a:solidFill>
                  <a:srgbClr val="000066"/>
                </a:solidFill>
              </a:rPr>
              <a:t>, </a:t>
            </a:r>
            <a:r>
              <a:rPr lang="ru-RU" sz="2400" b="1" i="1" dirty="0" smtClean="0">
                <a:solidFill>
                  <a:srgbClr val="000066"/>
                </a:solidFill>
              </a:rPr>
              <a:t>род (если есть), </a:t>
            </a:r>
            <a:r>
              <a:rPr lang="ru-RU" sz="2400" b="1" i="1" dirty="0">
                <a:solidFill>
                  <a:srgbClr val="000066"/>
                </a:solidFill>
              </a:rPr>
              <a:t>падеж одной из форм имени </a:t>
            </a:r>
            <a:r>
              <a:rPr lang="ru-RU" sz="2400" b="1" i="1" dirty="0" smtClean="0">
                <a:solidFill>
                  <a:srgbClr val="000066"/>
                </a:solidFill>
              </a:rPr>
              <a:t>прилагательного </a:t>
            </a:r>
            <a:r>
              <a:rPr lang="ru-RU" sz="2400" b="1" i="1" dirty="0">
                <a:solidFill>
                  <a:srgbClr val="000066"/>
                </a:solidFill>
              </a:rPr>
              <a:t>(на выбор</a:t>
            </a:r>
            <a:r>
              <a:rPr lang="ru-RU" sz="2400" b="1" i="1" dirty="0" smtClean="0">
                <a:solidFill>
                  <a:srgbClr val="000066"/>
                </a:solidFill>
              </a:rPr>
              <a:t>).</a:t>
            </a:r>
            <a:endParaRPr lang="ru-RU" sz="1050" b="1" i="1" dirty="0">
              <a:solidFill>
                <a:srgbClr val="000066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03648" y="4211890"/>
            <a:ext cx="6192687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6600" b="1" dirty="0" smtClean="0">
                <a:solidFill>
                  <a:srgbClr val="000066"/>
                </a:solidFill>
              </a:rPr>
              <a:t>Ответ</a:t>
            </a:r>
            <a:r>
              <a:rPr lang="ru-RU" sz="4400" b="1" dirty="0" smtClean="0">
                <a:solidFill>
                  <a:srgbClr val="002060"/>
                </a:solidFill>
              </a:rPr>
              <a:t> </a:t>
            </a:r>
            <a:endParaRPr lang="ru-RU" sz="6000" b="1" dirty="0">
              <a:solidFill>
                <a:srgbClr val="00206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400655" y="4212836"/>
            <a:ext cx="6192686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2800" b="1" dirty="0">
                <a:solidFill>
                  <a:schemeClr val="accent2">
                    <a:lumMod val="50000"/>
                  </a:schemeClr>
                </a:solidFill>
              </a:rPr>
              <a:t>м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удрая природа, замечательную птицу </a:t>
            </a:r>
            <a:endParaRPr lang="ru-RU" sz="3600" b="1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ru-RU" sz="2400" b="1" dirty="0">
                <a:solidFill>
                  <a:srgbClr val="000066"/>
                </a:solidFill>
              </a:rPr>
              <a:t>мудрая (природа)  — ед. ч., ж. р., И</a:t>
            </a:r>
            <a:r>
              <a:rPr lang="ru-RU" sz="2400" b="1" dirty="0" smtClean="0">
                <a:solidFill>
                  <a:srgbClr val="000066"/>
                </a:solidFill>
              </a:rPr>
              <a:t>.</a:t>
            </a:r>
            <a:r>
              <a:rPr lang="ru-RU" sz="2400" b="1" dirty="0">
                <a:solidFill>
                  <a:srgbClr val="000066"/>
                </a:solidFill>
              </a:rPr>
              <a:t> п</a:t>
            </a:r>
            <a:r>
              <a:rPr lang="ru-RU" sz="2400" b="1" dirty="0" smtClean="0">
                <a:solidFill>
                  <a:srgbClr val="000066"/>
                </a:solidFill>
              </a:rPr>
              <a:t>.</a:t>
            </a:r>
            <a:endParaRPr lang="ru-RU" sz="2400" b="1" dirty="0">
              <a:solidFill>
                <a:srgbClr val="000066"/>
              </a:solidFill>
            </a:endParaRPr>
          </a:p>
          <a:p>
            <a:r>
              <a:rPr lang="ru-RU" sz="2400" b="1" dirty="0">
                <a:solidFill>
                  <a:srgbClr val="000066"/>
                </a:solidFill>
              </a:rPr>
              <a:t>замечательную (птицу)  — ед. ч., ж. р., В</a:t>
            </a:r>
            <a:r>
              <a:rPr lang="ru-RU" sz="2400" b="1" dirty="0" smtClean="0">
                <a:solidFill>
                  <a:srgbClr val="000066"/>
                </a:solidFill>
              </a:rPr>
              <a:t>.</a:t>
            </a:r>
            <a:r>
              <a:rPr lang="ru-RU" sz="2400" b="1" dirty="0">
                <a:solidFill>
                  <a:srgbClr val="000066"/>
                </a:solidFill>
              </a:rPr>
              <a:t> п</a:t>
            </a:r>
            <a:r>
              <a:rPr lang="ru-RU" sz="2400" b="1" dirty="0" smtClean="0">
                <a:solidFill>
                  <a:srgbClr val="000066"/>
                </a:solidFill>
              </a:rPr>
              <a:t>.</a:t>
            </a:r>
            <a:endParaRPr lang="ru-RU" sz="3200" b="1" dirty="0">
              <a:solidFill>
                <a:srgbClr val="000066"/>
              </a:solidFill>
            </a:endParaRPr>
          </a:p>
          <a:p>
            <a:endParaRPr lang="ru-RU" sz="2400" b="1" dirty="0">
              <a:solidFill>
                <a:srgbClr val="000066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397661" y="4211890"/>
            <a:ext cx="6192688" cy="2193700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736207" y="2041592"/>
            <a:ext cx="77724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>
                <a:solidFill>
                  <a:schemeClr val="accent2">
                    <a:lumMod val="50000"/>
                  </a:schemeClr>
                </a:solidFill>
              </a:rPr>
              <a:t>Так мудрая природа дала в компанию дубу эту замечательную птицу. </a:t>
            </a:r>
            <a:endParaRPr lang="ru-RU" sz="400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07755532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0"/>
            <a:ext cx="7772400" cy="2088232"/>
          </a:xfrm>
        </p:spPr>
        <p:txBody>
          <a:bodyPr>
            <a:noAutofit/>
          </a:bodyPr>
          <a:lstStyle/>
          <a:p>
            <a:r>
              <a:rPr lang="ru-RU" sz="2400" b="1" i="1" dirty="0">
                <a:solidFill>
                  <a:srgbClr val="000066"/>
                </a:solidFill>
              </a:rPr>
              <a:t>Выпиши </a:t>
            </a:r>
            <a:r>
              <a:rPr lang="ru-RU" sz="2400" b="1" i="1" dirty="0" smtClean="0">
                <a:solidFill>
                  <a:srgbClr val="000066"/>
                </a:solidFill>
              </a:rPr>
              <a:t>из </a:t>
            </a:r>
            <a:r>
              <a:rPr lang="ru-RU" sz="2400" b="1" i="1" dirty="0">
                <a:solidFill>
                  <a:srgbClr val="000066"/>
                </a:solidFill>
              </a:rPr>
              <a:t>предложения все </a:t>
            </a:r>
            <a:r>
              <a:rPr lang="ru-RU" sz="2400" b="1" i="1" dirty="0" smtClean="0">
                <a:solidFill>
                  <a:srgbClr val="000066"/>
                </a:solidFill>
              </a:rPr>
              <a:t>формы имен прилагательных с именами существительными, к которым они относятся. </a:t>
            </a:r>
            <a:r>
              <a:rPr lang="ru-RU" sz="2400" b="1" i="1" dirty="0">
                <a:solidFill>
                  <a:srgbClr val="000066"/>
                </a:solidFill>
              </a:rPr>
              <a:t>Укажи </a:t>
            </a:r>
            <a:r>
              <a:rPr lang="ru-RU" sz="2400" b="1" i="1" dirty="0" smtClean="0">
                <a:solidFill>
                  <a:srgbClr val="000066"/>
                </a:solidFill>
              </a:rPr>
              <a:t>число</a:t>
            </a:r>
            <a:r>
              <a:rPr lang="ru-RU" sz="2400" b="1" i="1" dirty="0">
                <a:solidFill>
                  <a:srgbClr val="000066"/>
                </a:solidFill>
              </a:rPr>
              <a:t>, </a:t>
            </a:r>
            <a:r>
              <a:rPr lang="ru-RU" sz="2400" b="1" i="1" dirty="0" smtClean="0">
                <a:solidFill>
                  <a:srgbClr val="000066"/>
                </a:solidFill>
              </a:rPr>
              <a:t>род (если есть), </a:t>
            </a:r>
            <a:r>
              <a:rPr lang="ru-RU" sz="2400" b="1" i="1" dirty="0">
                <a:solidFill>
                  <a:srgbClr val="000066"/>
                </a:solidFill>
              </a:rPr>
              <a:t>падеж одной из форм имени </a:t>
            </a:r>
            <a:r>
              <a:rPr lang="ru-RU" sz="2400" b="1" i="1" dirty="0" smtClean="0">
                <a:solidFill>
                  <a:srgbClr val="000066"/>
                </a:solidFill>
              </a:rPr>
              <a:t>прилагательного </a:t>
            </a:r>
            <a:r>
              <a:rPr lang="ru-RU" sz="2400" b="1" i="1" dirty="0">
                <a:solidFill>
                  <a:srgbClr val="000066"/>
                </a:solidFill>
              </a:rPr>
              <a:t>(на выбор</a:t>
            </a:r>
            <a:r>
              <a:rPr lang="ru-RU" sz="2400" b="1" i="1" dirty="0" smtClean="0">
                <a:solidFill>
                  <a:srgbClr val="000066"/>
                </a:solidFill>
              </a:rPr>
              <a:t>).</a:t>
            </a:r>
            <a:endParaRPr lang="ru-RU" sz="1050" b="1" i="1" dirty="0">
              <a:solidFill>
                <a:srgbClr val="000066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03648" y="4211890"/>
            <a:ext cx="6192687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6600" b="1" dirty="0" smtClean="0">
                <a:solidFill>
                  <a:srgbClr val="000066"/>
                </a:solidFill>
              </a:rPr>
              <a:t>Ответ</a:t>
            </a:r>
            <a:r>
              <a:rPr lang="ru-RU" sz="4400" b="1" dirty="0" smtClean="0">
                <a:solidFill>
                  <a:srgbClr val="002060"/>
                </a:solidFill>
              </a:rPr>
              <a:t> </a:t>
            </a:r>
            <a:endParaRPr lang="ru-RU" sz="6000" b="1" dirty="0">
              <a:solidFill>
                <a:srgbClr val="00206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400655" y="4212836"/>
            <a:ext cx="6192686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2800" b="1" dirty="0">
                <a:solidFill>
                  <a:schemeClr val="accent2">
                    <a:lumMod val="50000"/>
                  </a:schemeClr>
                </a:solidFill>
              </a:rPr>
              <a:t>з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натная итальянка, за французского короля </a:t>
            </a:r>
            <a:endParaRPr lang="ru-RU" sz="3600" b="1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ru-RU" sz="2400" b="1" dirty="0">
                <a:solidFill>
                  <a:srgbClr val="000066"/>
                </a:solidFill>
              </a:rPr>
              <a:t>з</a:t>
            </a:r>
            <a:r>
              <a:rPr lang="ru-RU" sz="2400" b="1" dirty="0" smtClean="0">
                <a:solidFill>
                  <a:srgbClr val="000066"/>
                </a:solidFill>
              </a:rPr>
              <a:t>натная </a:t>
            </a:r>
            <a:r>
              <a:rPr lang="ru-RU" sz="2400" b="1" dirty="0">
                <a:solidFill>
                  <a:srgbClr val="000066"/>
                </a:solidFill>
              </a:rPr>
              <a:t>(итальянка) - </a:t>
            </a:r>
            <a:r>
              <a:rPr lang="ru-RU" sz="2400" b="1" dirty="0" smtClean="0">
                <a:solidFill>
                  <a:srgbClr val="000066"/>
                </a:solidFill>
              </a:rPr>
              <a:t>ед</a:t>
            </a:r>
            <a:r>
              <a:rPr lang="ru-RU" sz="2400" b="1" dirty="0">
                <a:solidFill>
                  <a:srgbClr val="000066"/>
                </a:solidFill>
              </a:rPr>
              <a:t>. ч., ж. р., И. п</a:t>
            </a:r>
            <a:r>
              <a:rPr lang="ru-RU" sz="2400" b="1" dirty="0" smtClean="0">
                <a:solidFill>
                  <a:srgbClr val="000066"/>
                </a:solidFill>
              </a:rPr>
              <a:t>.</a:t>
            </a:r>
            <a:endParaRPr lang="ru-RU" sz="2400" b="1" dirty="0">
              <a:solidFill>
                <a:srgbClr val="000066"/>
              </a:solidFill>
            </a:endParaRPr>
          </a:p>
          <a:p>
            <a:r>
              <a:rPr lang="ru-RU" sz="2400" b="1" dirty="0" smtClean="0">
                <a:solidFill>
                  <a:srgbClr val="000066"/>
                </a:solidFill>
              </a:rPr>
              <a:t>за </a:t>
            </a:r>
            <a:r>
              <a:rPr lang="ru-RU" sz="2400" b="1" dirty="0">
                <a:solidFill>
                  <a:srgbClr val="000066"/>
                </a:solidFill>
              </a:rPr>
              <a:t>французского (короля) </a:t>
            </a:r>
            <a:r>
              <a:rPr lang="ru-RU" sz="2400" b="1" dirty="0" smtClean="0">
                <a:solidFill>
                  <a:srgbClr val="000066"/>
                </a:solidFill>
              </a:rPr>
              <a:t>- </a:t>
            </a:r>
            <a:r>
              <a:rPr lang="ru-RU" sz="2400" b="1" dirty="0">
                <a:solidFill>
                  <a:srgbClr val="000066"/>
                </a:solidFill>
              </a:rPr>
              <a:t>ед. ч., м. р., В. п</a:t>
            </a:r>
            <a:r>
              <a:rPr lang="ru-RU" sz="2400" b="1" dirty="0" smtClean="0">
                <a:solidFill>
                  <a:srgbClr val="000066"/>
                </a:solidFill>
              </a:rPr>
              <a:t>.</a:t>
            </a:r>
            <a:endParaRPr lang="ru-RU" sz="3200" b="1" dirty="0">
              <a:solidFill>
                <a:srgbClr val="000066"/>
              </a:solidFill>
            </a:endParaRPr>
          </a:p>
          <a:p>
            <a:endParaRPr lang="ru-RU" sz="2400" b="1" dirty="0">
              <a:solidFill>
                <a:srgbClr val="000066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397661" y="4205986"/>
            <a:ext cx="6192688" cy="2193700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705184" y="1684011"/>
            <a:ext cx="77724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chemeClr val="accent2">
                    <a:lumMod val="50000"/>
                  </a:schemeClr>
                </a:solidFill>
              </a:rPr>
              <a:t>Затем знатная итальянка вышла замуж за французского короля и познакомила с мороженым Францию. </a:t>
            </a:r>
            <a:endParaRPr lang="ru-RU" sz="400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91852055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0"/>
            <a:ext cx="7772400" cy="2088232"/>
          </a:xfrm>
        </p:spPr>
        <p:txBody>
          <a:bodyPr>
            <a:noAutofit/>
          </a:bodyPr>
          <a:lstStyle/>
          <a:p>
            <a:r>
              <a:rPr lang="ru-RU" sz="2400" b="1" i="1" dirty="0">
                <a:solidFill>
                  <a:srgbClr val="000066"/>
                </a:solidFill>
              </a:rPr>
              <a:t>Выпиши </a:t>
            </a:r>
            <a:r>
              <a:rPr lang="ru-RU" sz="2400" b="1" i="1" dirty="0" smtClean="0">
                <a:solidFill>
                  <a:srgbClr val="000066"/>
                </a:solidFill>
              </a:rPr>
              <a:t>из </a:t>
            </a:r>
            <a:r>
              <a:rPr lang="ru-RU" sz="2400" b="1" i="1" dirty="0">
                <a:solidFill>
                  <a:srgbClr val="000066"/>
                </a:solidFill>
              </a:rPr>
              <a:t>предложения все </a:t>
            </a:r>
            <a:r>
              <a:rPr lang="ru-RU" sz="2400" b="1" i="1" dirty="0" smtClean="0">
                <a:solidFill>
                  <a:srgbClr val="000066"/>
                </a:solidFill>
              </a:rPr>
              <a:t>формы имен прилагательных с именами существительными, к которым они относятся. </a:t>
            </a:r>
            <a:r>
              <a:rPr lang="ru-RU" sz="2400" b="1" i="1" dirty="0">
                <a:solidFill>
                  <a:srgbClr val="000066"/>
                </a:solidFill>
              </a:rPr>
              <a:t>Укажи </a:t>
            </a:r>
            <a:r>
              <a:rPr lang="ru-RU" sz="2400" b="1" i="1" dirty="0" smtClean="0">
                <a:solidFill>
                  <a:srgbClr val="000066"/>
                </a:solidFill>
              </a:rPr>
              <a:t>число</a:t>
            </a:r>
            <a:r>
              <a:rPr lang="ru-RU" sz="2400" b="1" i="1" dirty="0">
                <a:solidFill>
                  <a:srgbClr val="000066"/>
                </a:solidFill>
              </a:rPr>
              <a:t>, </a:t>
            </a:r>
            <a:r>
              <a:rPr lang="ru-RU" sz="2400" b="1" i="1" dirty="0" smtClean="0">
                <a:solidFill>
                  <a:srgbClr val="000066"/>
                </a:solidFill>
              </a:rPr>
              <a:t>род (если есть), </a:t>
            </a:r>
            <a:r>
              <a:rPr lang="ru-RU" sz="2400" b="1" i="1" dirty="0">
                <a:solidFill>
                  <a:srgbClr val="000066"/>
                </a:solidFill>
              </a:rPr>
              <a:t>падеж одной из форм имени </a:t>
            </a:r>
            <a:r>
              <a:rPr lang="ru-RU" sz="2400" b="1" i="1" dirty="0" smtClean="0">
                <a:solidFill>
                  <a:srgbClr val="000066"/>
                </a:solidFill>
              </a:rPr>
              <a:t>прилагательного </a:t>
            </a:r>
            <a:r>
              <a:rPr lang="ru-RU" sz="2400" b="1" i="1" dirty="0">
                <a:solidFill>
                  <a:srgbClr val="000066"/>
                </a:solidFill>
              </a:rPr>
              <a:t>(на выбор</a:t>
            </a:r>
            <a:r>
              <a:rPr lang="ru-RU" sz="2400" b="1" i="1" dirty="0" smtClean="0">
                <a:solidFill>
                  <a:srgbClr val="000066"/>
                </a:solidFill>
              </a:rPr>
              <a:t>).</a:t>
            </a:r>
            <a:endParaRPr lang="ru-RU" sz="1050" b="1" i="1" dirty="0">
              <a:solidFill>
                <a:srgbClr val="000066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03648" y="4211890"/>
            <a:ext cx="6192687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6600" b="1" dirty="0" smtClean="0">
                <a:solidFill>
                  <a:srgbClr val="000066"/>
                </a:solidFill>
              </a:rPr>
              <a:t>Ответ</a:t>
            </a:r>
            <a:r>
              <a:rPr lang="ru-RU" sz="4400" b="1" dirty="0" smtClean="0">
                <a:solidFill>
                  <a:srgbClr val="002060"/>
                </a:solidFill>
              </a:rPr>
              <a:t> </a:t>
            </a:r>
            <a:endParaRPr lang="ru-RU" sz="6000" b="1" dirty="0">
              <a:solidFill>
                <a:srgbClr val="00206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400655" y="4212836"/>
            <a:ext cx="6192686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2800" b="1" dirty="0">
                <a:solidFill>
                  <a:schemeClr val="accent2">
                    <a:lumMod val="50000"/>
                  </a:schemeClr>
                </a:solidFill>
              </a:rPr>
              <a:t>у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дивительный музей, русские валенки, расписных валенок </a:t>
            </a:r>
            <a:endParaRPr lang="ru-RU" sz="3600" b="1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ru-RU" sz="2400" b="1" dirty="0">
                <a:solidFill>
                  <a:srgbClr val="000066"/>
                </a:solidFill>
              </a:rPr>
              <a:t>у</a:t>
            </a:r>
            <a:r>
              <a:rPr lang="ru-RU" sz="2400" b="1" dirty="0" smtClean="0">
                <a:solidFill>
                  <a:srgbClr val="000066"/>
                </a:solidFill>
              </a:rPr>
              <a:t>дивительный </a:t>
            </a:r>
            <a:r>
              <a:rPr lang="ru-RU" sz="2400" b="1" dirty="0">
                <a:solidFill>
                  <a:srgbClr val="000066"/>
                </a:solidFill>
              </a:rPr>
              <a:t>(музей) -</a:t>
            </a:r>
            <a:r>
              <a:rPr lang="ru-RU" sz="2400" b="1" dirty="0" smtClean="0">
                <a:solidFill>
                  <a:srgbClr val="000066"/>
                </a:solidFill>
              </a:rPr>
              <a:t> </a:t>
            </a:r>
            <a:r>
              <a:rPr lang="ru-RU" sz="2400" b="1" dirty="0">
                <a:solidFill>
                  <a:srgbClr val="000066"/>
                </a:solidFill>
              </a:rPr>
              <a:t>ед. ч., м. р., И. п.</a:t>
            </a:r>
          </a:p>
          <a:p>
            <a:r>
              <a:rPr lang="ru-RU" sz="2400" b="1" dirty="0">
                <a:solidFill>
                  <a:srgbClr val="000066"/>
                </a:solidFill>
              </a:rPr>
              <a:t>р</a:t>
            </a:r>
            <a:r>
              <a:rPr lang="ru-RU" sz="2400" b="1" dirty="0" smtClean="0">
                <a:solidFill>
                  <a:srgbClr val="000066"/>
                </a:solidFill>
              </a:rPr>
              <a:t>усские </a:t>
            </a:r>
            <a:r>
              <a:rPr lang="ru-RU" sz="2400" b="1" dirty="0">
                <a:solidFill>
                  <a:srgbClr val="000066"/>
                </a:solidFill>
              </a:rPr>
              <a:t>(валенки) - </a:t>
            </a:r>
            <a:r>
              <a:rPr lang="ru-RU" sz="2400" b="1" dirty="0" smtClean="0">
                <a:solidFill>
                  <a:srgbClr val="000066"/>
                </a:solidFill>
              </a:rPr>
              <a:t>мн</a:t>
            </a:r>
            <a:r>
              <a:rPr lang="ru-RU" sz="2400" b="1" dirty="0">
                <a:solidFill>
                  <a:srgbClr val="000066"/>
                </a:solidFill>
              </a:rPr>
              <a:t>. ч., И. п.</a:t>
            </a:r>
          </a:p>
          <a:p>
            <a:r>
              <a:rPr lang="ru-RU" sz="2400" b="1" dirty="0">
                <a:solidFill>
                  <a:srgbClr val="000066"/>
                </a:solidFill>
              </a:rPr>
              <a:t>р</a:t>
            </a:r>
            <a:r>
              <a:rPr lang="ru-RU" sz="2400" b="1" dirty="0" smtClean="0">
                <a:solidFill>
                  <a:srgbClr val="000066"/>
                </a:solidFill>
              </a:rPr>
              <a:t>асписных </a:t>
            </a:r>
            <a:r>
              <a:rPr lang="ru-RU" sz="2400" b="1" dirty="0">
                <a:solidFill>
                  <a:srgbClr val="000066"/>
                </a:solidFill>
              </a:rPr>
              <a:t>(валенок) </a:t>
            </a:r>
            <a:r>
              <a:rPr lang="ru-RU" sz="2400" b="1" dirty="0" smtClean="0">
                <a:solidFill>
                  <a:srgbClr val="000066"/>
                </a:solidFill>
              </a:rPr>
              <a:t>- </a:t>
            </a:r>
            <a:r>
              <a:rPr lang="ru-RU" sz="2400" b="1" dirty="0">
                <a:solidFill>
                  <a:srgbClr val="000066"/>
                </a:solidFill>
              </a:rPr>
              <a:t>мн. ч., Р. п</a:t>
            </a:r>
            <a:r>
              <a:rPr lang="ru-RU" sz="2400" b="1" dirty="0" smtClean="0">
                <a:solidFill>
                  <a:srgbClr val="000066"/>
                </a:solidFill>
              </a:rPr>
              <a:t>.</a:t>
            </a:r>
            <a:endParaRPr lang="ru-RU" sz="2400" b="1" dirty="0">
              <a:solidFill>
                <a:srgbClr val="000066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397661" y="4230183"/>
            <a:ext cx="6192688" cy="2193700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705184" y="1684011"/>
            <a:ext cx="77724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chemeClr val="accent2">
                    <a:lumMod val="50000"/>
                  </a:schemeClr>
                </a:solidFill>
              </a:rPr>
              <a:t>В Москве работает удивительный музей «Русские валенки», в котором представлена коллекция расписных валенок. </a:t>
            </a:r>
            <a:endParaRPr lang="ru-RU" sz="400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86874012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0"/>
            <a:ext cx="7772400" cy="2088232"/>
          </a:xfrm>
        </p:spPr>
        <p:txBody>
          <a:bodyPr>
            <a:noAutofit/>
          </a:bodyPr>
          <a:lstStyle/>
          <a:p>
            <a:r>
              <a:rPr lang="ru-RU" sz="2400" b="1" i="1" dirty="0">
                <a:solidFill>
                  <a:srgbClr val="000066"/>
                </a:solidFill>
              </a:rPr>
              <a:t>Выпиши </a:t>
            </a:r>
            <a:r>
              <a:rPr lang="ru-RU" sz="2400" b="1" i="1" dirty="0" smtClean="0">
                <a:solidFill>
                  <a:srgbClr val="000066"/>
                </a:solidFill>
              </a:rPr>
              <a:t>из </a:t>
            </a:r>
            <a:r>
              <a:rPr lang="ru-RU" sz="2400" b="1" i="1" dirty="0">
                <a:solidFill>
                  <a:srgbClr val="000066"/>
                </a:solidFill>
              </a:rPr>
              <a:t>предложения все </a:t>
            </a:r>
            <a:r>
              <a:rPr lang="ru-RU" sz="2400" b="1" i="1" dirty="0" smtClean="0">
                <a:solidFill>
                  <a:srgbClr val="000066"/>
                </a:solidFill>
              </a:rPr>
              <a:t>формы имен прилагательных с именами существительными, к которым они относятся. </a:t>
            </a:r>
            <a:r>
              <a:rPr lang="ru-RU" sz="2400" b="1" i="1" dirty="0">
                <a:solidFill>
                  <a:srgbClr val="000066"/>
                </a:solidFill>
              </a:rPr>
              <a:t>Укажи </a:t>
            </a:r>
            <a:r>
              <a:rPr lang="ru-RU" sz="2400" b="1" i="1" dirty="0" smtClean="0">
                <a:solidFill>
                  <a:srgbClr val="000066"/>
                </a:solidFill>
              </a:rPr>
              <a:t>число</a:t>
            </a:r>
            <a:r>
              <a:rPr lang="ru-RU" sz="2400" b="1" i="1" dirty="0">
                <a:solidFill>
                  <a:srgbClr val="000066"/>
                </a:solidFill>
              </a:rPr>
              <a:t>, </a:t>
            </a:r>
            <a:r>
              <a:rPr lang="ru-RU" sz="2400" b="1" i="1" dirty="0" smtClean="0">
                <a:solidFill>
                  <a:srgbClr val="000066"/>
                </a:solidFill>
              </a:rPr>
              <a:t>род (если есть), </a:t>
            </a:r>
            <a:r>
              <a:rPr lang="ru-RU" sz="2400" b="1" i="1" dirty="0">
                <a:solidFill>
                  <a:srgbClr val="000066"/>
                </a:solidFill>
              </a:rPr>
              <a:t>падеж одной из форм имени </a:t>
            </a:r>
            <a:r>
              <a:rPr lang="ru-RU" sz="2400" b="1" i="1" dirty="0" smtClean="0">
                <a:solidFill>
                  <a:srgbClr val="000066"/>
                </a:solidFill>
              </a:rPr>
              <a:t>прилагательного </a:t>
            </a:r>
            <a:r>
              <a:rPr lang="ru-RU" sz="2400" b="1" i="1" dirty="0">
                <a:solidFill>
                  <a:srgbClr val="000066"/>
                </a:solidFill>
              </a:rPr>
              <a:t>(на выбор</a:t>
            </a:r>
            <a:r>
              <a:rPr lang="ru-RU" sz="2400" b="1" i="1" dirty="0" smtClean="0">
                <a:solidFill>
                  <a:srgbClr val="000066"/>
                </a:solidFill>
              </a:rPr>
              <a:t>).</a:t>
            </a:r>
            <a:endParaRPr lang="ru-RU" sz="1050" b="1" i="1" dirty="0">
              <a:solidFill>
                <a:srgbClr val="000066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03648" y="4211890"/>
            <a:ext cx="6192687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6600" b="1" dirty="0" smtClean="0">
                <a:solidFill>
                  <a:srgbClr val="000066"/>
                </a:solidFill>
              </a:rPr>
              <a:t>Ответ</a:t>
            </a:r>
            <a:r>
              <a:rPr lang="ru-RU" sz="4400" b="1" dirty="0" smtClean="0">
                <a:solidFill>
                  <a:srgbClr val="002060"/>
                </a:solidFill>
              </a:rPr>
              <a:t> </a:t>
            </a:r>
            <a:endParaRPr lang="ru-RU" sz="6000" b="1" dirty="0">
              <a:solidFill>
                <a:srgbClr val="00206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400655" y="4212836"/>
            <a:ext cx="6192686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3200" b="1" dirty="0">
                <a:solidFill>
                  <a:schemeClr val="accent2">
                    <a:lumMod val="50000"/>
                  </a:schemeClr>
                </a:solidFill>
              </a:rPr>
              <a:t>б</a:t>
            </a:r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</a:rPr>
              <a:t>елые аисты, давними друзьями </a:t>
            </a:r>
            <a:endParaRPr lang="ru-RU" sz="4000" b="1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ru-RU" sz="2800" b="1" dirty="0">
                <a:solidFill>
                  <a:srgbClr val="000066"/>
                </a:solidFill>
              </a:rPr>
              <a:t>белые (аисты)  — мн. ч., И</a:t>
            </a:r>
            <a:r>
              <a:rPr lang="ru-RU" sz="2800" b="1" dirty="0" smtClean="0">
                <a:solidFill>
                  <a:srgbClr val="000066"/>
                </a:solidFill>
              </a:rPr>
              <a:t>.</a:t>
            </a:r>
            <a:r>
              <a:rPr lang="ru-RU" sz="2800" b="1" dirty="0">
                <a:solidFill>
                  <a:srgbClr val="000066"/>
                </a:solidFill>
              </a:rPr>
              <a:t> п</a:t>
            </a:r>
            <a:r>
              <a:rPr lang="ru-RU" sz="2800" b="1" dirty="0" smtClean="0">
                <a:solidFill>
                  <a:srgbClr val="000066"/>
                </a:solidFill>
              </a:rPr>
              <a:t>.</a:t>
            </a:r>
            <a:endParaRPr lang="ru-RU" sz="2800" b="1" dirty="0">
              <a:solidFill>
                <a:srgbClr val="000066"/>
              </a:solidFill>
            </a:endParaRPr>
          </a:p>
          <a:p>
            <a:r>
              <a:rPr lang="ru-RU" sz="2800" b="1" dirty="0">
                <a:solidFill>
                  <a:srgbClr val="000066"/>
                </a:solidFill>
              </a:rPr>
              <a:t>давними (друзьями)  — мн. ч., </a:t>
            </a:r>
            <a:r>
              <a:rPr lang="ru-RU" sz="2800" b="1" dirty="0" smtClean="0">
                <a:solidFill>
                  <a:srgbClr val="000066"/>
                </a:solidFill>
              </a:rPr>
              <a:t>Т.</a:t>
            </a:r>
            <a:r>
              <a:rPr lang="ru-RU" sz="2800" b="1" dirty="0">
                <a:solidFill>
                  <a:srgbClr val="000066"/>
                </a:solidFill>
              </a:rPr>
              <a:t> п</a:t>
            </a:r>
            <a:r>
              <a:rPr lang="ru-RU" sz="2800" b="1" dirty="0" smtClean="0">
                <a:solidFill>
                  <a:srgbClr val="000066"/>
                </a:solidFill>
              </a:rPr>
              <a:t>.</a:t>
            </a:r>
            <a:endParaRPr lang="ru-RU" sz="3600" b="1" dirty="0">
              <a:solidFill>
                <a:srgbClr val="000066"/>
              </a:solidFill>
            </a:endParaRPr>
          </a:p>
          <a:p>
            <a:endParaRPr lang="ru-RU" sz="2400" b="1" dirty="0">
              <a:solidFill>
                <a:srgbClr val="000066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400653" y="4211890"/>
            <a:ext cx="6192688" cy="2193700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723328" y="2003135"/>
            <a:ext cx="77724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>
                <a:solidFill>
                  <a:schemeClr val="accent2">
                    <a:lumMod val="50000"/>
                  </a:schemeClr>
                </a:solidFill>
              </a:rPr>
              <a:t>Белые аисты и люди являются давними друзьями. </a:t>
            </a:r>
            <a:endParaRPr lang="ru-RU" sz="400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29366207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0"/>
            <a:ext cx="7772400" cy="2088232"/>
          </a:xfrm>
        </p:spPr>
        <p:txBody>
          <a:bodyPr>
            <a:noAutofit/>
          </a:bodyPr>
          <a:lstStyle/>
          <a:p>
            <a:r>
              <a:rPr lang="ru-RU" sz="2400" b="1" i="1" dirty="0">
                <a:solidFill>
                  <a:srgbClr val="000066"/>
                </a:solidFill>
              </a:rPr>
              <a:t>Выпиши </a:t>
            </a:r>
            <a:r>
              <a:rPr lang="ru-RU" sz="2400" b="1" i="1" dirty="0" smtClean="0">
                <a:solidFill>
                  <a:srgbClr val="000066"/>
                </a:solidFill>
              </a:rPr>
              <a:t>из </a:t>
            </a:r>
            <a:r>
              <a:rPr lang="ru-RU" sz="2400" b="1" i="1" dirty="0">
                <a:solidFill>
                  <a:srgbClr val="000066"/>
                </a:solidFill>
              </a:rPr>
              <a:t>предложения все </a:t>
            </a:r>
            <a:r>
              <a:rPr lang="ru-RU" sz="2400" b="1" i="1" dirty="0" smtClean="0">
                <a:solidFill>
                  <a:srgbClr val="000066"/>
                </a:solidFill>
              </a:rPr>
              <a:t>формы имен прилагательных с именами существительными, к которым они относятся. </a:t>
            </a:r>
            <a:r>
              <a:rPr lang="ru-RU" sz="2400" b="1" i="1" dirty="0">
                <a:solidFill>
                  <a:srgbClr val="000066"/>
                </a:solidFill>
              </a:rPr>
              <a:t>Укажи </a:t>
            </a:r>
            <a:r>
              <a:rPr lang="ru-RU" sz="2400" b="1" i="1" dirty="0" smtClean="0">
                <a:solidFill>
                  <a:srgbClr val="000066"/>
                </a:solidFill>
              </a:rPr>
              <a:t>число</a:t>
            </a:r>
            <a:r>
              <a:rPr lang="ru-RU" sz="2400" b="1" i="1" dirty="0">
                <a:solidFill>
                  <a:srgbClr val="000066"/>
                </a:solidFill>
              </a:rPr>
              <a:t>, </a:t>
            </a:r>
            <a:r>
              <a:rPr lang="ru-RU" sz="2400" b="1" i="1" dirty="0" smtClean="0">
                <a:solidFill>
                  <a:srgbClr val="000066"/>
                </a:solidFill>
              </a:rPr>
              <a:t>род (если есть), </a:t>
            </a:r>
            <a:r>
              <a:rPr lang="ru-RU" sz="2400" b="1" i="1" dirty="0">
                <a:solidFill>
                  <a:srgbClr val="000066"/>
                </a:solidFill>
              </a:rPr>
              <a:t>падеж одной из форм имени </a:t>
            </a:r>
            <a:r>
              <a:rPr lang="ru-RU" sz="2400" b="1" i="1" dirty="0" smtClean="0">
                <a:solidFill>
                  <a:srgbClr val="000066"/>
                </a:solidFill>
              </a:rPr>
              <a:t>прилагательного </a:t>
            </a:r>
            <a:r>
              <a:rPr lang="ru-RU" sz="2400" b="1" i="1" dirty="0">
                <a:solidFill>
                  <a:srgbClr val="000066"/>
                </a:solidFill>
              </a:rPr>
              <a:t>(на выбор</a:t>
            </a:r>
            <a:r>
              <a:rPr lang="ru-RU" sz="2400" b="1" i="1" dirty="0" smtClean="0">
                <a:solidFill>
                  <a:srgbClr val="000066"/>
                </a:solidFill>
              </a:rPr>
              <a:t>).</a:t>
            </a:r>
            <a:endParaRPr lang="ru-RU" sz="1050" b="1" i="1" dirty="0">
              <a:solidFill>
                <a:srgbClr val="000066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03648" y="4211890"/>
            <a:ext cx="6192687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6600" b="1" dirty="0" smtClean="0">
                <a:solidFill>
                  <a:srgbClr val="000066"/>
                </a:solidFill>
              </a:rPr>
              <a:t>Ответ</a:t>
            </a:r>
            <a:r>
              <a:rPr lang="ru-RU" sz="4400" b="1" dirty="0" smtClean="0">
                <a:solidFill>
                  <a:srgbClr val="002060"/>
                </a:solidFill>
              </a:rPr>
              <a:t> </a:t>
            </a:r>
            <a:endParaRPr lang="ru-RU" sz="6000" b="1" dirty="0">
              <a:solidFill>
                <a:srgbClr val="00206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400655" y="4212836"/>
            <a:ext cx="6192686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3200" b="1" dirty="0">
                <a:solidFill>
                  <a:schemeClr val="accent2">
                    <a:lumMod val="50000"/>
                  </a:schemeClr>
                </a:solidFill>
              </a:rPr>
              <a:t>н</a:t>
            </a:r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</a:rPr>
              <a:t>а старой берёзе, небольшую птицу </a:t>
            </a:r>
            <a:endParaRPr lang="ru-RU" sz="4000" b="1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ru-RU" sz="2400" b="1" dirty="0" smtClean="0">
                <a:solidFill>
                  <a:srgbClr val="000066"/>
                </a:solidFill>
              </a:rPr>
              <a:t>на </a:t>
            </a:r>
            <a:r>
              <a:rPr lang="ru-RU" sz="2400" b="1" dirty="0">
                <a:solidFill>
                  <a:srgbClr val="000066"/>
                </a:solidFill>
              </a:rPr>
              <a:t>старой (</a:t>
            </a:r>
            <a:r>
              <a:rPr lang="ru-RU" sz="2400" b="1" dirty="0" smtClean="0">
                <a:solidFill>
                  <a:srgbClr val="000066"/>
                </a:solidFill>
              </a:rPr>
              <a:t>берёзе) - </a:t>
            </a:r>
            <a:r>
              <a:rPr lang="ru-RU" sz="2400" b="1" dirty="0">
                <a:solidFill>
                  <a:srgbClr val="000066"/>
                </a:solidFill>
              </a:rPr>
              <a:t>ед. ч., ж. р., П. п</a:t>
            </a:r>
            <a:r>
              <a:rPr lang="ru-RU" sz="2400" b="1" dirty="0" smtClean="0">
                <a:solidFill>
                  <a:srgbClr val="000066"/>
                </a:solidFill>
              </a:rPr>
              <a:t>.</a:t>
            </a:r>
            <a:endParaRPr lang="ru-RU" sz="2400" b="1" dirty="0">
              <a:solidFill>
                <a:srgbClr val="000066"/>
              </a:solidFill>
            </a:endParaRPr>
          </a:p>
          <a:p>
            <a:r>
              <a:rPr lang="ru-RU" sz="2400" b="1" dirty="0">
                <a:solidFill>
                  <a:srgbClr val="000066"/>
                </a:solidFill>
              </a:rPr>
              <a:t>н</a:t>
            </a:r>
            <a:r>
              <a:rPr lang="ru-RU" sz="2400" b="1" dirty="0" smtClean="0">
                <a:solidFill>
                  <a:srgbClr val="000066"/>
                </a:solidFill>
              </a:rPr>
              <a:t>ебольшую </a:t>
            </a:r>
            <a:r>
              <a:rPr lang="ru-RU" sz="2400" b="1" dirty="0">
                <a:solidFill>
                  <a:srgbClr val="000066"/>
                </a:solidFill>
              </a:rPr>
              <a:t>(птицу)  </a:t>
            </a:r>
            <a:r>
              <a:rPr lang="ru-RU" sz="2400" b="1" dirty="0" smtClean="0">
                <a:solidFill>
                  <a:srgbClr val="000066"/>
                </a:solidFill>
              </a:rPr>
              <a:t>- </a:t>
            </a:r>
            <a:r>
              <a:rPr lang="ru-RU" sz="2400" b="1" dirty="0">
                <a:solidFill>
                  <a:srgbClr val="000066"/>
                </a:solidFill>
              </a:rPr>
              <a:t>ед. ч., ж. р., </a:t>
            </a:r>
            <a:r>
              <a:rPr lang="ru-RU" sz="2400" b="1" dirty="0" smtClean="0">
                <a:solidFill>
                  <a:srgbClr val="000066"/>
                </a:solidFill>
              </a:rPr>
              <a:t>В.</a:t>
            </a:r>
            <a:r>
              <a:rPr lang="ru-RU" sz="2400" b="1" dirty="0">
                <a:solidFill>
                  <a:srgbClr val="000066"/>
                </a:solidFill>
              </a:rPr>
              <a:t> п</a:t>
            </a:r>
            <a:r>
              <a:rPr lang="ru-RU" sz="2400" b="1" dirty="0" smtClean="0">
                <a:solidFill>
                  <a:srgbClr val="000066"/>
                </a:solidFill>
              </a:rPr>
              <a:t>.</a:t>
            </a:r>
            <a:endParaRPr lang="ru-RU" sz="3200" b="1" dirty="0">
              <a:solidFill>
                <a:srgbClr val="000066"/>
              </a:solidFill>
            </a:endParaRPr>
          </a:p>
          <a:p>
            <a:endParaRPr lang="ru-RU" sz="2400" b="1" dirty="0">
              <a:solidFill>
                <a:srgbClr val="000066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385351" y="4211890"/>
            <a:ext cx="6192688" cy="2193700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36207" y="2041592"/>
            <a:ext cx="77724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>
                <a:solidFill>
                  <a:schemeClr val="accent2">
                    <a:lumMod val="50000"/>
                  </a:schemeClr>
                </a:solidFill>
              </a:rPr>
              <a:t>А когда пришла весна, я снова </a:t>
            </a:r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</a:rPr>
              <a:t>заметил на старой берёзе небольшую птицу.</a:t>
            </a:r>
            <a:endParaRPr lang="ru-RU" sz="4000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67217517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0"/>
            <a:ext cx="7772400" cy="2088232"/>
          </a:xfrm>
        </p:spPr>
        <p:txBody>
          <a:bodyPr>
            <a:noAutofit/>
          </a:bodyPr>
          <a:lstStyle/>
          <a:p>
            <a:r>
              <a:rPr lang="ru-RU" sz="2400" b="1" i="1" dirty="0">
                <a:solidFill>
                  <a:srgbClr val="000066"/>
                </a:solidFill>
              </a:rPr>
              <a:t>Выпиши </a:t>
            </a:r>
            <a:r>
              <a:rPr lang="ru-RU" sz="2400" b="1" i="1" dirty="0" smtClean="0">
                <a:solidFill>
                  <a:srgbClr val="000066"/>
                </a:solidFill>
              </a:rPr>
              <a:t>из </a:t>
            </a:r>
            <a:r>
              <a:rPr lang="ru-RU" sz="2400" b="1" i="1" dirty="0">
                <a:solidFill>
                  <a:srgbClr val="000066"/>
                </a:solidFill>
              </a:rPr>
              <a:t>предложения все </a:t>
            </a:r>
            <a:r>
              <a:rPr lang="ru-RU" sz="2400" b="1" i="1" dirty="0" smtClean="0">
                <a:solidFill>
                  <a:srgbClr val="000066"/>
                </a:solidFill>
              </a:rPr>
              <a:t>формы имен прилагательных с именами существительными, к которым они относятся. </a:t>
            </a:r>
            <a:r>
              <a:rPr lang="ru-RU" sz="2400" b="1" i="1" dirty="0">
                <a:solidFill>
                  <a:srgbClr val="000066"/>
                </a:solidFill>
              </a:rPr>
              <a:t>Укажи </a:t>
            </a:r>
            <a:r>
              <a:rPr lang="ru-RU" sz="2400" b="1" i="1" dirty="0" smtClean="0">
                <a:solidFill>
                  <a:srgbClr val="000066"/>
                </a:solidFill>
              </a:rPr>
              <a:t>число</a:t>
            </a:r>
            <a:r>
              <a:rPr lang="ru-RU" sz="2400" b="1" i="1" dirty="0">
                <a:solidFill>
                  <a:srgbClr val="000066"/>
                </a:solidFill>
              </a:rPr>
              <a:t>, </a:t>
            </a:r>
            <a:r>
              <a:rPr lang="ru-RU" sz="2400" b="1" i="1" dirty="0" smtClean="0">
                <a:solidFill>
                  <a:srgbClr val="000066"/>
                </a:solidFill>
              </a:rPr>
              <a:t>род (если есть), </a:t>
            </a:r>
            <a:r>
              <a:rPr lang="ru-RU" sz="2400" b="1" i="1" dirty="0">
                <a:solidFill>
                  <a:srgbClr val="000066"/>
                </a:solidFill>
              </a:rPr>
              <a:t>падеж одной из форм имени </a:t>
            </a:r>
            <a:r>
              <a:rPr lang="ru-RU" sz="2400" b="1" i="1" dirty="0" smtClean="0">
                <a:solidFill>
                  <a:srgbClr val="000066"/>
                </a:solidFill>
              </a:rPr>
              <a:t>прилагательного </a:t>
            </a:r>
            <a:r>
              <a:rPr lang="ru-RU" sz="2400" b="1" i="1" dirty="0">
                <a:solidFill>
                  <a:srgbClr val="000066"/>
                </a:solidFill>
              </a:rPr>
              <a:t>(на выбор</a:t>
            </a:r>
            <a:r>
              <a:rPr lang="ru-RU" sz="2400" b="1" i="1" dirty="0" smtClean="0">
                <a:solidFill>
                  <a:srgbClr val="000066"/>
                </a:solidFill>
              </a:rPr>
              <a:t>).</a:t>
            </a:r>
            <a:endParaRPr lang="ru-RU" sz="1050" b="1" i="1" dirty="0">
              <a:solidFill>
                <a:srgbClr val="000066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03648" y="4211890"/>
            <a:ext cx="6192687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6600" b="1" dirty="0" smtClean="0">
                <a:solidFill>
                  <a:srgbClr val="000066"/>
                </a:solidFill>
              </a:rPr>
              <a:t>Ответ</a:t>
            </a:r>
            <a:r>
              <a:rPr lang="ru-RU" sz="4400" b="1" dirty="0" smtClean="0">
                <a:solidFill>
                  <a:srgbClr val="002060"/>
                </a:solidFill>
              </a:rPr>
              <a:t> </a:t>
            </a:r>
            <a:endParaRPr lang="ru-RU" sz="6000" b="1" dirty="0">
              <a:solidFill>
                <a:srgbClr val="00206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400655" y="4212836"/>
            <a:ext cx="6192686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3200" b="1" dirty="0">
                <a:solidFill>
                  <a:schemeClr val="accent2">
                    <a:lumMod val="50000"/>
                  </a:schemeClr>
                </a:solidFill>
              </a:rPr>
              <a:t>к</a:t>
            </a:r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</a:rPr>
              <a:t>расивой собакой, с умными глазами</a:t>
            </a:r>
            <a:endParaRPr lang="ru-RU" sz="40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ru-RU" sz="2400" b="1" dirty="0" smtClean="0">
                <a:solidFill>
                  <a:srgbClr val="000066"/>
                </a:solidFill>
              </a:rPr>
              <a:t>красивой (собакой) - ед. ч., ж. р., Т. п.</a:t>
            </a:r>
          </a:p>
          <a:p>
            <a:r>
              <a:rPr lang="ru-RU" sz="2400" b="1" dirty="0" smtClean="0">
                <a:solidFill>
                  <a:srgbClr val="000066"/>
                </a:solidFill>
              </a:rPr>
              <a:t>с </a:t>
            </a:r>
            <a:r>
              <a:rPr lang="ru-RU" sz="2400" b="1" dirty="0">
                <a:solidFill>
                  <a:srgbClr val="000066"/>
                </a:solidFill>
              </a:rPr>
              <a:t>умными (глазами) -</a:t>
            </a:r>
            <a:r>
              <a:rPr lang="ru-RU" sz="2400" b="1" dirty="0" smtClean="0">
                <a:solidFill>
                  <a:srgbClr val="000066"/>
                </a:solidFill>
              </a:rPr>
              <a:t> </a:t>
            </a:r>
            <a:r>
              <a:rPr lang="ru-RU" sz="2400" b="1" dirty="0">
                <a:solidFill>
                  <a:srgbClr val="000066"/>
                </a:solidFill>
              </a:rPr>
              <a:t>мн. ч., </a:t>
            </a:r>
            <a:r>
              <a:rPr lang="ru-RU" sz="2400" b="1" dirty="0" smtClean="0">
                <a:solidFill>
                  <a:srgbClr val="000066"/>
                </a:solidFill>
              </a:rPr>
              <a:t>Т.</a:t>
            </a:r>
            <a:r>
              <a:rPr lang="ru-RU" sz="2400" b="1" dirty="0">
                <a:solidFill>
                  <a:srgbClr val="000066"/>
                </a:solidFill>
              </a:rPr>
              <a:t> п</a:t>
            </a:r>
            <a:r>
              <a:rPr lang="ru-RU" sz="2400" b="1" dirty="0" smtClean="0">
                <a:solidFill>
                  <a:srgbClr val="000066"/>
                </a:solidFill>
              </a:rPr>
              <a:t>.</a:t>
            </a:r>
            <a:endParaRPr lang="ru-RU" sz="3200" b="1" dirty="0">
              <a:solidFill>
                <a:srgbClr val="000066"/>
              </a:solidFill>
            </a:endParaRPr>
          </a:p>
          <a:p>
            <a:endParaRPr lang="ru-RU" sz="2400" b="1" dirty="0">
              <a:solidFill>
                <a:srgbClr val="000066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411183" y="4218744"/>
            <a:ext cx="6192688" cy="2193700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36207" y="2041592"/>
            <a:ext cx="77724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chemeClr val="accent2">
                    <a:lumMod val="50000"/>
                  </a:schemeClr>
                </a:solidFill>
              </a:rPr>
              <a:t>Пальма была красивой собакой с умными глазами, поэтому она сразу мне </a:t>
            </a:r>
            <a:r>
              <a:rPr lang="ru-RU" sz="4000" b="1" dirty="0" smtClean="0">
                <a:solidFill>
                  <a:schemeClr val="accent2">
                    <a:lumMod val="50000"/>
                  </a:schemeClr>
                </a:solidFill>
              </a:rPr>
              <a:t>понравилась.</a:t>
            </a:r>
            <a:endParaRPr lang="ru-RU" sz="3333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44322292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0"/>
            <a:ext cx="7772400" cy="2088232"/>
          </a:xfrm>
        </p:spPr>
        <p:txBody>
          <a:bodyPr>
            <a:noAutofit/>
          </a:bodyPr>
          <a:lstStyle/>
          <a:p>
            <a:r>
              <a:rPr lang="ru-RU" sz="2400" b="1" i="1" dirty="0">
                <a:solidFill>
                  <a:srgbClr val="000066"/>
                </a:solidFill>
              </a:rPr>
              <a:t>Выпиши </a:t>
            </a:r>
            <a:r>
              <a:rPr lang="ru-RU" sz="2400" b="1" i="1" dirty="0" smtClean="0">
                <a:solidFill>
                  <a:srgbClr val="000066"/>
                </a:solidFill>
              </a:rPr>
              <a:t>из </a:t>
            </a:r>
            <a:r>
              <a:rPr lang="ru-RU" sz="2400" b="1" i="1" dirty="0">
                <a:solidFill>
                  <a:srgbClr val="000066"/>
                </a:solidFill>
              </a:rPr>
              <a:t>предложения все </a:t>
            </a:r>
            <a:r>
              <a:rPr lang="ru-RU" sz="2400" b="1" i="1" dirty="0" smtClean="0">
                <a:solidFill>
                  <a:srgbClr val="000066"/>
                </a:solidFill>
              </a:rPr>
              <a:t>формы имен прилагательных с именами существительными, к которым они относятся. </a:t>
            </a:r>
            <a:r>
              <a:rPr lang="ru-RU" sz="2400" b="1" i="1" dirty="0">
                <a:solidFill>
                  <a:srgbClr val="000066"/>
                </a:solidFill>
              </a:rPr>
              <a:t>Укажи </a:t>
            </a:r>
            <a:r>
              <a:rPr lang="ru-RU" sz="2400" b="1" i="1" dirty="0" smtClean="0">
                <a:solidFill>
                  <a:srgbClr val="000066"/>
                </a:solidFill>
              </a:rPr>
              <a:t>число</a:t>
            </a:r>
            <a:r>
              <a:rPr lang="ru-RU" sz="2400" b="1" i="1" dirty="0">
                <a:solidFill>
                  <a:srgbClr val="000066"/>
                </a:solidFill>
              </a:rPr>
              <a:t>, </a:t>
            </a:r>
            <a:r>
              <a:rPr lang="ru-RU" sz="2400" b="1" i="1" dirty="0" smtClean="0">
                <a:solidFill>
                  <a:srgbClr val="000066"/>
                </a:solidFill>
              </a:rPr>
              <a:t>род (если есть), </a:t>
            </a:r>
            <a:r>
              <a:rPr lang="ru-RU" sz="2400" b="1" i="1" dirty="0">
                <a:solidFill>
                  <a:srgbClr val="000066"/>
                </a:solidFill>
              </a:rPr>
              <a:t>падеж одной из форм имени </a:t>
            </a:r>
            <a:r>
              <a:rPr lang="ru-RU" sz="2400" b="1" i="1" dirty="0" smtClean="0">
                <a:solidFill>
                  <a:srgbClr val="000066"/>
                </a:solidFill>
              </a:rPr>
              <a:t>прилагательного </a:t>
            </a:r>
            <a:r>
              <a:rPr lang="ru-RU" sz="2400" b="1" i="1" dirty="0">
                <a:solidFill>
                  <a:srgbClr val="000066"/>
                </a:solidFill>
              </a:rPr>
              <a:t>(на выбор</a:t>
            </a:r>
            <a:r>
              <a:rPr lang="ru-RU" sz="2400" b="1" i="1" dirty="0" smtClean="0">
                <a:solidFill>
                  <a:srgbClr val="000066"/>
                </a:solidFill>
              </a:rPr>
              <a:t>).</a:t>
            </a:r>
            <a:endParaRPr lang="ru-RU" sz="1050" b="1" i="1" dirty="0">
              <a:solidFill>
                <a:srgbClr val="000066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03648" y="4211890"/>
            <a:ext cx="6192687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6600" b="1" dirty="0" smtClean="0">
                <a:solidFill>
                  <a:srgbClr val="000066"/>
                </a:solidFill>
              </a:rPr>
              <a:t>Ответ</a:t>
            </a:r>
            <a:r>
              <a:rPr lang="ru-RU" sz="4400" b="1" dirty="0" smtClean="0">
                <a:solidFill>
                  <a:srgbClr val="002060"/>
                </a:solidFill>
              </a:rPr>
              <a:t> </a:t>
            </a:r>
            <a:endParaRPr lang="ru-RU" sz="6000" b="1" dirty="0">
              <a:solidFill>
                <a:srgbClr val="00206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400655" y="4212836"/>
            <a:ext cx="6192686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3200" b="1" dirty="0">
                <a:solidFill>
                  <a:schemeClr val="accent2">
                    <a:lumMod val="50000"/>
                  </a:schemeClr>
                </a:solidFill>
              </a:rPr>
              <a:t>в</a:t>
            </a:r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</a:rPr>
              <a:t> буроватой шкуре, небольшие мешочки</a:t>
            </a:r>
            <a:endParaRPr lang="ru-RU" sz="40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ru-RU" sz="2400" b="1" dirty="0" smtClean="0">
                <a:solidFill>
                  <a:srgbClr val="000066"/>
                </a:solidFill>
              </a:rPr>
              <a:t>в буроватой (шкуре) - ед. ч., ж. р., П. п.</a:t>
            </a:r>
          </a:p>
          <a:p>
            <a:r>
              <a:rPr lang="ru-RU" sz="2400" b="1" dirty="0" smtClean="0">
                <a:solidFill>
                  <a:srgbClr val="000066"/>
                </a:solidFill>
              </a:rPr>
              <a:t>небольшие </a:t>
            </a:r>
            <a:r>
              <a:rPr lang="ru-RU" sz="2400" b="1" dirty="0">
                <a:solidFill>
                  <a:srgbClr val="000066"/>
                </a:solidFill>
              </a:rPr>
              <a:t>(мешочки) - </a:t>
            </a:r>
            <a:r>
              <a:rPr lang="ru-RU" sz="2400" b="1" dirty="0" smtClean="0">
                <a:solidFill>
                  <a:srgbClr val="000066"/>
                </a:solidFill>
              </a:rPr>
              <a:t> </a:t>
            </a:r>
            <a:r>
              <a:rPr lang="ru-RU" sz="2400" b="1" dirty="0">
                <a:solidFill>
                  <a:srgbClr val="000066"/>
                </a:solidFill>
              </a:rPr>
              <a:t>мн. ч., И. п</a:t>
            </a:r>
            <a:r>
              <a:rPr lang="ru-RU" sz="2400" b="1" dirty="0" smtClean="0">
                <a:solidFill>
                  <a:srgbClr val="000066"/>
                </a:solidFill>
              </a:rPr>
              <a:t>.</a:t>
            </a:r>
            <a:endParaRPr lang="ru-RU" sz="3200" b="1" dirty="0">
              <a:solidFill>
                <a:srgbClr val="000066"/>
              </a:solidFill>
            </a:endParaRPr>
          </a:p>
          <a:p>
            <a:endParaRPr lang="ru-RU" sz="3200" b="1" dirty="0">
              <a:solidFill>
                <a:srgbClr val="000066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380085" y="4210944"/>
            <a:ext cx="6192688" cy="2193700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36207" y="2041592"/>
            <a:ext cx="77724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>
                <a:solidFill>
                  <a:schemeClr val="accent2">
                    <a:lumMod val="50000"/>
                  </a:schemeClr>
                </a:solidFill>
              </a:rPr>
              <a:t>В районе глаз, в буроватой шкуре камбалы, размещены небольшие мешочки. </a:t>
            </a:r>
            <a:endParaRPr lang="ru-RU" sz="4000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06734636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0"/>
            <a:ext cx="7772400" cy="2088232"/>
          </a:xfrm>
        </p:spPr>
        <p:txBody>
          <a:bodyPr>
            <a:noAutofit/>
          </a:bodyPr>
          <a:lstStyle/>
          <a:p>
            <a:r>
              <a:rPr lang="ru-RU" sz="2400" b="1" i="1" dirty="0">
                <a:solidFill>
                  <a:srgbClr val="000066"/>
                </a:solidFill>
              </a:rPr>
              <a:t>Выпиши </a:t>
            </a:r>
            <a:r>
              <a:rPr lang="ru-RU" sz="2400" b="1" i="1" dirty="0" smtClean="0">
                <a:solidFill>
                  <a:srgbClr val="000066"/>
                </a:solidFill>
              </a:rPr>
              <a:t>из </a:t>
            </a:r>
            <a:r>
              <a:rPr lang="ru-RU" sz="2400" b="1" i="1" dirty="0">
                <a:solidFill>
                  <a:srgbClr val="000066"/>
                </a:solidFill>
              </a:rPr>
              <a:t>предложения все </a:t>
            </a:r>
            <a:r>
              <a:rPr lang="ru-RU" sz="2400" b="1" i="1" dirty="0" smtClean="0">
                <a:solidFill>
                  <a:srgbClr val="000066"/>
                </a:solidFill>
              </a:rPr>
              <a:t>формы имен прилагательных с именами существительными, к которым они относятся. </a:t>
            </a:r>
            <a:r>
              <a:rPr lang="ru-RU" sz="2400" b="1" i="1" dirty="0">
                <a:solidFill>
                  <a:srgbClr val="000066"/>
                </a:solidFill>
              </a:rPr>
              <a:t>Укажи </a:t>
            </a:r>
            <a:r>
              <a:rPr lang="ru-RU" sz="2400" b="1" i="1" dirty="0" smtClean="0">
                <a:solidFill>
                  <a:srgbClr val="000066"/>
                </a:solidFill>
              </a:rPr>
              <a:t>число</a:t>
            </a:r>
            <a:r>
              <a:rPr lang="ru-RU" sz="2400" b="1" i="1" dirty="0">
                <a:solidFill>
                  <a:srgbClr val="000066"/>
                </a:solidFill>
              </a:rPr>
              <a:t>, </a:t>
            </a:r>
            <a:r>
              <a:rPr lang="ru-RU" sz="2400" b="1" i="1" dirty="0" smtClean="0">
                <a:solidFill>
                  <a:srgbClr val="000066"/>
                </a:solidFill>
              </a:rPr>
              <a:t>род (если есть), </a:t>
            </a:r>
            <a:r>
              <a:rPr lang="ru-RU" sz="2400" b="1" i="1" dirty="0">
                <a:solidFill>
                  <a:srgbClr val="000066"/>
                </a:solidFill>
              </a:rPr>
              <a:t>падеж одной из форм имени </a:t>
            </a:r>
            <a:r>
              <a:rPr lang="ru-RU" sz="2400" b="1" i="1" dirty="0" smtClean="0">
                <a:solidFill>
                  <a:srgbClr val="000066"/>
                </a:solidFill>
              </a:rPr>
              <a:t>прилагательного </a:t>
            </a:r>
            <a:r>
              <a:rPr lang="ru-RU" sz="2400" b="1" i="1" dirty="0">
                <a:solidFill>
                  <a:srgbClr val="000066"/>
                </a:solidFill>
              </a:rPr>
              <a:t>(на выбор</a:t>
            </a:r>
            <a:r>
              <a:rPr lang="ru-RU" sz="2400" b="1" i="1" dirty="0" smtClean="0">
                <a:solidFill>
                  <a:srgbClr val="000066"/>
                </a:solidFill>
              </a:rPr>
              <a:t>).</a:t>
            </a:r>
            <a:endParaRPr lang="ru-RU" sz="1050" b="1" i="1" dirty="0">
              <a:solidFill>
                <a:srgbClr val="000066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03648" y="4211890"/>
            <a:ext cx="6192687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6600" b="1" dirty="0" smtClean="0">
                <a:solidFill>
                  <a:srgbClr val="000066"/>
                </a:solidFill>
              </a:rPr>
              <a:t>Ответ</a:t>
            </a:r>
            <a:r>
              <a:rPr lang="ru-RU" sz="4400" b="1" dirty="0" smtClean="0">
                <a:solidFill>
                  <a:srgbClr val="002060"/>
                </a:solidFill>
              </a:rPr>
              <a:t> </a:t>
            </a:r>
            <a:endParaRPr lang="ru-RU" sz="6000" b="1" dirty="0">
              <a:solidFill>
                <a:srgbClr val="00206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400655" y="4212836"/>
            <a:ext cx="6192686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</a:rPr>
              <a:t>с ботанической точки, сочную мякоть </a:t>
            </a:r>
            <a:endParaRPr lang="ru-RU" sz="4000" b="1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ru-RU" sz="2400" b="1" dirty="0" smtClean="0">
                <a:solidFill>
                  <a:srgbClr val="000066"/>
                </a:solidFill>
              </a:rPr>
              <a:t>с </a:t>
            </a:r>
            <a:r>
              <a:rPr lang="ru-RU" sz="2400" b="1" dirty="0">
                <a:solidFill>
                  <a:srgbClr val="000066"/>
                </a:solidFill>
              </a:rPr>
              <a:t>ботанической (</a:t>
            </a:r>
            <a:r>
              <a:rPr lang="ru-RU" sz="2400" b="1" dirty="0" smtClean="0">
                <a:solidFill>
                  <a:srgbClr val="000066"/>
                </a:solidFill>
              </a:rPr>
              <a:t>точки) - </a:t>
            </a:r>
            <a:r>
              <a:rPr lang="ru-RU" sz="2400" b="1" dirty="0">
                <a:solidFill>
                  <a:srgbClr val="000066"/>
                </a:solidFill>
              </a:rPr>
              <a:t>ед. ч., ж. р., </a:t>
            </a:r>
            <a:r>
              <a:rPr lang="ru-RU" sz="2400" b="1" dirty="0" smtClean="0">
                <a:solidFill>
                  <a:srgbClr val="000066"/>
                </a:solidFill>
              </a:rPr>
              <a:t>Р.</a:t>
            </a:r>
            <a:r>
              <a:rPr lang="ru-RU" sz="2400" b="1" dirty="0">
                <a:solidFill>
                  <a:srgbClr val="000066"/>
                </a:solidFill>
              </a:rPr>
              <a:t> п</a:t>
            </a:r>
            <a:r>
              <a:rPr lang="ru-RU" sz="2400" b="1" dirty="0" smtClean="0">
                <a:solidFill>
                  <a:srgbClr val="000066"/>
                </a:solidFill>
              </a:rPr>
              <a:t>.</a:t>
            </a:r>
            <a:endParaRPr lang="ru-RU" sz="2400" b="1" dirty="0">
              <a:solidFill>
                <a:srgbClr val="000066"/>
              </a:solidFill>
            </a:endParaRPr>
          </a:p>
          <a:p>
            <a:r>
              <a:rPr lang="ru-RU" sz="2400" b="1" dirty="0">
                <a:solidFill>
                  <a:srgbClr val="000066"/>
                </a:solidFill>
              </a:rPr>
              <a:t>сочную (мякоть)  </a:t>
            </a:r>
            <a:r>
              <a:rPr lang="ru-RU" sz="2400" b="1" dirty="0" smtClean="0">
                <a:solidFill>
                  <a:srgbClr val="000066"/>
                </a:solidFill>
              </a:rPr>
              <a:t>— </a:t>
            </a:r>
            <a:r>
              <a:rPr lang="ru-RU" sz="2400" b="1" dirty="0">
                <a:solidFill>
                  <a:srgbClr val="000066"/>
                </a:solidFill>
              </a:rPr>
              <a:t>ед. ч., ж. р., </a:t>
            </a:r>
            <a:r>
              <a:rPr lang="ru-RU" sz="2400" b="1" dirty="0" smtClean="0">
                <a:solidFill>
                  <a:srgbClr val="000066"/>
                </a:solidFill>
              </a:rPr>
              <a:t>В.</a:t>
            </a:r>
            <a:r>
              <a:rPr lang="ru-RU" sz="2400" b="1" dirty="0">
                <a:solidFill>
                  <a:srgbClr val="000066"/>
                </a:solidFill>
              </a:rPr>
              <a:t> п</a:t>
            </a:r>
            <a:r>
              <a:rPr lang="ru-RU" sz="2400" b="1" dirty="0" smtClean="0">
                <a:solidFill>
                  <a:srgbClr val="000066"/>
                </a:solidFill>
              </a:rPr>
              <a:t>.</a:t>
            </a:r>
            <a:endParaRPr lang="ru-RU" sz="3200" b="1" dirty="0">
              <a:solidFill>
                <a:srgbClr val="000066"/>
              </a:solidFill>
            </a:endParaRPr>
          </a:p>
          <a:p>
            <a:endParaRPr lang="ru-RU" sz="2400" b="1" dirty="0">
              <a:solidFill>
                <a:srgbClr val="000066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397661" y="4210176"/>
            <a:ext cx="6192688" cy="2193700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05184" y="1725673"/>
            <a:ext cx="77724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chemeClr val="accent2">
                    <a:lumMod val="50000"/>
                  </a:schemeClr>
                </a:solidFill>
              </a:rPr>
              <a:t>Плод тыквы с ботанической точки зрения является ягодой, так как имеет сочную мякоть и множество </a:t>
            </a:r>
            <a:r>
              <a:rPr lang="ru-RU" sz="4000" b="1" dirty="0" smtClean="0">
                <a:solidFill>
                  <a:schemeClr val="accent2">
                    <a:lumMod val="50000"/>
                  </a:schemeClr>
                </a:solidFill>
              </a:rPr>
              <a:t>семян.</a:t>
            </a:r>
            <a:endParaRPr lang="ru-RU" sz="4000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21402202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0"/>
            <a:ext cx="7772400" cy="2088232"/>
          </a:xfrm>
        </p:spPr>
        <p:txBody>
          <a:bodyPr>
            <a:noAutofit/>
          </a:bodyPr>
          <a:lstStyle/>
          <a:p>
            <a:r>
              <a:rPr lang="ru-RU" sz="2400" b="1" i="1" dirty="0">
                <a:solidFill>
                  <a:srgbClr val="000066"/>
                </a:solidFill>
              </a:rPr>
              <a:t>Выпиши </a:t>
            </a:r>
            <a:r>
              <a:rPr lang="ru-RU" sz="2400" b="1" i="1" dirty="0" smtClean="0">
                <a:solidFill>
                  <a:srgbClr val="000066"/>
                </a:solidFill>
              </a:rPr>
              <a:t>из </a:t>
            </a:r>
            <a:r>
              <a:rPr lang="ru-RU" sz="2400" b="1" i="1" dirty="0">
                <a:solidFill>
                  <a:srgbClr val="000066"/>
                </a:solidFill>
              </a:rPr>
              <a:t>предложения все </a:t>
            </a:r>
            <a:r>
              <a:rPr lang="ru-RU" sz="2400" b="1" i="1" dirty="0" smtClean="0">
                <a:solidFill>
                  <a:srgbClr val="000066"/>
                </a:solidFill>
              </a:rPr>
              <a:t>формы имен прилагательных с именами существительными, к которым они относятся. </a:t>
            </a:r>
            <a:r>
              <a:rPr lang="ru-RU" sz="2400" b="1" i="1" dirty="0">
                <a:solidFill>
                  <a:srgbClr val="000066"/>
                </a:solidFill>
              </a:rPr>
              <a:t>Укажи </a:t>
            </a:r>
            <a:r>
              <a:rPr lang="ru-RU" sz="2400" b="1" i="1" dirty="0" smtClean="0">
                <a:solidFill>
                  <a:srgbClr val="000066"/>
                </a:solidFill>
              </a:rPr>
              <a:t>число</a:t>
            </a:r>
            <a:r>
              <a:rPr lang="ru-RU" sz="2400" b="1" i="1" dirty="0">
                <a:solidFill>
                  <a:srgbClr val="000066"/>
                </a:solidFill>
              </a:rPr>
              <a:t>, </a:t>
            </a:r>
            <a:r>
              <a:rPr lang="ru-RU" sz="2400" b="1" i="1" dirty="0" smtClean="0">
                <a:solidFill>
                  <a:srgbClr val="000066"/>
                </a:solidFill>
              </a:rPr>
              <a:t>род (если есть), </a:t>
            </a:r>
            <a:r>
              <a:rPr lang="ru-RU" sz="2400" b="1" i="1" dirty="0">
                <a:solidFill>
                  <a:srgbClr val="000066"/>
                </a:solidFill>
              </a:rPr>
              <a:t>падеж одной из форм имени </a:t>
            </a:r>
            <a:r>
              <a:rPr lang="ru-RU" sz="2400" b="1" i="1" dirty="0" smtClean="0">
                <a:solidFill>
                  <a:srgbClr val="000066"/>
                </a:solidFill>
              </a:rPr>
              <a:t>прилагательного </a:t>
            </a:r>
            <a:r>
              <a:rPr lang="ru-RU" sz="2400" b="1" i="1" dirty="0">
                <a:solidFill>
                  <a:srgbClr val="000066"/>
                </a:solidFill>
              </a:rPr>
              <a:t>(на выбор</a:t>
            </a:r>
            <a:r>
              <a:rPr lang="ru-RU" sz="2400" b="1" i="1" dirty="0" smtClean="0">
                <a:solidFill>
                  <a:srgbClr val="000066"/>
                </a:solidFill>
              </a:rPr>
              <a:t>).</a:t>
            </a:r>
            <a:endParaRPr lang="ru-RU" sz="1050" b="1" i="1" dirty="0">
              <a:solidFill>
                <a:srgbClr val="000066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03648" y="4211890"/>
            <a:ext cx="6192687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6600" b="1" dirty="0" smtClean="0">
                <a:solidFill>
                  <a:srgbClr val="000066"/>
                </a:solidFill>
              </a:rPr>
              <a:t>Ответ</a:t>
            </a:r>
            <a:r>
              <a:rPr lang="ru-RU" sz="4400" b="1" dirty="0" smtClean="0">
                <a:solidFill>
                  <a:srgbClr val="002060"/>
                </a:solidFill>
              </a:rPr>
              <a:t> </a:t>
            </a:r>
            <a:endParaRPr lang="ru-RU" sz="6000" b="1" dirty="0">
              <a:solidFill>
                <a:srgbClr val="00206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400655" y="4212836"/>
            <a:ext cx="6192686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</a:rPr>
              <a:t>белый хлеб, пшеничный хлеб, пышных калачей</a:t>
            </a:r>
            <a:endParaRPr lang="ru-RU" sz="4000" b="1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ru-RU" sz="2400" b="1" dirty="0">
                <a:solidFill>
                  <a:srgbClr val="000066"/>
                </a:solidFill>
              </a:rPr>
              <a:t>белый (хлеб)  — ед. ч., м. р., И</a:t>
            </a:r>
            <a:r>
              <a:rPr lang="ru-RU" sz="2400" b="1" dirty="0" smtClean="0">
                <a:solidFill>
                  <a:srgbClr val="000066"/>
                </a:solidFill>
              </a:rPr>
              <a:t>.</a:t>
            </a:r>
            <a:r>
              <a:rPr lang="ru-RU" sz="2400" b="1" dirty="0">
                <a:solidFill>
                  <a:srgbClr val="000066"/>
                </a:solidFill>
              </a:rPr>
              <a:t> п</a:t>
            </a:r>
            <a:r>
              <a:rPr lang="ru-RU" sz="2400" b="1" dirty="0" smtClean="0">
                <a:solidFill>
                  <a:srgbClr val="000066"/>
                </a:solidFill>
              </a:rPr>
              <a:t>.</a:t>
            </a:r>
            <a:endParaRPr lang="ru-RU" sz="2400" b="1" dirty="0">
              <a:solidFill>
                <a:srgbClr val="000066"/>
              </a:solidFill>
            </a:endParaRPr>
          </a:p>
          <a:p>
            <a:r>
              <a:rPr lang="ru-RU" sz="2400" b="1" dirty="0">
                <a:solidFill>
                  <a:srgbClr val="000066"/>
                </a:solidFill>
              </a:rPr>
              <a:t>пшеничный (хлеб)  — ед. ч., м. р., </a:t>
            </a:r>
            <a:r>
              <a:rPr lang="ru-RU" sz="2400" b="1" dirty="0" smtClean="0">
                <a:solidFill>
                  <a:srgbClr val="000066"/>
                </a:solidFill>
              </a:rPr>
              <a:t>И.</a:t>
            </a:r>
            <a:r>
              <a:rPr lang="ru-RU" sz="2400" b="1" dirty="0">
                <a:solidFill>
                  <a:srgbClr val="000066"/>
                </a:solidFill>
              </a:rPr>
              <a:t> п</a:t>
            </a:r>
            <a:r>
              <a:rPr lang="ru-RU" sz="2400" b="1" dirty="0" smtClean="0">
                <a:solidFill>
                  <a:srgbClr val="000066"/>
                </a:solidFill>
              </a:rPr>
              <a:t>.</a:t>
            </a:r>
            <a:endParaRPr lang="ru-RU" sz="2400" b="1" dirty="0">
              <a:solidFill>
                <a:srgbClr val="000066"/>
              </a:solidFill>
            </a:endParaRPr>
          </a:p>
          <a:p>
            <a:r>
              <a:rPr lang="ru-RU" sz="2400" b="1" dirty="0">
                <a:solidFill>
                  <a:srgbClr val="000066"/>
                </a:solidFill>
              </a:rPr>
              <a:t>пышных (калачей)  — мн. ч., Р</a:t>
            </a:r>
            <a:r>
              <a:rPr lang="ru-RU" sz="2400" b="1" dirty="0" smtClean="0">
                <a:solidFill>
                  <a:srgbClr val="000066"/>
                </a:solidFill>
              </a:rPr>
              <a:t>.</a:t>
            </a:r>
            <a:r>
              <a:rPr lang="ru-RU" sz="2400" b="1" dirty="0">
                <a:solidFill>
                  <a:srgbClr val="000066"/>
                </a:solidFill>
              </a:rPr>
              <a:t> п</a:t>
            </a:r>
            <a:r>
              <a:rPr lang="ru-RU" sz="2400" b="1" dirty="0" smtClean="0">
                <a:solidFill>
                  <a:srgbClr val="000066"/>
                </a:solidFill>
              </a:rPr>
              <a:t>.</a:t>
            </a:r>
            <a:endParaRPr lang="ru-RU" sz="3200" b="1" dirty="0">
              <a:solidFill>
                <a:srgbClr val="000066"/>
              </a:solidFill>
            </a:endParaRPr>
          </a:p>
          <a:p>
            <a:endParaRPr lang="ru-RU" sz="2400" b="1" dirty="0">
              <a:solidFill>
                <a:srgbClr val="000066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395313" y="4210944"/>
            <a:ext cx="6192688" cy="2193700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05184" y="2003135"/>
            <a:ext cx="77724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>
                <a:solidFill>
                  <a:schemeClr val="accent2">
                    <a:lumMod val="50000"/>
                  </a:schemeClr>
                </a:solidFill>
              </a:rPr>
              <a:t>Белый пшеничный хлеб часто выпекался в виде пышных </a:t>
            </a:r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</a:rPr>
              <a:t>калачей.</a:t>
            </a:r>
            <a:endParaRPr lang="ru-RU" sz="4000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23121815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07805" y="0"/>
            <a:ext cx="7772400" cy="2088232"/>
          </a:xfrm>
        </p:spPr>
        <p:txBody>
          <a:bodyPr>
            <a:noAutofit/>
          </a:bodyPr>
          <a:lstStyle/>
          <a:p>
            <a:r>
              <a:rPr lang="ru-RU" sz="2400" b="1" i="1" dirty="0">
                <a:solidFill>
                  <a:srgbClr val="000066"/>
                </a:solidFill>
              </a:rPr>
              <a:t>Выпиши </a:t>
            </a:r>
            <a:r>
              <a:rPr lang="ru-RU" sz="2400" b="1" i="1" dirty="0" smtClean="0">
                <a:solidFill>
                  <a:srgbClr val="000066"/>
                </a:solidFill>
              </a:rPr>
              <a:t>из </a:t>
            </a:r>
            <a:r>
              <a:rPr lang="ru-RU" sz="2400" b="1" i="1" dirty="0">
                <a:solidFill>
                  <a:srgbClr val="000066"/>
                </a:solidFill>
              </a:rPr>
              <a:t>предложения все </a:t>
            </a:r>
            <a:r>
              <a:rPr lang="ru-RU" sz="2400" b="1" i="1" dirty="0" smtClean="0">
                <a:solidFill>
                  <a:srgbClr val="000066"/>
                </a:solidFill>
              </a:rPr>
              <a:t>формы имен прилагательных с именами существительными, к которым они относятся. </a:t>
            </a:r>
            <a:r>
              <a:rPr lang="ru-RU" sz="2400" b="1" i="1" dirty="0">
                <a:solidFill>
                  <a:srgbClr val="000066"/>
                </a:solidFill>
              </a:rPr>
              <a:t>Укажи </a:t>
            </a:r>
            <a:r>
              <a:rPr lang="ru-RU" sz="2400" b="1" i="1" dirty="0" smtClean="0">
                <a:solidFill>
                  <a:srgbClr val="000066"/>
                </a:solidFill>
              </a:rPr>
              <a:t>число</a:t>
            </a:r>
            <a:r>
              <a:rPr lang="ru-RU" sz="2400" b="1" i="1" dirty="0">
                <a:solidFill>
                  <a:srgbClr val="000066"/>
                </a:solidFill>
              </a:rPr>
              <a:t>, </a:t>
            </a:r>
            <a:r>
              <a:rPr lang="ru-RU" sz="2400" b="1" i="1" dirty="0" smtClean="0">
                <a:solidFill>
                  <a:srgbClr val="000066"/>
                </a:solidFill>
              </a:rPr>
              <a:t>род (если есть), </a:t>
            </a:r>
            <a:r>
              <a:rPr lang="ru-RU" sz="2400" b="1" i="1" dirty="0">
                <a:solidFill>
                  <a:srgbClr val="000066"/>
                </a:solidFill>
              </a:rPr>
              <a:t>падеж одной из форм имени </a:t>
            </a:r>
            <a:r>
              <a:rPr lang="ru-RU" sz="2400" b="1" i="1" dirty="0" smtClean="0">
                <a:solidFill>
                  <a:srgbClr val="000066"/>
                </a:solidFill>
              </a:rPr>
              <a:t>прилагательного </a:t>
            </a:r>
            <a:r>
              <a:rPr lang="ru-RU" sz="2400" b="1" i="1" dirty="0">
                <a:solidFill>
                  <a:srgbClr val="000066"/>
                </a:solidFill>
              </a:rPr>
              <a:t>(на выбор</a:t>
            </a:r>
            <a:r>
              <a:rPr lang="ru-RU" sz="2400" b="1" i="1" dirty="0" smtClean="0">
                <a:solidFill>
                  <a:srgbClr val="000066"/>
                </a:solidFill>
              </a:rPr>
              <a:t>).</a:t>
            </a:r>
            <a:endParaRPr lang="ru-RU" sz="1050" b="1" i="1" dirty="0">
              <a:solidFill>
                <a:srgbClr val="000066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03648" y="4211890"/>
            <a:ext cx="6192687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6600" b="1" dirty="0" smtClean="0">
                <a:solidFill>
                  <a:srgbClr val="000066"/>
                </a:solidFill>
              </a:rPr>
              <a:t>Ответ</a:t>
            </a:r>
            <a:r>
              <a:rPr lang="ru-RU" sz="4400" b="1" dirty="0" smtClean="0">
                <a:solidFill>
                  <a:srgbClr val="002060"/>
                </a:solidFill>
              </a:rPr>
              <a:t> </a:t>
            </a:r>
            <a:endParaRPr lang="ru-RU" sz="6000" b="1" dirty="0">
              <a:solidFill>
                <a:srgbClr val="00206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400655" y="4212836"/>
            <a:ext cx="6192686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3600" b="1" dirty="0" smtClean="0">
                <a:solidFill>
                  <a:schemeClr val="accent2">
                    <a:lumMod val="50000"/>
                  </a:schemeClr>
                </a:solidFill>
              </a:rPr>
              <a:t>сухие дни, морозные дни </a:t>
            </a:r>
            <a:endParaRPr lang="ru-RU" sz="4400" b="1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ru-RU" sz="2800" b="1" dirty="0">
                <a:solidFill>
                  <a:srgbClr val="000066"/>
                </a:solidFill>
              </a:rPr>
              <a:t>с</a:t>
            </a:r>
            <a:r>
              <a:rPr lang="ru-RU" sz="2800" b="1" dirty="0" smtClean="0">
                <a:solidFill>
                  <a:srgbClr val="000066"/>
                </a:solidFill>
              </a:rPr>
              <a:t>ухие </a:t>
            </a:r>
            <a:r>
              <a:rPr lang="ru-RU" sz="2800" b="1" dirty="0">
                <a:solidFill>
                  <a:srgbClr val="000066"/>
                </a:solidFill>
              </a:rPr>
              <a:t>(дни)  — </a:t>
            </a:r>
            <a:r>
              <a:rPr lang="ru-RU" sz="2800" b="1" dirty="0" smtClean="0">
                <a:solidFill>
                  <a:srgbClr val="000066"/>
                </a:solidFill>
              </a:rPr>
              <a:t>мн</a:t>
            </a:r>
            <a:r>
              <a:rPr lang="ru-RU" sz="2800" b="1" dirty="0">
                <a:solidFill>
                  <a:srgbClr val="000066"/>
                </a:solidFill>
              </a:rPr>
              <a:t>. ч., </a:t>
            </a:r>
            <a:r>
              <a:rPr lang="ru-RU" sz="2800" b="1" dirty="0" smtClean="0">
                <a:solidFill>
                  <a:srgbClr val="000066"/>
                </a:solidFill>
              </a:rPr>
              <a:t>И.</a:t>
            </a:r>
            <a:r>
              <a:rPr lang="ru-RU" sz="2800" b="1" dirty="0">
                <a:solidFill>
                  <a:srgbClr val="000066"/>
                </a:solidFill>
              </a:rPr>
              <a:t> п</a:t>
            </a:r>
            <a:r>
              <a:rPr lang="ru-RU" sz="2800" b="1" dirty="0" smtClean="0">
                <a:solidFill>
                  <a:srgbClr val="000066"/>
                </a:solidFill>
              </a:rPr>
              <a:t>.</a:t>
            </a:r>
            <a:endParaRPr lang="ru-RU" sz="2800" b="1" dirty="0">
              <a:solidFill>
                <a:srgbClr val="000066"/>
              </a:solidFill>
            </a:endParaRPr>
          </a:p>
          <a:p>
            <a:r>
              <a:rPr lang="ru-RU" sz="2800" b="1" dirty="0">
                <a:solidFill>
                  <a:srgbClr val="000066"/>
                </a:solidFill>
              </a:rPr>
              <a:t>м</a:t>
            </a:r>
            <a:r>
              <a:rPr lang="ru-RU" sz="2800" b="1" dirty="0" smtClean="0">
                <a:solidFill>
                  <a:srgbClr val="000066"/>
                </a:solidFill>
              </a:rPr>
              <a:t>орозные </a:t>
            </a:r>
            <a:r>
              <a:rPr lang="ru-RU" sz="2800" b="1" dirty="0">
                <a:solidFill>
                  <a:srgbClr val="000066"/>
                </a:solidFill>
              </a:rPr>
              <a:t>(дни)  — </a:t>
            </a:r>
            <a:r>
              <a:rPr lang="ru-RU" sz="2800" b="1" dirty="0" smtClean="0">
                <a:solidFill>
                  <a:srgbClr val="000066"/>
                </a:solidFill>
              </a:rPr>
              <a:t>мн</a:t>
            </a:r>
            <a:r>
              <a:rPr lang="ru-RU" sz="2800" b="1" dirty="0">
                <a:solidFill>
                  <a:srgbClr val="000066"/>
                </a:solidFill>
              </a:rPr>
              <a:t>. ч., </a:t>
            </a:r>
            <a:r>
              <a:rPr lang="ru-RU" sz="2800" b="1" dirty="0" smtClean="0">
                <a:solidFill>
                  <a:srgbClr val="000066"/>
                </a:solidFill>
              </a:rPr>
              <a:t>И.</a:t>
            </a:r>
            <a:r>
              <a:rPr lang="ru-RU" sz="2800" b="1" dirty="0">
                <a:solidFill>
                  <a:srgbClr val="000066"/>
                </a:solidFill>
              </a:rPr>
              <a:t> п</a:t>
            </a:r>
            <a:r>
              <a:rPr lang="ru-RU" sz="2800" b="1" dirty="0" smtClean="0">
                <a:solidFill>
                  <a:srgbClr val="000066"/>
                </a:solidFill>
              </a:rPr>
              <a:t>.</a:t>
            </a:r>
            <a:endParaRPr lang="ru-RU" sz="2800" b="1" dirty="0">
              <a:solidFill>
                <a:srgbClr val="000066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397661" y="4211890"/>
            <a:ext cx="6192688" cy="2193700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05184" y="2266175"/>
            <a:ext cx="77724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>
                <a:solidFill>
                  <a:schemeClr val="accent2">
                    <a:lumMod val="50000"/>
                  </a:schemeClr>
                </a:solidFill>
              </a:rPr>
              <a:t>Дни стояли сухие, морозные, без </a:t>
            </a:r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</a:rPr>
              <a:t>ветра.</a:t>
            </a:r>
            <a:endParaRPr lang="ru-RU" sz="4000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61909528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0"/>
            <a:ext cx="7772400" cy="2088232"/>
          </a:xfrm>
        </p:spPr>
        <p:txBody>
          <a:bodyPr>
            <a:noAutofit/>
          </a:bodyPr>
          <a:lstStyle/>
          <a:p>
            <a:r>
              <a:rPr lang="ru-RU" sz="2400" b="1" i="1" dirty="0">
                <a:solidFill>
                  <a:srgbClr val="000066"/>
                </a:solidFill>
              </a:rPr>
              <a:t>Выпиши </a:t>
            </a:r>
            <a:r>
              <a:rPr lang="ru-RU" sz="2400" b="1" i="1" dirty="0" smtClean="0">
                <a:solidFill>
                  <a:srgbClr val="000066"/>
                </a:solidFill>
              </a:rPr>
              <a:t>из </a:t>
            </a:r>
            <a:r>
              <a:rPr lang="ru-RU" sz="2400" b="1" i="1" dirty="0">
                <a:solidFill>
                  <a:srgbClr val="000066"/>
                </a:solidFill>
              </a:rPr>
              <a:t>предложения все </a:t>
            </a:r>
            <a:r>
              <a:rPr lang="ru-RU" sz="2400" b="1" i="1" dirty="0" smtClean="0">
                <a:solidFill>
                  <a:srgbClr val="000066"/>
                </a:solidFill>
              </a:rPr>
              <a:t>формы имен прилагательных с именами существительными, к которым они относятся. </a:t>
            </a:r>
            <a:r>
              <a:rPr lang="ru-RU" sz="2400" b="1" i="1" dirty="0">
                <a:solidFill>
                  <a:srgbClr val="000066"/>
                </a:solidFill>
              </a:rPr>
              <a:t>Укажи </a:t>
            </a:r>
            <a:r>
              <a:rPr lang="ru-RU" sz="2400" b="1" i="1" dirty="0" smtClean="0">
                <a:solidFill>
                  <a:srgbClr val="000066"/>
                </a:solidFill>
              </a:rPr>
              <a:t>число</a:t>
            </a:r>
            <a:r>
              <a:rPr lang="ru-RU" sz="2400" b="1" i="1" dirty="0">
                <a:solidFill>
                  <a:srgbClr val="000066"/>
                </a:solidFill>
              </a:rPr>
              <a:t>, </a:t>
            </a:r>
            <a:r>
              <a:rPr lang="ru-RU" sz="2400" b="1" i="1" dirty="0" smtClean="0">
                <a:solidFill>
                  <a:srgbClr val="000066"/>
                </a:solidFill>
              </a:rPr>
              <a:t>род (если есть), </a:t>
            </a:r>
            <a:r>
              <a:rPr lang="ru-RU" sz="2400" b="1" i="1" dirty="0">
                <a:solidFill>
                  <a:srgbClr val="000066"/>
                </a:solidFill>
              </a:rPr>
              <a:t>падеж одной из форм имени </a:t>
            </a:r>
            <a:r>
              <a:rPr lang="ru-RU" sz="2400" b="1" i="1" dirty="0" smtClean="0">
                <a:solidFill>
                  <a:srgbClr val="000066"/>
                </a:solidFill>
              </a:rPr>
              <a:t>прилагательного </a:t>
            </a:r>
            <a:r>
              <a:rPr lang="ru-RU" sz="2400" b="1" i="1" dirty="0">
                <a:solidFill>
                  <a:srgbClr val="000066"/>
                </a:solidFill>
              </a:rPr>
              <a:t>(на выбор</a:t>
            </a:r>
            <a:r>
              <a:rPr lang="ru-RU" sz="2400" b="1" i="1" dirty="0" smtClean="0">
                <a:solidFill>
                  <a:srgbClr val="000066"/>
                </a:solidFill>
              </a:rPr>
              <a:t>).</a:t>
            </a:r>
            <a:endParaRPr lang="ru-RU" sz="1050" b="1" i="1" dirty="0">
              <a:solidFill>
                <a:srgbClr val="000066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03648" y="4211890"/>
            <a:ext cx="6192687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6600" b="1" dirty="0" smtClean="0">
                <a:solidFill>
                  <a:srgbClr val="000066"/>
                </a:solidFill>
              </a:rPr>
              <a:t>Ответ</a:t>
            </a:r>
            <a:r>
              <a:rPr lang="ru-RU" sz="4400" b="1" dirty="0" smtClean="0">
                <a:solidFill>
                  <a:srgbClr val="002060"/>
                </a:solidFill>
              </a:rPr>
              <a:t> </a:t>
            </a:r>
            <a:endParaRPr lang="ru-RU" sz="6000" b="1" dirty="0">
              <a:solidFill>
                <a:srgbClr val="00206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400655" y="4212836"/>
            <a:ext cx="6192686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2800" b="1" dirty="0">
                <a:solidFill>
                  <a:schemeClr val="accent2">
                    <a:lumMod val="50000"/>
                  </a:schemeClr>
                </a:solidFill>
              </a:rPr>
              <a:t>крохотная 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личинка, </a:t>
            </a:r>
            <a:r>
              <a:rPr lang="ru-RU" sz="2800" b="1" dirty="0">
                <a:solidFill>
                  <a:schemeClr val="accent2">
                    <a:lumMod val="50000"/>
                  </a:schemeClr>
                </a:solidFill>
              </a:rPr>
              <a:t>клейкой 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жидкости </a:t>
            </a:r>
            <a:endParaRPr lang="ru-RU" sz="3600" b="1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ru-RU" sz="2400" b="1" dirty="0">
                <a:solidFill>
                  <a:srgbClr val="000066"/>
                </a:solidFill>
              </a:rPr>
              <a:t>крохотная (личинка) − ед. ч., ж. р., И</a:t>
            </a:r>
            <a:r>
              <a:rPr lang="ru-RU" sz="2400" b="1" dirty="0" smtClean="0">
                <a:solidFill>
                  <a:srgbClr val="000066"/>
                </a:solidFill>
              </a:rPr>
              <a:t>.</a:t>
            </a:r>
            <a:r>
              <a:rPr lang="ru-RU" sz="2400" b="1" dirty="0">
                <a:solidFill>
                  <a:srgbClr val="000066"/>
                </a:solidFill>
              </a:rPr>
              <a:t> п.</a:t>
            </a:r>
          </a:p>
          <a:p>
            <a:r>
              <a:rPr lang="ru-RU" sz="2400" b="1" dirty="0">
                <a:solidFill>
                  <a:srgbClr val="000066"/>
                </a:solidFill>
              </a:rPr>
              <a:t>клейкой (жидкости) – ед. ч., ж. р., </a:t>
            </a:r>
            <a:r>
              <a:rPr lang="ru-RU" sz="2400" b="1" dirty="0" smtClean="0">
                <a:solidFill>
                  <a:srgbClr val="000066"/>
                </a:solidFill>
              </a:rPr>
              <a:t>Р.</a:t>
            </a:r>
            <a:r>
              <a:rPr lang="ru-RU" sz="2400" b="1" dirty="0">
                <a:solidFill>
                  <a:srgbClr val="000066"/>
                </a:solidFill>
              </a:rPr>
              <a:t> п.</a:t>
            </a:r>
          </a:p>
          <a:p>
            <a:endParaRPr lang="ru-RU" sz="2400" b="1" dirty="0">
              <a:solidFill>
                <a:srgbClr val="000066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400654" y="4211890"/>
            <a:ext cx="6192688" cy="2193700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89957" y="1973531"/>
            <a:ext cx="77724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chemeClr val="accent2">
                    <a:lumMod val="50000"/>
                  </a:schemeClr>
                </a:solidFill>
              </a:rPr>
              <a:t>Крохотная личинка сразу же выпускает на лист капельку клейкой жидкости.  </a:t>
            </a:r>
            <a:endParaRPr lang="ru-RU" sz="344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20180608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07805" y="0"/>
            <a:ext cx="7772400" cy="2088232"/>
          </a:xfrm>
        </p:spPr>
        <p:txBody>
          <a:bodyPr>
            <a:noAutofit/>
          </a:bodyPr>
          <a:lstStyle/>
          <a:p>
            <a:r>
              <a:rPr lang="ru-RU" sz="2400" b="1" i="1" dirty="0">
                <a:solidFill>
                  <a:srgbClr val="000066"/>
                </a:solidFill>
              </a:rPr>
              <a:t>Выпиши </a:t>
            </a:r>
            <a:r>
              <a:rPr lang="ru-RU" sz="2400" b="1" i="1" dirty="0" smtClean="0">
                <a:solidFill>
                  <a:srgbClr val="000066"/>
                </a:solidFill>
              </a:rPr>
              <a:t>из </a:t>
            </a:r>
            <a:r>
              <a:rPr lang="ru-RU" sz="2400" b="1" i="1" dirty="0">
                <a:solidFill>
                  <a:srgbClr val="000066"/>
                </a:solidFill>
              </a:rPr>
              <a:t>предложения все </a:t>
            </a:r>
            <a:r>
              <a:rPr lang="ru-RU" sz="2400" b="1" i="1" dirty="0" smtClean="0">
                <a:solidFill>
                  <a:srgbClr val="000066"/>
                </a:solidFill>
              </a:rPr>
              <a:t>формы имен прилагательных с именами существительными, к которым они относятся. </a:t>
            </a:r>
            <a:r>
              <a:rPr lang="ru-RU" sz="2400" b="1" i="1" dirty="0">
                <a:solidFill>
                  <a:srgbClr val="000066"/>
                </a:solidFill>
              </a:rPr>
              <a:t>Укажи </a:t>
            </a:r>
            <a:r>
              <a:rPr lang="ru-RU" sz="2400" b="1" i="1" dirty="0" smtClean="0">
                <a:solidFill>
                  <a:srgbClr val="000066"/>
                </a:solidFill>
              </a:rPr>
              <a:t>число</a:t>
            </a:r>
            <a:r>
              <a:rPr lang="ru-RU" sz="2400" b="1" i="1" dirty="0">
                <a:solidFill>
                  <a:srgbClr val="000066"/>
                </a:solidFill>
              </a:rPr>
              <a:t>, </a:t>
            </a:r>
            <a:r>
              <a:rPr lang="ru-RU" sz="2400" b="1" i="1" dirty="0" smtClean="0">
                <a:solidFill>
                  <a:srgbClr val="000066"/>
                </a:solidFill>
              </a:rPr>
              <a:t>род (если есть), </a:t>
            </a:r>
            <a:r>
              <a:rPr lang="ru-RU" sz="2400" b="1" i="1" dirty="0">
                <a:solidFill>
                  <a:srgbClr val="000066"/>
                </a:solidFill>
              </a:rPr>
              <a:t>падеж одной из форм имени </a:t>
            </a:r>
            <a:r>
              <a:rPr lang="ru-RU" sz="2400" b="1" i="1" dirty="0" smtClean="0">
                <a:solidFill>
                  <a:srgbClr val="000066"/>
                </a:solidFill>
              </a:rPr>
              <a:t>прилагательного </a:t>
            </a:r>
            <a:r>
              <a:rPr lang="ru-RU" sz="2400" b="1" i="1" dirty="0">
                <a:solidFill>
                  <a:srgbClr val="000066"/>
                </a:solidFill>
              </a:rPr>
              <a:t>(на выбор</a:t>
            </a:r>
            <a:r>
              <a:rPr lang="ru-RU" sz="2400" b="1" i="1" dirty="0" smtClean="0">
                <a:solidFill>
                  <a:srgbClr val="000066"/>
                </a:solidFill>
              </a:rPr>
              <a:t>).</a:t>
            </a:r>
            <a:endParaRPr lang="ru-RU" sz="1050" b="1" i="1" dirty="0">
              <a:solidFill>
                <a:srgbClr val="000066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03648" y="4211890"/>
            <a:ext cx="6192687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6600" b="1" dirty="0" smtClean="0">
                <a:solidFill>
                  <a:srgbClr val="000066"/>
                </a:solidFill>
              </a:rPr>
              <a:t>Ответ</a:t>
            </a:r>
            <a:r>
              <a:rPr lang="ru-RU" sz="4400" b="1" dirty="0" smtClean="0">
                <a:solidFill>
                  <a:srgbClr val="002060"/>
                </a:solidFill>
              </a:rPr>
              <a:t> </a:t>
            </a:r>
            <a:endParaRPr lang="ru-RU" sz="6000" b="1" dirty="0">
              <a:solidFill>
                <a:srgbClr val="00206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400655" y="4212836"/>
            <a:ext cx="6192686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3200" b="1" dirty="0">
                <a:solidFill>
                  <a:schemeClr val="accent2">
                    <a:lumMod val="50000"/>
                  </a:schemeClr>
                </a:solidFill>
              </a:rPr>
              <a:t>г</a:t>
            </a:r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</a:rPr>
              <a:t>нилое бревнышко, рыжими муравьями</a:t>
            </a:r>
            <a:endParaRPr lang="ru-RU" sz="40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ru-RU" sz="2400" b="1" dirty="0" smtClean="0">
                <a:solidFill>
                  <a:srgbClr val="000066"/>
                </a:solidFill>
              </a:rPr>
              <a:t>гнилое (брёвнышко) - ед. ч., ср. р., В. п.</a:t>
            </a:r>
          </a:p>
          <a:p>
            <a:r>
              <a:rPr lang="ru-RU" sz="2400" b="1" dirty="0" smtClean="0">
                <a:solidFill>
                  <a:srgbClr val="000066"/>
                </a:solidFill>
              </a:rPr>
              <a:t>рыжими </a:t>
            </a:r>
            <a:r>
              <a:rPr lang="ru-RU" sz="2400" b="1" dirty="0">
                <a:solidFill>
                  <a:srgbClr val="000066"/>
                </a:solidFill>
              </a:rPr>
              <a:t>(муравьями) -</a:t>
            </a:r>
            <a:r>
              <a:rPr lang="ru-RU" sz="2400" b="1" dirty="0" smtClean="0">
                <a:solidFill>
                  <a:srgbClr val="000066"/>
                </a:solidFill>
              </a:rPr>
              <a:t> </a:t>
            </a:r>
            <a:r>
              <a:rPr lang="ru-RU" sz="2400" b="1" dirty="0">
                <a:solidFill>
                  <a:srgbClr val="000066"/>
                </a:solidFill>
              </a:rPr>
              <a:t>мн. ч., Т. п</a:t>
            </a:r>
            <a:r>
              <a:rPr lang="ru-RU" sz="2400" b="1" dirty="0" smtClean="0">
                <a:solidFill>
                  <a:srgbClr val="000066"/>
                </a:solidFill>
              </a:rPr>
              <a:t>.</a:t>
            </a:r>
            <a:endParaRPr lang="ru-RU" sz="3200" b="1" dirty="0">
              <a:solidFill>
                <a:srgbClr val="000066"/>
              </a:solidFill>
            </a:endParaRPr>
          </a:p>
          <a:p>
            <a:endParaRPr lang="ru-RU" sz="2400" b="1" dirty="0">
              <a:solidFill>
                <a:srgbClr val="000066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381791" y="4211890"/>
            <a:ext cx="6192688" cy="2193700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607805" y="1656872"/>
            <a:ext cx="77724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chemeClr val="accent2">
                    <a:lumMod val="50000"/>
                  </a:schemeClr>
                </a:solidFill>
              </a:rPr>
              <a:t>Я подбросил в костёр гнилое брёвнышко, не досмотрел, что изнутри оно населено рыжими </a:t>
            </a:r>
            <a:r>
              <a:rPr lang="ru-RU" sz="4000" b="1" dirty="0" smtClean="0">
                <a:solidFill>
                  <a:schemeClr val="accent2">
                    <a:lumMod val="50000"/>
                  </a:schemeClr>
                </a:solidFill>
              </a:rPr>
              <a:t>муравьями.</a:t>
            </a:r>
            <a:endParaRPr lang="ru-RU" sz="4000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1388628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07805" y="0"/>
            <a:ext cx="7772400" cy="2088232"/>
          </a:xfrm>
        </p:spPr>
        <p:txBody>
          <a:bodyPr>
            <a:noAutofit/>
          </a:bodyPr>
          <a:lstStyle/>
          <a:p>
            <a:r>
              <a:rPr lang="ru-RU" sz="2400" b="1" i="1" dirty="0">
                <a:solidFill>
                  <a:srgbClr val="000066"/>
                </a:solidFill>
              </a:rPr>
              <a:t>Выпиши </a:t>
            </a:r>
            <a:r>
              <a:rPr lang="ru-RU" sz="2400" b="1" i="1" dirty="0" smtClean="0">
                <a:solidFill>
                  <a:srgbClr val="000066"/>
                </a:solidFill>
              </a:rPr>
              <a:t>из </a:t>
            </a:r>
            <a:r>
              <a:rPr lang="ru-RU" sz="2400" b="1" i="1" dirty="0">
                <a:solidFill>
                  <a:srgbClr val="000066"/>
                </a:solidFill>
              </a:rPr>
              <a:t>предложения все </a:t>
            </a:r>
            <a:r>
              <a:rPr lang="ru-RU" sz="2400" b="1" i="1" dirty="0" smtClean="0">
                <a:solidFill>
                  <a:srgbClr val="000066"/>
                </a:solidFill>
              </a:rPr>
              <a:t>формы имен прилагательных с именами существительными, к которым они относятся. </a:t>
            </a:r>
            <a:r>
              <a:rPr lang="ru-RU" sz="2400" b="1" i="1" dirty="0">
                <a:solidFill>
                  <a:srgbClr val="000066"/>
                </a:solidFill>
              </a:rPr>
              <a:t>Укажи </a:t>
            </a:r>
            <a:r>
              <a:rPr lang="ru-RU" sz="2400" b="1" i="1" dirty="0" smtClean="0">
                <a:solidFill>
                  <a:srgbClr val="000066"/>
                </a:solidFill>
              </a:rPr>
              <a:t>число</a:t>
            </a:r>
            <a:r>
              <a:rPr lang="ru-RU" sz="2400" b="1" i="1" dirty="0">
                <a:solidFill>
                  <a:srgbClr val="000066"/>
                </a:solidFill>
              </a:rPr>
              <a:t>, </a:t>
            </a:r>
            <a:r>
              <a:rPr lang="ru-RU" sz="2400" b="1" i="1" dirty="0" smtClean="0">
                <a:solidFill>
                  <a:srgbClr val="000066"/>
                </a:solidFill>
              </a:rPr>
              <a:t>род (если есть), </a:t>
            </a:r>
            <a:r>
              <a:rPr lang="ru-RU" sz="2400" b="1" i="1" dirty="0">
                <a:solidFill>
                  <a:srgbClr val="000066"/>
                </a:solidFill>
              </a:rPr>
              <a:t>падеж одной из форм имени </a:t>
            </a:r>
            <a:r>
              <a:rPr lang="ru-RU" sz="2400" b="1" i="1" dirty="0" smtClean="0">
                <a:solidFill>
                  <a:srgbClr val="000066"/>
                </a:solidFill>
              </a:rPr>
              <a:t>прилагательного </a:t>
            </a:r>
            <a:r>
              <a:rPr lang="ru-RU" sz="2400" b="1" i="1" dirty="0">
                <a:solidFill>
                  <a:srgbClr val="000066"/>
                </a:solidFill>
              </a:rPr>
              <a:t>(на выбор</a:t>
            </a:r>
            <a:r>
              <a:rPr lang="ru-RU" sz="2400" b="1" i="1" dirty="0" smtClean="0">
                <a:solidFill>
                  <a:srgbClr val="000066"/>
                </a:solidFill>
              </a:rPr>
              <a:t>).</a:t>
            </a:r>
            <a:endParaRPr lang="ru-RU" sz="1050" b="1" i="1" dirty="0">
              <a:solidFill>
                <a:srgbClr val="000066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03648" y="4211890"/>
            <a:ext cx="6192687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6600" b="1" dirty="0" smtClean="0">
                <a:solidFill>
                  <a:srgbClr val="000066"/>
                </a:solidFill>
              </a:rPr>
              <a:t>Ответ</a:t>
            </a:r>
            <a:r>
              <a:rPr lang="ru-RU" sz="4400" b="1" dirty="0" smtClean="0">
                <a:solidFill>
                  <a:srgbClr val="002060"/>
                </a:solidFill>
              </a:rPr>
              <a:t> </a:t>
            </a:r>
            <a:endParaRPr lang="ru-RU" sz="6000" b="1" dirty="0">
              <a:solidFill>
                <a:srgbClr val="00206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400655" y="4212836"/>
            <a:ext cx="6192686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3200" b="1" dirty="0">
                <a:solidFill>
                  <a:schemeClr val="accent2">
                    <a:lumMod val="50000"/>
                  </a:schemeClr>
                </a:solidFill>
              </a:rPr>
              <a:t>с</a:t>
            </a:r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</a:rPr>
              <a:t>тарая крыша, от проливного дождя </a:t>
            </a:r>
            <a:endParaRPr lang="ru-RU" sz="4000" b="1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ru-RU" sz="2400" b="1" dirty="0">
                <a:solidFill>
                  <a:srgbClr val="000066"/>
                </a:solidFill>
              </a:rPr>
              <a:t>с</a:t>
            </a:r>
            <a:r>
              <a:rPr lang="ru-RU" sz="2400" b="1" dirty="0" smtClean="0">
                <a:solidFill>
                  <a:srgbClr val="000066"/>
                </a:solidFill>
              </a:rPr>
              <a:t>тарая </a:t>
            </a:r>
            <a:r>
              <a:rPr lang="ru-RU" sz="2400" b="1" dirty="0">
                <a:solidFill>
                  <a:srgbClr val="000066"/>
                </a:solidFill>
              </a:rPr>
              <a:t>(крыша</a:t>
            </a:r>
            <a:r>
              <a:rPr lang="ru-RU" sz="2400" b="1" dirty="0" smtClean="0">
                <a:solidFill>
                  <a:srgbClr val="000066"/>
                </a:solidFill>
              </a:rPr>
              <a:t>) - ед</a:t>
            </a:r>
            <a:r>
              <a:rPr lang="ru-RU" sz="2400" b="1" dirty="0">
                <a:solidFill>
                  <a:srgbClr val="000066"/>
                </a:solidFill>
              </a:rPr>
              <a:t>. ч., ж. р., </a:t>
            </a:r>
            <a:r>
              <a:rPr lang="ru-RU" sz="2400" b="1" dirty="0" smtClean="0">
                <a:solidFill>
                  <a:srgbClr val="000066"/>
                </a:solidFill>
              </a:rPr>
              <a:t>И.</a:t>
            </a:r>
            <a:r>
              <a:rPr lang="ru-RU" sz="2400" b="1" dirty="0">
                <a:solidFill>
                  <a:srgbClr val="000066"/>
                </a:solidFill>
              </a:rPr>
              <a:t> п</a:t>
            </a:r>
            <a:r>
              <a:rPr lang="ru-RU" sz="2400" b="1" dirty="0" smtClean="0">
                <a:solidFill>
                  <a:srgbClr val="000066"/>
                </a:solidFill>
              </a:rPr>
              <a:t>.</a:t>
            </a:r>
            <a:endParaRPr lang="ru-RU" sz="2400" b="1" dirty="0">
              <a:solidFill>
                <a:srgbClr val="000066"/>
              </a:solidFill>
            </a:endParaRPr>
          </a:p>
          <a:p>
            <a:r>
              <a:rPr lang="ru-RU" sz="2400" b="1" dirty="0" smtClean="0">
                <a:solidFill>
                  <a:srgbClr val="000066"/>
                </a:solidFill>
              </a:rPr>
              <a:t>от </a:t>
            </a:r>
            <a:r>
              <a:rPr lang="ru-RU" sz="2400" b="1" dirty="0">
                <a:solidFill>
                  <a:srgbClr val="000066"/>
                </a:solidFill>
              </a:rPr>
              <a:t>проливного (дождя) </a:t>
            </a:r>
            <a:r>
              <a:rPr lang="ru-RU" sz="2400" b="1" dirty="0" smtClean="0">
                <a:solidFill>
                  <a:srgbClr val="000066"/>
                </a:solidFill>
              </a:rPr>
              <a:t>- </a:t>
            </a:r>
            <a:r>
              <a:rPr lang="ru-RU" sz="2400" b="1" dirty="0">
                <a:solidFill>
                  <a:srgbClr val="000066"/>
                </a:solidFill>
              </a:rPr>
              <a:t>ед. ч., м. р., </a:t>
            </a:r>
            <a:r>
              <a:rPr lang="ru-RU" sz="2400" b="1" dirty="0" smtClean="0">
                <a:solidFill>
                  <a:srgbClr val="000066"/>
                </a:solidFill>
              </a:rPr>
              <a:t>Р.</a:t>
            </a:r>
            <a:r>
              <a:rPr lang="ru-RU" sz="2400" b="1" dirty="0">
                <a:solidFill>
                  <a:srgbClr val="000066"/>
                </a:solidFill>
              </a:rPr>
              <a:t> п</a:t>
            </a:r>
            <a:r>
              <a:rPr lang="ru-RU" sz="2400" b="1" dirty="0" smtClean="0">
                <a:solidFill>
                  <a:srgbClr val="000066"/>
                </a:solidFill>
              </a:rPr>
              <a:t>.</a:t>
            </a:r>
            <a:endParaRPr lang="ru-RU" sz="3200" b="1" dirty="0">
              <a:solidFill>
                <a:srgbClr val="000066"/>
              </a:solidFill>
            </a:endParaRPr>
          </a:p>
          <a:p>
            <a:endParaRPr lang="ru-RU" sz="2400" b="1" dirty="0">
              <a:solidFill>
                <a:srgbClr val="000066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400655" y="4211890"/>
            <a:ext cx="6192688" cy="2193700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467544" y="1804253"/>
            <a:ext cx="828091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chemeClr val="accent2">
                    <a:lumMod val="50000"/>
                  </a:schemeClr>
                </a:solidFill>
              </a:rPr>
              <a:t>Его старая крыша местами прохудилась и уже не спасала от проливного дождя, окна не открывались, а двери сильно </a:t>
            </a:r>
            <a:r>
              <a:rPr lang="ru-RU" sz="3600" b="1" dirty="0" smtClean="0">
                <a:solidFill>
                  <a:schemeClr val="accent2">
                    <a:lumMod val="50000"/>
                  </a:schemeClr>
                </a:solidFill>
              </a:rPr>
              <a:t>скрипели.</a:t>
            </a:r>
            <a:endParaRPr lang="ru-RU" sz="3333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83560988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07805" y="0"/>
            <a:ext cx="7772400" cy="2088232"/>
          </a:xfrm>
        </p:spPr>
        <p:txBody>
          <a:bodyPr>
            <a:noAutofit/>
          </a:bodyPr>
          <a:lstStyle/>
          <a:p>
            <a:r>
              <a:rPr lang="ru-RU" sz="2400" b="1" i="1" dirty="0">
                <a:solidFill>
                  <a:srgbClr val="000066"/>
                </a:solidFill>
              </a:rPr>
              <a:t>Выпиши </a:t>
            </a:r>
            <a:r>
              <a:rPr lang="ru-RU" sz="2400" b="1" i="1" dirty="0" smtClean="0">
                <a:solidFill>
                  <a:srgbClr val="000066"/>
                </a:solidFill>
              </a:rPr>
              <a:t>из </a:t>
            </a:r>
            <a:r>
              <a:rPr lang="ru-RU" sz="2400" b="1" i="1" dirty="0">
                <a:solidFill>
                  <a:srgbClr val="000066"/>
                </a:solidFill>
              </a:rPr>
              <a:t>предложения все </a:t>
            </a:r>
            <a:r>
              <a:rPr lang="ru-RU" sz="2400" b="1" i="1" dirty="0" smtClean="0">
                <a:solidFill>
                  <a:srgbClr val="000066"/>
                </a:solidFill>
              </a:rPr>
              <a:t>формы имен прилагательных с именами существительными, к которым они относятся. </a:t>
            </a:r>
            <a:r>
              <a:rPr lang="ru-RU" sz="2400" b="1" i="1" dirty="0">
                <a:solidFill>
                  <a:srgbClr val="000066"/>
                </a:solidFill>
              </a:rPr>
              <a:t>Укажи </a:t>
            </a:r>
            <a:r>
              <a:rPr lang="ru-RU" sz="2400" b="1" i="1" dirty="0" smtClean="0">
                <a:solidFill>
                  <a:srgbClr val="000066"/>
                </a:solidFill>
              </a:rPr>
              <a:t>число</a:t>
            </a:r>
            <a:r>
              <a:rPr lang="ru-RU" sz="2400" b="1" i="1" dirty="0">
                <a:solidFill>
                  <a:srgbClr val="000066"/>
                </a:solidFill>
              </a:rPr>
              <a:t>, </a:t>
            </a:r>
            <a:r>
              <a:rPr lang="ru-RU" sz="2400" b="1" i="1" dirty="0" smtClean="0">
                <a:solidFill>
                  <a:srgbClr val="000066"/>
                </a:solidFill>
              </a:rPr>
              <a:t>род (если есть), </a:t>
            </a:r>
            <a:r>
              <a:rPr lang="ru-RU" sz="2400" b="1" i="1" dirty="0">
                <a:solidFill>
                  <a:srgbClr val="000066"/>
                </a:solidFill>
              </a:rPr>
              <a:t>падеж одной из форм имени </a:t>
            </a:r>
            <a:r>
              <a:rPr lang="ru-RU" sz="2400" b="1" i="1" dirty="0" smtClean="0">
                <a:solidFill>
                  <a:srgbClr val="000066"/>
                </a:solidFill>
              </a:rPr>
              <a:t>прилагательного </a:t>
            </a:r>
            <a:r>
              <a:rPr lang="ru-RU" sz="2400" b="1" i="1" dirty="0">
                <a:solidFill>
                  <a:srgbClr val="000066"/>
                </a:solidFill>
              </a:rPr>
              <a:t>(на выбор</a:t>
            </a:r>
            <a:r>
              <a:rPr lang="ru-RU" sz="2400" b="1" i="1" dirty="0" smtClean="0">
                <a:solidFill>
                  <a:srgbClr val="000066"/>
                </a:solidFill>
              </a:rPr>
              <a:t>).</a:t>
            </a:r>
            <a:endParaRPr lang="ru-RU" sz="1050" b="1" i="1" dirty="0">
              <a:solidFill>
                <a:srgbClr val="000066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03648" y="4211890"/>
            <a:ext cx="6192687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6600" b="1" dirty="0" smtClean="0">
                <a:solidFill>
                  <a:srgbClr val="000066"/>
                </a:solidFill>
              </a:rPr>
              <a:t>Ответ</a:t>
            </a:r>
            <a:r>
              <a:rPr lang="ru-RU" sz="4400" b="1" dirty="0" smtClean="0">
                <a:solidFill>
                  <a:srgbClr val="002060"/>
                </a:solidFill>
              </a:rPr>
              <a:t> </a:t>
            </a:r>
            <a:endParaRPr lang="ru-RU" sz="6000" b="1" dirty="0">
              <a:solidFill>
                <a:srgbClr val="00206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400655" y="4212836"/>
            <a:ext cx="6192686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3200" b="1" dirty="0">
                <a:solidFill>
                  <a:schemeClr val="accent2">
                    <a:lumMod val="50000"/>
                  </a:schemeClr>
                </a:solidFill>
              </a:rPr>
              <a:t>с</a:t>
            </a:r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</a:rPr>
              <a:t>ерые крылья, с неровным узором </a:t>
            </a:r>
            <a:endParaRPr lang="ru-RU" sz="4000" b="1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ru-RU" sz="2600" b="1" dirty="0">
                <a:solidFill>
                  <a:srgbClr val="000066"/>
                </a:solidFill>
              </a:rPr>
              <a:t>серые (крылья)  — мн. ч., И</a:t>
            </a:r>
            <a:r>
              <a:rPr lang="ru-RU" sz="2600" b="1" dirty="0" smtClean="0">
                <a:solidFill>
                  <a:srgbClr val="000066"/>
                </a:solidFill>
              </a:rPr>
              <a:t>.</a:t>
            </a:r>
            <a:r>
              <a:rPr lang="ru-RU" sz="2600" b="1" dirty="0">
                <a:solidFill>
                  <a:srgbClr val="000066"/>
                </a:solidFill>
              </a:rPr>
              <a:t> п</a:t>
            </a:r>
            <a:r>
              <a:rPr lang="ru-RU" sz="2600" b="1" dirty="0" smtClean="0">
                <a:solidFill>
                  <a:srgbClr val="000066"/>
                </a:solidFill>
              </a:rPr>
              <a:t>.</a:t>
            </a:r>
            <a:endParaRPr lang="ru-RU" sz="2600" b="1" dirty="0">
              <a:solidFill>
                <a:srgbClr val="000066"/>
              </a:solidFill>
            </a:endParaRPr>
          </a:p>
          <a:p>
            <a:r>
              <a:rPr lang="ru-RU" sz="2600" b="1" dirty="0" smtClean="0">
                <a:solidFill>
                  <a:srgbClr val="000066"/>
                </a:solidFill>
              </a:rPr>
              <a:t>с </a:t>
            </a:r>
            <a:r>
              <a:rPr lang="ru-RU" sz="2600" b="1" dirty="0">
                <a:solidFill>
                  <a:srgbClr val="000066"/>
                </a:solidFill>
              </a:rPr>
              <a:t>неровным (узором</a:t>
            </a:r>
            <a:r>
              <a:rPr lang="ru-RU" sz="2600" b="1" dirty="0" smtClean="0">
                <a:solidFill>
                  <a:srgbClr val="000066"/>
                </a:solidFill>
              </a:rPr>
              <a:t>)- </a:t>
            </a:r>
            <a:r>
              <a:rPr lang="ru-RU" sz="2600" b="1" dirty="0">
                <a:solidFill>
                  <a:srgbClr val="000066"/>
                </a:solidFill>
              </a:rPr>
              <a:t>ед. ч., м. р., Т</a:t>
            </a:r>
            <a:r>
              <a:rPr lang="ru-RU" sz="2600" b="1" dirty="0" smtClean="0">
                <a:solidFill>
                  <a:srgbClr val="000066"/>
                </a:solidFill>
              </a:rPr>
              <a:t>.</a:t>
            </a:r>
            <a:r>
              <a:rPr lang="ru-RU" sz="2600" b="1" dirty="0">
                <a:solidFill>
                  <a:srgbClr val="000066"/>
                </a:solidFill>
              </a:rPr>
              <a:t> п</a:t>
            </a:r>
            <a:r>
              <a:rPr lang="ru-RU" sz="2600" b="1" dirty="0" smtClean="0">
                <a:solidFill>
                  <a:srgbClr val="000066"/>
                </a:solidFill>
              </a:rPr>
              <a:t>.</a:t>
            </a:r>
            <a:endParaRPr lang="ru-RU" sz="2600" b="1" dirty="0">
              <a:solidFill>
                <a:srgbClr val="000066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397661" y="4210944"/>
            <a:ext cx="6192688" cy="2193700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467544" y="1988663"/>
            <a:ext cx="8280919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>
                <a:solidFill>
                  <a:schemeClr val="accent2">
                    <a:lumMod val="50000"/>
                  </a:schemeClr>
                </a:solidFill>
              </a:rPr>
              <a:t>Серые крылья с неровным узором сливаются с поверхностью </a:t>
            </a:r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</a:rPr>
              <a:t>коры.</a:t>
            </a:r>
            <a:endParaRPr lang="ru-RU" sz="4000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36959402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07805" y="0"/>
            <a:ext cx="7772400" cy="2088232"/>
          </a:xfrm>
        </p:spPr>
        <p:txBody>
          <a:bodyPr>
            <a:noAutofit/>
          </a:bodyPr>
          <a:lstStyle/>
          <a:p>
            <a:r>
              <a:rPr lang="ru-RU" sz="2400" b="1" i="1" dirty="0">
                <a:solidFill>
                  <a:srgbClr val="000066"/>
                </a:solidFill>
              </a:rPr>
              <a:t>Выпиши </a:t>
            </a:r>
            <a:r>
              <a:rPr lang="ru-RU" sz="2400" b="1" i="1" dirty="0" smtClean="0">
                <a:solidFill>
                  <a:srgbClr val="000066"/>
                </a:solidFill>
              </a:rPr>
              <a:t>из </a:t>
            </a:r>
            <a:r>
              <a:rPr lang="ru-RU" sz="2400" b="1" i="1" dirty="0">
                <a:solidFill>
                  <a:srgbClr val="000066"/>
                </a:solidFill>
              </a:rPr>
              <a:t>предложения все </a:t>
            </a:r>
            <a:r>
              <a:rPr lang="ru-RU" sz="2400" b="1" i="1" dirty="0" smtClean="0">
                <a:solidFill>
                  <a:srgbClr val="000066"/>
                </a:solidFill>
              </a:rPr>
              <a:t>формы имен прилагательных с именами существительными, к которым они относятся. </a:t>
            </a:r>
            <a:r>
              <a:rPr lang="ru-RU" sz="2400" b="1" i="1" dirty="0">
                <a:solidFill>
                  <a:srgbClr val="000066"/>
                </a:solidFill>
              </a:rPr>
              <a:t>Укажи </a:t>
            </a:r>
            <a:r>
              <a:rPr lang="ru-RU" sz="2400" b="1" i="1" dirty="0" smtClean="0">
                <a:solidFill>
                  <a:srgbClr val="000066"/>
                </a:solidFill>
              </a:rPr>
              <a:t>число</a:t>
            </a:r>
            <a:r>
              <a:rPr lang="ru-RU" sz="2400" b="1" i="1" dirty="0">
                <a:solidFill>
                  <a:srgbClr val="000066"/>
                </a:solidFill>
              </a:rPr>
              <a:t>, </a:t>
            </a:r>
            <a:r>
              <a:rPr lang="ru-RU" sz="2400" b="1" i="1" dirty="0" smtClean="0">
                <a:solidFill>
                  <a:srgbClr val="000066"/>
                </a:solidFill>
              </a:rPr>
              <a:t>род (если есть), </a:t>
            </a:r>
            <a:r>
              <a:rPr lang="ru-RU" sz="2400" b="1" i="1" dirty="0">
                <a:solidFill>
                  <a:srgbClr val="000066"/>
                </a:solidFill>
              </a:rPr>
              <a:t>падеж одной из форм имени </a:t>
            </a:r>
            <a:r>
              <a:rPr lang="ru-RU" sz="2400" b="1" i="1" dirty="0" smtClean="0">
                <a:solidFill>
                  <a:srgbClr val="000066"/>
                </a:solidFill>
              </a:rPr>
              <a:t>прилагательного </a:t>
            </a:r>
            <a:r>
              <a:rPr lang="ru-RU" sz="2400" b="1" i="1" dirty="0">
                <a:solidFill>
                  <a:srgbClr val="000066"/>
                </a:solidFill>
              </a:rPr>
              <a:t>(на выбор</a:t>
            </a:r>
            <a:r>
              <a:rPr lang="ru-RU" sz="2400" b="1" i="1" dirty="0" smtClean="0">
                <a:solidFill>
                  <a:srgbClr val="000066"/>
                </a:solidFill>
              </a:rPr>
              <a:t>).</a:t>
            </a:r>
            <a:endParaRPr lang="ru-RU" sz="1050" b="1" i="1" dirty="0">
              <a:solidFill>
                <a:srgbClr val="000066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03648" y="4211890"/>
            <a:ext cx="6192687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6600" b="1" dirty="0" smtClean="0">
                <a:solidFill>
                  <a:srgbClr val="000066"/>
                </a:solidFill>
              </a:rPr>
              <a:t>Ответ</a:t>
            </a:r>
            <a:r>
              <a:rPr lang="ru-RU" sz="4400" b="1" dirty="0" smtClean="0">
                <a:solidFill>
                  <a:srgbClr val="002060"/>
                </a:solidFill>
              </a:rPr>
              <a:t> </a:t>
            </a:r>
            <a:endParaRPr lang="ru-RU" sz="6000" b="1" dirty="0">
              <a:solidFill>
                <a:srgbClr val="00206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400655" y="4212836"/>
            <a:ext cx="6192686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3200" b="1" dirty="0">
                <a:solidFill>
                  <a:schemeClr val="accent2">
                    <a:lumMod val="50000"/>
                  </a:schemeClr>
                </a:solidFill>
              </a:rPr>
              <a:t>д</a:t>
            </a:r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</a:rPr>
              <a:t>о пышных пиров, к простой пище, к скромной пище</a:t>
            </a:r>
            <a:endParaRPr lang="ru-RU" sz="4000" b="1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ru-RU" sz="2400" b="1" dirty="0" smtClean="0">
                <a:solidFill>
                  <a:srgbClr val="000066"/>
                </a:solidFill>
              </a:rPr>
              <a:t>до </a:t>
            </a:r>
            <a:r>
              <a:rPr lang="ru-RU" sz="2400" b="1" dirty="0">
                <a:solidFill>
                  <a:srgbClr val="000066"/>
                </a:solidFill>
              </a:rPr>
              <a:t>пышных (</a:t>
            </a:r>
            <a:r>
              <a:rPr lang="ru-RU" sz="2400" b="1" dirty="0" smtClean="0">
                <a:solidFill>
                  <a:srgbClr val="000066"/>
                </a:solidFill>
              </a:rPr>
              <a:t>пиров) - </a:t>
            </a:r>
            <a:r>
              <a:rPr lang="ru-RU" sz="2400" b="1" dirty="0">
                <a:solidFill>
                  <a:srgbClr val="000066"/>
                </a:solidFill>
              </a:rPr>
              <a:t>мн. ч., Р. п</a:t>
            </a:r>
            <a:r>
              <a:rPr lang="ru-RU" sz="2400" b="1" dirty="0" smtClean="0">
                <a:solidFill>
                  <a:srgbClr val="000066"/>
                </a:solidFill>
              </a:rPr>
              <a:t>.</a:t>
            </a:r>
            <a:endParaRPr lang="ru-RU" sz="2400" b="1" dirty="0">
              <a:solidFill>
                <a:srgbClr val="000066"/>
              </a:solidFill>
            </a:endParaRPr>
          </a:p>
          <a:p>
            <a:r>
              <a:rPr lang="ru-RU" sz="2400" b="1" dirty="0" smtClean="0">
                <a:solidFill>
                  <a:srgbClr val="000066"/>
                </a:solidFill>
              </a:rPr>
              <a:t>к </a:t>
            </a:r>
            <a:r>
              <a:rPr lang="ru-RU" sz="2400" b="1" dirty="0">
                <a:solidFill>
                  <a:srgbClr val="000066"/>
                </a:solidFill>
              </a:rPr>
              <a:t>простой (</a:t>
            </a:r>
            <a:r>
              <a:rPr lang="ru-RU" sz="2400" b="1" dirty="0" smtClean="0">
                <a:solidFill>
                  <a:srgbClr val="000066"/>
                </a:solidFill>
              </a:rPr>
              <a:t>пище) - </a:t>
            </a:r>
            <a:r>
              <a:rPr lang="ru-RU" sz="2400" b="1" dirty="0">
                <a:solidFill>
                  <a:srgbClr val="000066"/>
                </a:solidFill>
              </a:rPr>
              <a:t>ед. ч., ж. р., Д. п</a:t>
            </a:r>
            <a:r>
              <a:rPr lang="ru-RU" sz="2400" b="1" dirty="0" smtClean="0">
                <a:solidFill>
                  <a:srgbClr val="000066"/>
                </a:solidFill>
              </a:rPr>
              <a:t>.</a:t>
            </a:r>
            <a:endParaRPr lang="ru-RU" sz="2400" b="1" dirty="0">
              <a:solidFill>
                <a:srgbClr val="000066"/>
              </a:solidFill>
            </a:endParaRPr>
          </a:p>
          <a:p>
            <a:r>
              <a:rPr lang="ru-RU" sz="2400" b="1" dirty="0" smtClean="0">
                <a:solidFill>
                  <a:srgbClr val="000066"/>
                </a:solidFill>
              </a:rPr>
              <a:t>к </a:t>
            </a:r>
            <a:r>
              <a:rPr lang="ru-RU" sz="2400" b="1" dirty="0">
                <a:solidFill>
                  <a:srgbClr val="000066"/>
                </a:solidFill>
              </a:rPr>
              <a:t>скромной (пище) </a:t>
            </a:r>
            <a:r>
              <a:rPr lang="ru-RU" sz="2400" b="1" dirty="0" smtClean="0">
                <a:solidFill>
                  <a:srgbClr val="000066"/>
                </a:solidFill>
              </a:rPr>
              <a:t>- ед</a:t>
            </a:r>
            <a:r>
              <a:rPr lang="ru-RU" sz="2400" b="1" dirty="0">
                <a:solidFill>
                  <a:srgbClr val="000066"/>
                </a:solidFill>
              </a:rPr>
              <a:t>. ч., ж. р., Д. п</a:t>
            </a:r>
            <a:r>
              <a:rPr lang="ru-RU" sz="2400" b="1" dirty="0" smtClean="0">
                <a:solidFill>
                  <a:srgbClr val="000066"/>
                </a:solidFill>
              </a:rPr>
              <a:t>.</a:t>
            </a:r>
            <a:endParaRPr lang="ru-RU" sz="3200" b="1" dirty="0">
              <a:solidFill>
                <a:srgbClr val="000066"/>
              </a:solidFill>
            </a:endParaRPr>
          </a:p>
          <a:p>
            <a:endParaRPr lang="ru-RU" sz="2400" b="1" dirty="0">
              <a:solidFill>
                <a:srgbClr val="000066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400653" y="4211890"/>
            <a:ext cx="6192688" cy="2193700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467544" y="1988663"/>
            <a:ext cx="828091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chemeClr val="accent2">
                    <a:lumMod val="50000"/>
                  </a:schemeClr>
                </a:solidFill>
              </a:rPr>
              <a:t>Во время войны не до пышных пиров  — Александр стал приучать себя к простой и скромной </a:t>
            </a:r>
            <a:r>
              <a:rPr lang="ru-RU" sz="4000" b="1" dirty="0" smtClean="0">
                <a:solidFill>
                  <a:schemeClr val="accent2">
                    <a:lumMod val="50000"/>
                  </a:schemeClr>
                </a:solidFill>
              </a:rPr>
              <a:t>пище.</a:t>
            </a:r>
            <a:endParaRPr lang="ru-RU" sz="4000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21222069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07805" y="0"/>
            <a:ext cx="7772400" cy="2088232"/>
          </a:xfrm>
        </p:spPr>
        <p:txBody>
          <a:bodyPr>
            <a:noAutofit/>
          </a:bodyPr>
          <a:lstStyle/>
          <a:p>
            <a:r>
              <a:rPr lang="ru-RU" sz="2400" b="1" i="1" dirty="0">
                <a:solidFill>
                  <a:srgbClr val="000066"/>
                </a:solidFill>
              </a:rPr>
              <a:t>Выпиши </a:t>
            </a:r>
            <a:r>
              <a:rPr lang="ru-RU" sz="2400" b="1" i="1" dirty="0" smtClean="0">
                <a:solidFill>
                  <a:srgbClr val="000066"/>
                </a:solidFill>
              </a:rPr>
              <a:t>из </a:t>
            </a:r>
            <a:r>
              <a:rPr lang="ru-RU" sz="2400" b="1" i="1" dirty="0">
                <a:solidFill>
                  <a:srgbClr val="000066"/>
                </a:solidFill>
              </a:rPr>
              <a:t>предложения все </a:t>
            </a:r>
            <a:r>
              <a:rPr lang="ru-RU" sz="2400" b="1" i="1" dirty="0" smtClean="0">
                <a:solidFill>
                  <a:srgbClr val="000066"/>
                </a:solidFill>
              </a:rPr>
              <a:t>формы имен прилагательных с именами существительными, к которым они относятся. </a:t>
            </a:r>
            <a:r>
              <a:rPr lang="ru-RU" sz="2400" b="1" i="1" dirty="0">
                <a:solidFill>
                  <a:srgbClr val="000066"/>
                </a:solidFill>
              </a:rPr>
              <a:t>Укажи </a:t>
            </a:r>
            <a:r>
              <a:rPr lang="ru-RU" sz="2400" b="1" i="1" dirty="0" smtClean="0">
                <a:solidFill>
                  <a:srgbClr val="000066"/>
                </a:solidFill>
              </a:rPr>
              <a:t>число</a:t>
            </a:r>
            <a:r>
              <a:rPr lang="ru-RU" sz="2400" b="1" i="1" dirty="0">
                <a:solidFill>
                  <a:srgbClr val="000066"/>
                </a:solidFill>
              </a:rPr>
              <a:t>, </a:t>
            </a:r>
            <a:r>
              <a:rPr lang="ru-RU" sz="2400" b="1" i="1" dirty="0" smtClean="0">
                <a:solidFill>
                  <a:srgbClr val="000066"/>
                </a:solidFill>
              </a:rPr>
              <a:t>род (если есть), </a:t>
            </a:r>
            <a:r>
              <a:rPr lang="ru-RU" sz="2400" b="1" i="1" dirty="0">
                <a:solidFill>
                  <a:srgbClr val="000066"/>
                </a:solidFill>
              </a:rPr>
              <a:t>падеж одной из форм имени </a:t>
            </a:r>
            <a:r>
              <a:rPr lang="ru-RU" sz="2400" b="1" i="1" dirty="0" smtClean="0">
                <a:solidFill>
                  <a:srgbClr val="000066"/>
                </a:solidFill>
              </a:rPr>
              <a:t>прилагательного </a:t>
            </a:r>
            <a:r>
              <a:rPr lang="ru-RU" sz="2400" b="1" i="1" dirty="0">
                <a:solidFill>
                  <a:srgbClr val="000066"/>
                </a:solidFill>
              </a:rPr>
              <a:t>(на выбор</a:t>
            </a:r>
            <a:r>
              <a:rPr lang="ru-RU" sz="2400" b="1" i="1" dirty="0" smtClean="0">
                <a:solidFill>
                  <a:srgbClr val="000066"/>
                </a:solidFill>
              </a:rPr>
              <a:t>).</a:t>
            </a:r>
            <a:endParaRPr lang="ru-RU" sz="1050" b="1" i="1" dirty="0">
              <a:solidFill>
                <a:srgbClr val="000066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03648" y="4211890"/>
            <a:ext cx="6192687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6600" b="1" dirty="0" smtClean="0">
                <a:solidFill>
                  <a:srgbClr val="000066"/>
                </a:solidFill>
              </a:rPr>
              <a:t>Ответ</a:t>
            </a:r>
            <a:r>
              <a:rPr lang="ru-RU" sz="4400" b="1" dirty="0" smtClean="0">
                <a:solidFill>
                  <a:srgbClr val="002060"/>
                </a:solidFill>
              </a:rPr>
              <a:t> </a:t>
            </a:r>
            <a:endParaRPr lang="ru-RU" sz="6000" b="1" dirty="0">
              <a:solidFill>
                <a:srgbClr val="00206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400655" y="4212836"/>
            <a:ext cx="6192686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3200" b="1" dirty="0">
                <a:solidFill>
                  <a:schemeClr val="accent2">
                    <a:lumMod val="50000"/>
                  </a:schemeClr>
                </a:solidFill>
              </a:rPr>
              <a:t>д</a:t>
            </a:r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</a:rPr>
              <a:t>о новой главы, начальную букву </a:t>
            </a:r>
            <a:endParaRPr lang="ru-RU" sz="4000" b="1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ru-RU" sz="2400" b="1" dirty="0">
                <a:solidFill>
                  <a:srgbClr val="000066"/>
                </a:solidFill>
              </a:rPr>
              <a:t>д</a:t>
            </a:r>
            <a:r>
              <a:rPr lang="ru-RU" sz="2400" b="1" dirty="0" smtClean="0">
                <a:solidFill>
                  <a:srgbClr val="000066"/>
                </a:solidFill>
              </a:rPr>
              <a:t>о </a:t>
            </a:r>
            <a:r>
              <a:rPr lang="ru-RU" sz="2400" b="1" dirty="0">
                <a:solidFill>
                  <a:srgbClr val="000066"/>
                </a:solidFill>
              </a:rPr>
              <a:t>новой (главы)  — </a:t>
            </a:r>
            <a:r>
              <a:rPr lang="ru-RU" sz="2400" b="1" dirty="0" smtClean="0">
                <a:solidFill>
                  <a:srgbClr val="000066"/>
                </a:solidFill>
              </a:rPr>
              <a:t>ж</a:t>
            </a:r>
            <a:r>
              <a:rPr lang="ru-RU" sz="2400" b="1" dirty="0">
                <a:solidFill>
                  <a:srgbClr val="000066"/>
                </a:solidFill>
              </a:rPr>
              <a:t>. р., ед. ч., Р. п</a:t>
            </a:r>
            <a:r>
              <a:rPr lang="ru-RU" sz="2400" b="1" dirty="0" smtClean="0">
                <a:solidFill>
                  <a:srgbClr val="000066"/>
                </a:solidFill>
              </a:rPr>
              <a:t>.</a:t>
            </a:r>
            <a:endParaRPr lang="ru-RU" sz="2400" b="1" dirty="0">
              <a:solidFill>
                <a:srgbClr val="000066"/>
              </a:solidFill>
            </a:endParaRPr>
          </a:p>
          <a:p>
            <a:r>
              <a:rPr lang="ru-RU" sz="2400" b="1" dirty="0">
                <a:solidFill>
                  <a:srgbClr val="000066"/>
                </a:solidFill>
              </a:rPr>
              <a:t>н</a:t>
            </a:r>
            <a:r>
              <a:rPr lang="ru-RU" sz="2400" b="1" dirty="0" smtClean="0">
                <a:solidFill>
                  <a:srgbClr val="000066"/>
                </a:solidFill>
              </a:rPr>
              <a:t>ачальную </a:t>
            </a:r>
            <a:r>
              <a:rPr lang="ru-RU" sz="2400" b="1" dirty="0">
                <a:solidFill>
                  <a:srgbClr val="000066"/>
                </a:solidFill>
              </a:rPr>
              <a:t>(букву)  —  ж. р., ед. ч., В. п</a:t>
            </a:r>
            <a:r>
              <a:rPr lang="ru-RU" sz="2400" b="1" dirty="0" smtClean="0">
                <a:solidFill>
                  <a:srgbClr val="000066"/>
                </a:solidFill>
              </a:rPr>
              <a:t>.</a:t>
            </a:r>
            <a:endParaRPr lang="ru-RU" sz="3200" b="1" dirty="0">
              <a:solidFill>
                <a:srgbClr val="000066"/>
              </a:solidFill>
            </a:endParaRPr>
          </a:p>
          <a:p>
            <a:endParaRPr lang="ru-RU" sz="2400" b="1" dirty="0">
              <a:solidFill>
                <a:srgbClr val="000066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400655" y="4215827"/>
            <a:ext cx="6192688" cy="2193700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67544" y="1988663"/>
            <a:ext cx="8280919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>
                <a:solidFill>
                  <a:schemeClr val="accent2">
                    <a:lumMod val="50000"/>
                  </a:schemeClr>
                </a:solidFill>
              </a:rPr>
              <a:t>Доходит до новой главы и тут уж на радостях начальную букву так завернёт, что </a:t>
            </a:r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</a:rPr>
              <a:t>загляденье.</a:t>
            </a:r>
            <a:endParaRPr lang="ru-RU" sz="400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9" name="Управляющая кнопка: домой 8">
            <a:hlinkClick r:id="" action="ppaction://hlinkshowjump?jump=endshow" highlightClick="1"/>
          </p:cNvPr>
          <p:cNvSpPr/>
          <p:nvPr/>
        </p:nvSpPr>
        <p:spPr>
          <a:xfrm>
            <a:off x="8100392" y="5733256"/>
            <a:ext cx="826392" cy="936104"/>
          </a:xfrm>
          <a:prstGeom prst="actionButtonHom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28428644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57224" y="2000240"/>
            <a:ext cx="735811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hlinkClick r:id="rId2"/>
              </a:rPr>
              <a:t>http://nachalo4ka.ru/wp-content/uploads/2014/05/shkolnyiy-universalnyiy-prevyu-12.png</a:t>
            </a:r>
            <a:endParaRPr lang="ru-RU" dirty="0" smtClean="0"/>
          </a:p>
          <a:p>
            <a:pPr algn="ctr"/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rus4-vpr.sdamgia.ru/test</a:t>
            </a:r>
            <a:endParaRPr lang="ru-RU" dirty="0" smtClean="0"/>
          </a:p>
          <a:p>
            <a:pPr algn="ctr"/>
            <a:r>
              <a:rPr lang="en-US" dirty="0">
                <a:hlinkClick r:id="rId4"/>
              </a:rPr>
              <a:t>https://</a:t>
            </a:r>
            <a:r>
              <a:rPr lang="en-US" dirty="0" smtClean="0">
                <a:hlinkClick r:id="rId4"/>
              </a:rPr>
              <a:t>abrakadabra.fun/uploads/posts/2022-02/1644887463_21-abrakadabra-fun-p-shabloni-dlya-prezentatsii-russkii-yazik-43.jpg</a:t>
            </a:r>
            <a:endParaRPr lang="ru-RU" dirty="0" smtClean="0"/>
          </a:p>
          <a:p>
            <a:pPr algn="ctr"/>
            <a:endParaRPr lang="ru-RU" dirty="0" smtClean="0"/>
          </a:p>
          <a:p>
            <a:pPr algn="ctr"/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198128" y="620688"/>
            <a:ext cx="267631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C00000"/>
                </a:solidFill>
              </a:rPr>
              <a:t>Источники </a:t>
            </a:r>
            <a:endParaRPr lang="ru-RU" sz="40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0"/>
            <a:ext cx="7772400" cy="2088232"/>
          </a:xfrm>
        </p:spPr>
        <p:txBody>
          <a:bodyPr>
            <a:noAutofit/>
          </a:bodyPr>
          <a:lstStyle/>
          <a:p>
            <a:r>
              <a:rPr lang="ru-RU" sz="2400" b="1" i="1" dirty="0">
                <a:solidFill>
                  <a:srgbClr val="000066"/>
                </a:solidFill>
              </a:rPr>
              <a:t>Выпиши </a:t>
            </a:r>
            <a:r>
              <a:rPr lang="ru-RU" sz="2400" b="1" i="1" dirty="0" smtClean="0">
                <a:solidFill>
                  <a:srgbClr val="000066"/>
                </a:solidFill>
              </a:rPr>
              <a:t>из </a:t>
            </a:r>
            <a:r>
              <a:rPr lang="ru-RU" sz="2400" b="1" i="1" dirty="0">
                <a:solidFill>
                  <a:srgbClr val="000066"/>
                </a:solidFill>
              </a:rPr>
              <a:t>предложения все </a:t>
            </a:r>
            <a:r>
              <a:rPr lang="ru-RU" sz="2400" b="1" i="1" dirty="0" smtClean="0">
                <a:solidFill>
                  <a:srgbClr val="000066"/>
                </a:solidFill>
              </a:rPr>
              <a:t>формы имен прилагательных с именами существительными, к которым они относятся. </a:t>
            </a:r>
            <a:r>
              <a:rPr lang="ru-RU" sz="2400" b="1" i="1" dirty="0">
                <a:solidFill>
                  <a:srgbClr val="000066"/>
                </a:solidFill>
              </a:rPr>
              <a:t>Укажи </a:t>
            </a:r>
            <a:r>
              <a:rPr lang="ru-RU" sz="2400" b="1" i="1" dirty="0" smtClean="0">
                <a:solidFill>
                  <a:srgbClr val="000066"/>
                </a:solidFill>
              </a:rPr>
              <a:t>число</a:t>
            </a:r>
            <a:r>
              <a:rPr lang="ru-RU" sz="2400" b="1" i="1" dirty="0">
                <a:solidFill>
                  <a:srgbClr val="000066"/>
                </a:solidFill>
              </a:rPr>
              <a:t>, </a:t>
            </a:r>
            <a:r>
              <a:rPr lang="ru-RU" sz="2400" b="1" i="1" dirty="0" smtClean="0">
                <a:solidFill>
                  <a:srgbClr val="000066"/>
                </a:solidFill>
              </a:rPr>
              <a:t>род (если есть), </a:t>
            </a:r>
            <a:r>
              <a:rPr lang="ru-RU" sz="2400" b="1" i="1" dirty="0">
                <a:solidFill>
                  <a:srgbClr val="000066"/>
                </a:solidFill>
              </a:rPr>
              <a:t>падеж одной из форм имени </a:t>
            </a:r>
            <a:r>
              <a:rPr lang="ru-RU" sz="2400" b="1" i="1" dirty="0" smtClean="0">
                <a:solidFill>
                  <a:srgbClr val="000066"/>
                </a:solidFill>
              </a:rPr>
              <a:t>прилагательного </a:t>
            </a:r>
            <a:r>
              <a:rPr lang="ru-RU" sz="2400" b="1" i="1" dirty="0">
                <a:solidFill>
                  <a:srgbClr val="000066"/>
                </a:solidFill>
              </a:rPr>
              <a:t>(на выбор</a:t>
            </a:r>
            <a:r>
              <a:rPr lang="ru-RU" sz="2400" b="1" i="1" dirty="0" smtClean="0">
                <a:solidFill>
                  <a:srgbClr val="000066"/>
                </a:solidFill>
              </a:rPr>
              <a:t>).</a:t>
            </a:r>
            <a:endParaRPr lang="ru-RU" sz="1050" b="1" i="1" dirty="0">
              <a:solidFill>
                <a:srgbClr val="000066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03648" y="4211890"/>
            <a:ext cx="6192687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6600" b="1" dirty="0" smtClean="0">
                <a:solidFill>
                  <a:srgbClr val="000066"/>
                </a:solidFill>
              </a:rPr>
              <a:t>Ответ</a:t>
            </a:r>
            <a:r>
              <a:rPr lang="ru-RU" sz="4400" b="1" dirty="0" smtClean="0">
                <a:solidFill>
                  <a:srgbClr val="002060"/>
                </a:solidFill>
              </a:rPr>
              <a:t> </a:t>
            </a:r>
            <a:endParaRPr lang="ru-RU" sz="6000" b="1" dirty="0">
              <a:solidFill>
                <a:srgbClr val="00206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400655" y="4212836"/>
            <a:ext cx="6192686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в </a:t>
            </a:r>
            <a:r>
              <a:rPr lang="ru-RU" sz="2800" b="1" dirty="0">
                <a:solidFill>
                  <a:schemeClr val="accent2">
                    <a:lumMod val="50000"/>
                  </a:schemeClr>
                </a:solidFill>
              </a:rPr>
              <a:t>химическую 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лабораторию, </a:t>
            </a:r>
            <a:r>
              <a:rPr lang="ru-RU" sz="2800" b="1" dirty="0">
                <a:solidFill>
                  <a:schemeClr val="accent2">
                    <a:lumMod val="50000"/>
                  </a:schemeClr>
                </a:solidFill>
              </a:rPr>
              <a:t>загадочный 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предмет</a:t>
            </a:r>
            <a:r>
              <a:rPr lang="ru-RU" sz="4000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endParaRPr lang="ru-RU" sz="4800" b="1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ru-RU" sz="2400" b="1" dirty="0" smtClean="0">
                <a:solidFill>
                  <a:srgbClr val="000066"/>
                </a:solidFill>
              </a:rPr>
              <a:t>в химическую </a:t>
            </a:r>
            <a:r>
              <a:rPr lang="ru-RU" sz="2400" b="1" dirty="0">
                <a:solidFill>
                  <a:srgbClr val="000066"/>
                </a:solidFill>
              </a:rPr>
              <a:t>(лабораторию)  — ед. ч., ж. р., </a:t>
            </a:r>
            <a:r>
              <a:rPr lang="ru-RU" sz="2400" b="1" dirty="0" smtClean="0">
                <a:solidFill>
                  <a:srgbClr val="000066"/>
                </a:solidFill>
              </a:rPr>
              <a:t>В.</a:t>
            </a:r>
            <a:r>
              <a:rPr lang="ru-RU" sz="2400" b="1" dirty="0">
                <a:solidFill>
                  <a:srgbClr val="000066"/>
                </a:solidFill>
              </a:rPr>
              <a:t> п</a:t>
            </a:r>
            <a:r>
              <a:rPr lang="ru-RU" sz="2400" b="1" dirty="0" smtClean="0">
                <a:solidFill>
                  <a:srgbClr val="000066"/>
                </a:solidFill>
              </a:rPr>
              <a:t>.</a:t>
            </a:r>
          </a:p>
          <a:p>
            <a:r>
              <a:rPr lang="ru-RU" sz="2400" b="1" dirty="0" smtClean="0">
                <a:solidFill>
                  <a:srgbClr val="000066"/>
                </a:solidFill>
              </a:rPr>
              <a:t>загадочный </a:t>
            </a:r>
            <a:r>
              <a:rPr lang="ru-RU" sz="2400" b="1" dirty="0">
                <a:solidFill>
                  <a:srgbClr val="000066"/>
                </a:solidFill>
              </a:rPr>
              <a:t>(предмет)  — ед. ч., м. р., </a:t>
            </a:r>
            <a:r>
              <a:rPr lang="ru-RU" sz="2400" b="1" dirty="0" smtClean="0">
                <a:solidFill>
                  <a:srgbClr val="000066"/>
                </a:solidFill>
              </a:rPr>
              <a:t>И.</a:t>
            </a:r>
            <a:r>
              <a:rPr lang="ru-RU" sz="2400" b="1" dirty="0">
                <a:solidFill>
                  <a:srgbClr val="000066"/>
                </a:solidFill>
              </a:rPr>
              <a:t> </a:t>
            </a:r>
            <a:r>
              <a:rPr lang="ru-RU" sz="2400" b="1" dirty="0" smtClean="0">
                <a:solidFill>
                  <a:srgbClr val="000066"/>
                </a:solidFill>
              </a:rPr>
              <a:t>п.</a:t>
            </a:r>
            <a:endParaRPr lang="ru-RU" sz="3200" b="1" dirty="0">
              <a:solidFill>
                <a:srgbClr val="000066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397661" y="4211890"/>
            <a:ext cx="6192688" cy="2193700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-14090" y="1735527"/>
            <a:ext cx="91440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chemeClr val="accent2">
                    <a:lumMod val="50000"/>
                  </a:schemeClr>
                </a:solidFill>
              </a:rPr>
              <a:t>Его отправили в химическую лабораторию и выяснили, что загадочный предмет является зеркалом. </a:t>
            </a:r>
            <a:endParaRPr lang="ru-RU" sz="10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69295317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0"/>
            <a:ext cx="7772400" cy="2088232"/>
          </a:xfrm>
        </p:spPr>
        <p:txBody>
          <a:bodyPr>
            <a:noAutofit/>
          </a:bodyPr>
          <a:lstStyle/>
          <a:p>
            <a:r>
              <a:rPr lang="ru-RU" sz="2400" b="1" i="1" dirty="0">
                <a:solidFill>
                  <a:srgbClr val="000066"/>
                </a:solidFill>
              </a:rPr>
              <a:t>Выпиши </a:t>
            </a:r>
            <a:r>
              <a:rPr lang="ru-RU" sz="2400" b="1" i="1" dirty="0" smtClean="0">
                <a:solidFill>
                  <a:srgbClr val="000066"/>
                </a:solidFill>
              </a:rPr>
              <a:t>из </a:t>
            </a:r>
            <a:r>
              <a:rPr lang="ru-RU" sz="2400" b="1" i="1" dirty="0">
                <a:solidFill>
                  <a:srgbClr val="000066"/>
                </a:solidFill>
              </a:rPr>
              <a:t>предложения все </a:t>
            </a:r>
            <a:r>
              <a:rPr lang="ru-RU" sz="2400" b="1" i="1" dirty="0" smtClean="0">
                <a:solidFill>
                  <a:srgbClr val="000066"/>
                </a:solidFill>
              </a:rPr>
              <a:t>формы имен прилагательных с именами существительными, к которым они относятся. </a:t>
            </a:r>
            <a:r>
              <a:rPr lang="ru-RU" sz="2400" b="1" i="1" dirty="0">
                <a:solidFill>
                  <a:srgbClr val="000066"/>
                </a:solidFill>
              </a:rPr>
              <a:t>Укажи </a:t>
            </a:r>
            <a:r>
              <a:rPr lang="ru-RU" sz="2400" b="1" i="1" dirty="0" smtClean="0">
                <a:solidFill>
                  <a:srgbClr val="000066"/>
                </a:solidFill>
              </a:rPr>
              <a:t>число</a:t>
            </a:r>
            <a:r>
              <a:rPr lang="ru-RU" sz="2400" b="1" i="1" dirty="0">
                <a:solidFill>
                  <a:srgbClr val="000066"/>
                </a:solidFill>
              </a:rPr>
              <a:t>, </a:t>
            </a:r>
            <a:r>
              <a:rPr lang="ru-RU" sz="2400" b="1" i="1" dirty="0" smtClean="0">
                <a:solidFill>
                  <a:srgbClr val="000066"/>
                </a:solidFill>
              </a:rPr>
              <a:t>род (если есть), </a:t>
            </a:r>
            <a:r>
              <a:rPr lang="ru-RU" sz="2400" b="1" i="1" dirty="0">
                <a:solidFill>
                  <a:srgbClr val="000066"/>
                </a:solidFill>
              </a:rPr>
              <a:t>падеж одной из форм имени </a:t>
            </a:r>
            <a:r>
              <a:rPr lang="ru-RU" sz="2400" b="1" i="1" dirty="0" smtClean="0">
                <a:solidFill>
                  <a:srgbClr val="000066"/>
                </a:solidFill>
              </a:rPr>
              <a:t>прилагательного </a:t>
            </a:r>
            <a:r>
              <a:rPr lang="ru-RU" sz="2400" b="1" i="1" dirty="0">
                <a:solidFill>
                  <a:srgbClr val="000066"/>
                </a:solidFill>
              </a:rPr>
              <a:t>(на выбор</a:t>
            </a:r>
            <a:r>
              <a:rPr lang="ru-RU" sz="2400" b="1" i="1" dirty="0" smtClean="0">
                <a:solidFill>
                  <a:srgbClr val="000066"/>
                </a:solidFill>
              </a:rPr>
              <a:t>).</a:t>
            </a:r>
            <a:endParaRPr lang="ru-RU" sz="1050" b="1" i="1" dirty="0">
              <a:solidFill>
                <a:srgbClr val="000066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03648" y="4211890"/>
            <a:ext cx="6192687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6600" b="1" dirty="0" smtClean="0">
                <a:solidFill>
                  <a:srgbClr val="000066"/>
                </a:solidFill>
              </a:rPr>
              <a:t>Ответ</a:t>
            </a:r>
            <a:r>
              <a:rPr lang="ru-RU" sz="4400" b="1" dirty="0" smtClean="0">
                <a:solidFill>
                  <a:srgbClr val="002060"/>
                </a:solidFill>
              </a:rPr>
              <a:t> </a:t>
            </a:r>
            <a:endParaRPr lang="ru-RU" sz="6000" b="1" dirty="0">
              <a:solidFill>
                <a:srgbClr val="00206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400655" y="4212836"/>
            <a:ext cx="6192686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3600" b="1" dirty="0">
                <a:solidFill>
                  <a:schemeClr val="accent2">
                    <a:lumMod val="50000"/>
                  </a:schemeClr>
                </a:solidFill>
              </a:rPr>
              <a:t>л</a:t>
            </a:r>
            <a:r>
              <a:rPr lang="ru-RU" sz="3600" b="1" dirty="0" smtClean="0">
                <a:solidFill>
                  <a:schemeClr val="accent2">
                    <a:lumMod val="50000"/>
                  </a:schemeClr>
                </a:solidFill>
              </a:rPr>
              <a:t>есного зверька, в пустой сарай </a:t>
            </a:r>
            <a:endParaRPr lang="ru-RU" sz="4400" b="1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ru-RU" sz="2800" b="1" dirty="0">
                <a:solidFill>
                  <a:srgbClr val="000066"/>
                </a:solidFill>
              </a:rPr>
              <a:t>л</a:t>
            </a:r>
            <a:r>
              <a:rPr lang="ru-RU" sz="2800" b="1" dirty="0" smtClean="0">
                <a:solidFill>
                  <a:srgbClr val="000066"/>
                </a:solidFill>
              </a:rPr>
              <a:t>есного </a:t>
            </a:r>
            <a:r>
              <a:rPr lang="ru-RU" sz="2800" b="1" dirty="0">
                <a:solidFill>
                  <a:srgbClr val="000066"/>
                </a:solidFill>
              </a:rPr>
              <a:t>(зверька</a:t>
            </a:r>
            <a:r>
              <a:rPr lang="ru-RU" sz="2800" b="1" dirty="0" smtClean="0">
                <a:solidFill>
                  <a:srgbClr val="000066"/>
                </a:solidFill>
              </a:rPr>
              <a:t>) - ед</a:t>
            </a:r>
            <a:r>
              <a:rPr lang="ru-RU" sz="2800" b="1" dirty="0">
                <a:solidFill>
                  <a:srgbClr val="000066"/>
                </a:solidFill>
              </a:rPr>
              <a:t>. ч., м. р., Р</a:t>
            </a:r>
            <a:r>
              <a:rPr lang="ru-RU" sz="2800" b="1" dirty="0" smtClean="0">
                <a:solidFill>
                  <a:srgbClr val="000066"/>
                </a:solidFill>
              </a:rPr>
              <a:t>.</a:t>
            </a:r>
            <a:r>
              <a:rPr lang="ru-RU" sz="2800" b="1" dirty="0">
                <a:solidFill>
                  <a:srgbClr val="000066"/>
                </a:solidFill>
              </a:rPr>
              <a:t> п</a:t>
            </a:r>
            <a:r>
              <a:rPr lang="ru-RU" sz="2800" b="1" dirty="0" smtClean="0">
                <a:solidFill>
                  <a:srgbClr val="000066"/>
                </a:solidFill>
              </a:rPr>
              <a:t>.</a:t>
            </a:r>
            <a:endParaRPr lang="ru-RU" sz="2800" b="1" dirty="0">
              <a:solidFill>
                <a:srgbClr val="000066"/>
              </a:solidFill>
            </a:endParaRPr>
          </a:p>
          <a:p>
            <a:r>
              <a:rPr lang="ru-RU" sz="2800" b="1" dirty="0" smtClean="0">
                <a:solidFill>
                  <a:srgbClr val="000066"/>
                </a:solidFill>
              </a:rPr>
              <a:t>в </a:t>
            </a:r>
            <a:r>
              <a:rPr lang="ru-RU" sz="2800" b="1" dirty="0">
                <a:solidFill>
                  <a:srgbClr val="000066"/>
                </a:solidFill>
              </a:rPr>
              <a:t>пустой (сарай)  — </a:t>
            </a:r>
            <a:r>
              <a:rPr lang="ru-RU" sz="2800" b="1" dirty="0" smtClean="0">
                <a:solidFill>
                  <a:srgbClr val="000066"/>
                </a:solidFill>
              </a:rPr>
              <a:t>ед</a:t>
            </a:r>
            <a:r>
              <a:rPr lang="ru-RU" sz="2800" b="1" dirty="0">
                <a:solidFill>
                  <a:srgbClr val="000066"/>
                </a:solidFill>
              </a:rPr>
              <a:t>. ч., м. р., </a:t>
            </a:r>
            <a:r>
              <a:rPr lang="ru-RU" sz="2800" b="1" dirty="0" smtClean="0">
                <a:solidFill>
                  <a:srgbClr val="000066"/>
                </a:solidFill>
              </a:rPr>
              <a:t>В.</a:t>
            </a:r>
            <a:r>
              <a:rPr lang="ru-RU" sz="2800" b="1" dirty="0">
                <a:solidFill>
                  <a:srgbClr val="000066"/>
                </a:solidFill>
              </a:rPr>
              <a:t> п</a:t>
            </a:r>
            <a:r>
              <a:rPr lang="ru-RU" sz="2800" b="1" dirty="0" smtClean="0">
                <a:solidFill>
                  <a:srgbClr val="000066"/>
                </a:solidFill>
              </a:rPr>
              <a:t>.</a:t>
            </a:r>
            <a:endParaRPr lang="ru-RU" sz="2800" b="1" dirty="0">
              <a:solidFill>
                <a:srgbClr val="000066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400654" y="4211890"/>
            <a:ext cx="6192688" cy="2193700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736207" y="2041592"/>
            <a:ext cx="77724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>
                <a:solidFill>
                  <a:schemeClr val="accent2">
                    <a:lumMod val="50000"/>
                  </a:schemeClr>
                </a:solidFill>
              </a:rPr>
              <a:t>Мы посадили лесного зверька в пустой сарай. </a:t>
            </a:r>
            <a:endParaRPr lang="ru-RU" sz="1234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8034155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0"/>
            <a:ext cx="7772400" cy="2088232"/>
          </a:xfrm>
        </p:spPr>
        <p:txBody>
          <a:bodyPr>
            <a:noAutofit/>
          </a:bodyPr>
          <a:lstStyle/>
          <a:p>
            <a:r>
              <a:rPr lang="ru-RU" sz="2400" b="1" i="1" dirty="0">
                <a:solidFill>
                  <a:srgbClr val="000066"/>
                </a:solidFill>
              </a:rPr>
              <a:t>Выпиши </a:t>
            </a:r>
            <a:r>
              <a:rPr lang="ru-RU" sz="2400" b="1" i="1" dirty="0" smtClean="0">
                <a:solidFill>
                  <a:srgbClr val="000066"/>
                </a:solidFill>
              </a:rPr>
              <a:t>из </a:t>
            </a:r>
            <a:r>
              <a:rPr lang="ru-RU" sz="2400" b="1" i="1" dirty="0">
                <a:solidFill>
                  <a:srgbClr val="000066"/>
                </a:solidFill>
              </a:rPr>
              <a:t>предложения все </a:t>
            </a:r>
            <a:r>
              <a:rPr lang="ru-RU" sz="2400" b="1" i="1" dirty="0" smtClean="0">
                <a:solidFill>
                  <a:srgbClr val="000066"/>
                </a:solidFill>
              </a:rPr>
              <a:t>формы имен прилагательных с именами существительными, к которым они относятся. </a:t>
            </a:r>
            <a:r>
              <a:rPr lang="ru-RU" sz="2400" b="1" i="1" dirty="0">
                <a:solidFill>
                  <a:srgbClr val="000066"/>
                </a:solidFill>
              </a:rPr>
              <a:t>Укажи </a:t>
            </a:r>
            <a:r>
              <a:rPr lang="ru-RU" sz="2400" b="1" i="1" dirty="0" smtClean="0">
                <a:solidFill>
                  <a:srgbClr val="000066"/>
                </a:solidFill>
              </a:rPr>
              <a:t>число</a:t>
            </a:r>
            <a:r>
              <a:rPr lang="ru-RU" sz="2400" b="1" i="1" dirty="0">
                <a:solidFill>
                  <a:srgbClr val="000066"/>
                </a:solidFill>
              </a:rPr>
              <a:t>, </a:t>
            </a:r>
            <a:r>
              <a:rPr lang="ru-RU" sz="2400" b="1" i="1" dirty="0" smtClean="0">
                <a:solidFill>
                  <a:srgbClr val="000066"/>
                </a:solidFill>
              </a:rPr>
              <a:t>род (если есть), </a:t>
            </a:r>
            <a:r>
              <a:rPr lang="ru-RU" sz="2400" b="1" i="1" dirty="0">
                <a:solidFill>
                  <a:srgbClr val="000066"/>
                </a:solidFill>
              </a:rPr>
              <a:t>падеж одной из форм имени </a:t>
            </a:r>
            <a:r>
              <a:rPr lang="ru-RU" sz="2400" b="1" i="1" dirty="0" smtClean="0">
                <a:solidFill>
                  <a:srgbClr val="000066"/>
                </a:solidFill>
              </a:rPr>
              <a:t>прилагательного </a:t>
            </a:r>
            <a:r>
              <a:rPr lang="ru-RU" sz="2400" b="1" i="1" dirty="0">
                <a:solidFill>
                  <a:srgbClr val="000066"/>
                </a:solidFill>
              </a:rPr>
              <a:t>(на выбор</a:t>
            </a:r>
            <a:r>
              <a:rPr lang="ru-RU" sz="2400" b="1" i="1" dirty="0" smtClean="0">
                <a:solidFill>
                  <a:srgbClr val="000066"/>
                </a:solidFill>
              </a:rPr>
              <a:t>).</a:t>
            </a:r>
            <a:endParaRPr lang="ru-RU" sz="1050" b="1" i="1" dirty="0">
              <a:solidFill>
                <a:srgbClr val="000066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03648" y="4211890"/>
            <a:ext cx="6192687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6600" b="1" dirty="0" smtClean="0">
                <a:solidFill>
                  <a:srgbClr val="000066"/>
                </a:solidFill>
              </a:rPr>
              <a:t>Ответ</a:t>
            </a:r>
            <a:r>
              <a:rPr lang="ru-RU" sz="4400" b="1" dirty="0" smtClean="0">
                <a:solidFill>
                  <a:srgbClr val="002060"/>
                </a:solidFill>
              </a:rPr>
              <a:t> </a:t>
            </a:r>
            <a:endParaRPr lang="ru-RU" sz="6000" b="1" dirty="0">
              <a:solidFill>
                <a:srgbClr val="00206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400655" y="4212836"/>
            <a:ext cx="6192686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3200" b="1" dirty="0">
                <a:solidFill>
                  <a:schemeClr val="accent2">
                    <a:lumMod val="50000"/>
                  </a:schemeClr>
                </a:solidFill>
              </a:rPr>
              <a:t>в</a:t>
            </a:r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</a:rPr>
              <a:t> кукурузных полях, красивые кусты </a:t>
            </a:r>
            <a:endParaRPr lang="ru-RU" sz="4000" b="1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ru-RU" sz="2800" b="1" dirty="0">
                <a:solidFill>
                  <a:srgbClr val="000066"/>
                </a:solidFill>
              </a:rPr>
              <a:t>в</a:t>
            </a:r>
            <a:r>
              <a:rPr lang="ru-RU" sz="2800" b="1" dirty="0" smtClean="0">
                <a:solidFill>
                  <a:srgbClr val="000066"/>
                </a:solidFill>
              </a:rPr>
              <a:t> </a:t>
            </a:r>
            <a:r>
              <a:rPr lang="ru-RU" sz="2800" b="1" dirty="0">
                <a:solidFill>
                  <a:srgbClr val="000066"/>
                </a:solidFill>
              </a:rPr>
              <a:t>кукурузных (полях)  — </a:t>
            </a:r>
            <a:r>
              <a:rPr lang="ru-RU" sz="2800" b="1" dirty="0" smtClean="0">
                <a:solidFill>
                  <a:srgbClr val="000066"/>
                </a:solidFill>
              </a:rPr>
              <a:t>мн</a:t>
            </a:r>
            <a:r>
              <a:rPr lang="ru-RU" sz="2800" b="1" dirty="0">
                <a:solidFill>
                  <a:srgbClr val="000066"/>
                </a:solidFill>
              </a:rPr>
              <a:t>. ч., П. </a:t>
            </a:r>
            <a:r>
              <a:rPr lang="ru-RU" sz="2800" b="1" dirty="0" smtClean="0">
                <a:solidFill>
                  <a:srgbClr val="000066"/>
                </a:solidFill>
              </a:rPr>
              <a:t>п.</a:t>
            </a:r>
          </a:p>
          <a:p>
            <a:r>
              <a:rPr lang="ru-RU" sz="2800" b="1" dirty="0">
                <a:solidFill>
                  <a:srgbClr val="000066"/>
                </a:solidFill>
              </a:rPr>
              <a:t>к</a:t>
            </a:r>
            <a:r>
              <a:rPr lang="ru-RU" sz="2800" b="1" dirty="0" smtClean="0">
                <a:solidFill>
                  <a:srgbClr val="000066"/>
                </a:solidFill>
              </a:rPr>
              <a:t>расивые </a:t>
            </a:r>
            <a:r>
              <a:rPr lang="ru-RU" sz="2800" b="1" dirty="0">
                <a:solidFill>
                  <a:srgbClr val="000066"/>
                </a:solidFill>
              </a:rPr>
              <a:t>(кусты)  — </a:t>
            </a:r>
            <a:r>
              <a:rPr lang="ru-RU" sz="2800" b="1" dirty="0" smtClean="0">
                <a:solidFill>
                  <a:srgbClr val="000066"/>
                </a:solidFill>
              </a:rPr>
              <a:t>мн</a:t>
            </a:r>
            <a:r>
              <a:rPr lang="ru-RU" sz="2800" b="1" dirty="0">
                <a:solidFill>
                  <a:srgbClr val="000066"/>
                </a:solidFill>
              </a:rPr>
              <a:t>. ч., В. п</a:t>
            </a:r>
            <a:r>
              <a:rPr lang="ru-RU" sz="2800" b="1" dirty="0" smtClean="0">
                <a:solidFill>
                  <a:srgbClr val="000066"/>
                </a:solidFill>
              </a:rPr>
              <a:t>.</a:t>
            </a:r>
            <a:endParaRPr lang="ru-RU" sz="2800" b="1" dirty="0">
              <a:solidFill>
                <a:srgbClr val="000066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397661" y="4231663"/>
            <a:ext cx="6192688" cy="2193700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93984" y="1943111"/>
            <a:ext cx="818507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chemeClr val="accent2">
                    <a:lumMod val="50000"/>
                  </a:schemeClr>
                </a:solidFill>
              </a:rPr>
              <a:t>А кто-то прорубает ходы в кукурузных полях после уборки початков или высаживает красивые кусты вдоль дорожек лабиринта. </a:t>
            </a:r>
            <a:endParaRPr lang="ru-RU" sz="307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21936694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0"/>
            <a:ext cx="7772400" cy="2088232"/>
          </a:xfrm>
        </p:spPr>
        <p:txBody>
          <a:bodyPr>
            <a:noAutofit/>
          </a:bodyPr>
          <a:lstStyle/>
          <a:p>
            <a:r>
              <a:rPr lang="ru-RU" sz="2400" b="1" i="1" dirty="0">
                <a:solidFill>
                  <a:srgbClr val="000066"/>
                </a:solidFill>
              </a:rPr>
              <a:t>Выпиши </a:t>
            </a:r>
            <a:r>
              <a:rPr lang="ru-RU" sz="2400" b="1" i="1" dirty="0" smtClean="0">
                <a:solidFill>
                  <a:srgbClr val="000066"/>
                </a:solidFill>
              </a:rPr>
              <a:t>из </a:t>
            </a:r>
            <a:r>
              <a:rPr lang="ru-RU" sz="2400" b="1" i="1" dirty="0">
                <a:solidFill>
                  <a:srgbClr val="000066"/>
                </a:solidFill>
              </a:rPr>
              <a:t>предложения все </a:t>
            </a:r>
            <a:r>
              <a:rPr lang="ru-RU" sz="2400" b="1" i="1" dirty="0" smtClean="0">
                <a:solidFill>
                  <a:srgbClr val="000066"/>
                </a:solidFill>
              </a:rPr>
              <a:t>формы имен прилагательных с именами существительными, к которым они относятся. </a:t>
            </a:r>
            <a:r>
              <a:rPr lang="ru-RU" sz="2400" b="1" i="1" dirty="0">
                <a:solidFill>
                  <a:srgbClr val="000066"/>
                </a:solidFill>
              </a:rPr>
              <a:t>Укажи </a:t>
            </a:r>
            <a:r>
              <a:rPr lang="ru-RU" sz="2400" b="1" i="1" dirty="0" smtClean="0">
                <a:solidFill>
                  <a:srgbClr val="000066"/>
                </a:solidFill>
              </a:rPr>
              <a:t>число</a:t>
            </a:r>
            <a:r>
              <a:rPr lang="ru-RU" sz="2400" b="1" i="1" dirty="0">
                <a:solidFill>
                  <a:srgbClr val="000066"/>
                </a:solidFill>
              </a:rPr>
              <a:t>, </a:t>
            </a:r>
            <a:r>
              <a:rPr lang="ru-RU" sz="2400" b="1" i="1" dirty="0" smtClean="0">
                <a:solidFill>
                  <a:srgbClr val="000066"/>
                </a:solidFill>
              </a:rPr>
              <a:t>род (если есть), </a:t>
            </a:r>
            <a:r>
              <a:rPr lang="ru-RU" sz="2400" b="1" i="1" dirty="0">
                <a:solidFill>
                  <a:srgbClr val="000066"/>
                </a:solidFill>
              </a:rPr>
              <a:t>падеж одной из форм имени </a:t>
            </a:r>
            <a:r>
              <a:rPr lang="ru-RU" sz="2400" b="1" i="1" dirty="0" smtClean="0">
                <a:solidFill>
                  <a:srgbClr val="000066"/>
                </a:solidFill>
              </a:rPr>
              <a:t>прилагательного </a:t>
            </a:r>
            <a:r>
              <a:rPr lang="ru-RU" sz="2400" b="1" i="1" dirty="0">
                <a:solidFill>
                  <a:srgbClr val="000066"/>
                </a:solidFill>
              </a:rPr>
              <a:t>(на выбор</a:t>
            </a:r>
            <a:r>
              <a:rPr lang="ru-RU" sz="2400" b="1" i="1" dirty="0" smtClean="0">
                <a:solidFill>
                  <a:srgbClr val="000066"/>
                </a:solidFill>
              </a:rPr>
              <a:t>).</a:t>
            </a:r>
            <a:endParaRPr lang="ru-RU" sz="1050" b="1" i="1" dirty="0">
              <a:solidFill>
                <a:srgbClr val="000066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03648" y="4211890"/>
            <a:ext cx="6192687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6600" b="1" dirty="0" smtClean="0">
                <a:solidFill>
                  <a:srgbClr val="000066"/>
                </a:solidFill>
              </a:rPr>
              <a:t>Ответ</a:t>
            </a:r>
            <a:r>
              <a:rPr lang="ru-RU" sz="4400" b="1" dirty="0" smtClean="0">
                <a:solidFill>
                  <a:srgbClr val="002060"/>
                </a:solidFill>
              </a:rPr>
              <a:t> </a:t>
            </a:r>
            <a:endParaRPr lang="ru-RU" sz="6000" b="1" dirty="0">
              <a:solidFill>
                <a:srgbClr val="00206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400655" y="4212836"/>
            <a:ext cx="6192686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3200" b="1" dirty="0">
                <a:solidFill>
                  <a:schemeClr val="accent2">
                    <a:lumMod val="50000"/>
                  </a:schemeClr>
                </a:solidFill>
              </a:rPr>
              <a:t>б</a:t>
            </a:r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</a:rPr>
              <a:t>ерёзовые дрова, отличным топливом </a:t>
            </a:r>
            <a:endParaRPr lang="ru-RU" sz="4000" b="1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ru-RU" sz="2400" b="1" dirty="0">
                <a:solidFill>
                  <a:srgbClr val="000066"/>
                </a:solidFill>
              </a:rPr>
              <a:t>берёзовые (дрова)  — мн. ч., И</a:t>
            </a:r>
            <a:r>
              <a:rPr lang="ru-RU" sz="2400" b="1" dirty="0" smtClean="0">
                <a:solidFill>
                  <a:srgbClr val="000066"/>
                </a:solidFill>
              </a:rPr>
              <a:t>.</a:t>
            </a:r>
            <a:r>
              <a:rPr lang="ru-RU" sz="2400" b="1" dirty="0">
                <a:solidFill>
                  <a:srgbClr val="000066"/>
                </a:solidFill>
              </a:rPr>
              <a:t> п.;</a:t>
            </a:r>
          </a:p>
          <a:p>
            <a:r>
              <a:rPr lang="ru-RU" sz="2400" b="1" dirty="0">
                <a:solidFill>
                  <a:srgbClr val="000066"/>
                </a:solidFill>
              </a:rPr>
              <a:t>отличным (топливом)  — ед. ч., ср. р., </a:t>
            </a:r>
            <a:r>
              <a:rPr lang="ru-RU" sz="2400" b="1" dirty="0" smtClean="0">
                <a:solidFill>
                  <a:srgbClr val="000066"/>
                </a:solidFill>
              </a:rPr>
              <a:t>Т.</a:t>
            </a:r>
            <a:r>
              <a:rPr lang="ru-RU" sz="2400" b="1" dirty="0">
                <a:solidFill>
                  <a:srgbClr val="000066"/>
                </a:solidFill>
              </a:rPr>
              <a:t> п</a:t>
            </a:r>
            <a:r>
              <a:rPr lang="ru-RU" sz="2400" b="1" dirty="0" smtClean="0">
                <a:solidFill>
                  <a:srgbClr val="000066"/>
                </a:solidFill>
              </a:rPr>
              <a:t>.</a:t>
            </a:r>
            <a:endParaRPr lang="ru-RU" sz="2400" b="1" dirty="0">
              <a:solidFill>
                <a:srgbClr val="000066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400654" y="4210944"/>
            <a:ext cx="6192688" cy="2193700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736207" y="2041592"/>
            <a:ext cx="77724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>
                <a:solidFill>
                  <a:schemeClr val="accent2">
                    <a:lumMod val="50000"/>
                  </a:schemeClr>
                </a:solidFill>
              </a:rPr>
              <a:t>А берёзовые дрова служили отличным топливом для печки.  </a:t>
            </a:r>
            <a:endParaRPr lang="ru-RU" sz="400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47349173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0"/>
            <a:ext cx="7772400" cy="2088232"/>
          </a:xfrm>
        </p:spPr>
        <p:txBody>
          <a:bodyPr>
            <a:noAutofit/>
          </a:bodyPr>
          <a:lstStyle/>
          <a:p>
            <a:r>
              <a:rPr lang="ru-RU" sz="2400" b="1" i="1" dirty="0">
                <a:solidFill>
                  <a:srgbClr val="000066"/>
                </a:solidFill>
              </a:rPr>
              <a:t>Выпиши </a:t>
            </a:r>
            <a:r>
              <a:rPr lang="ru-RU" sz="2400" b="1" i="1" dirty="0" smtClean="0">
                <a:solidFill>
                  <a:srgbClr val="000066"/>
                </a:solidFill>
              </a:rPr>
              <a:t>из </a:t>
            </a:r>
            <a:r>
              <a:rPr lang="ru-RU" sz="2400" b="1" i="1" dirty="0">
                <a:solidFill>
                  <a:srgbClr val="000066"/>
                </a:solidFill>
              </a:rPr>
              <a:t>предложения все </a:t>
            </a:r>
            <a:r>
              <a:rPr lang="ru-RU" sz="2400" b="1" i="1" dirty="0" smtClean="0">
                <a:solidFill>
                  <a:srgbClr val="000066"/>
                </a:solidFill>
              </a:rPr>
              <a:t>формы имен прилагательных с именами существительными, к которым они относятся. </a:t>
            </a:r>
            <a:r>
              <a:rPr lang="ru-RU" sz="2400" b="1" i="1" dirty="0">
                <a:solidFill>
                  <a:srgbClr val="000066"/>
                </a:solidFill>
              </a:rPr>
              <a:t>Укажи </a:t>
            </a:r>
            <a:r>
              <a:rPr lang="ru-RU" sz="2400" b="1" i="1" dirty="0" smtClean="0">
                <a:solidFill>
                  <a:srgbClr val="000066"/>
                </a:solidFill>
              </a:rPr>
              <a:t>число</a:t>
            </a:r>
            <a:r>
              <a:rPr lang="ru-RU" sz="2400" b="1" i="1" dirty="0">
                <a:solidFill>
                  <a:srgbClr val="000066"/>
                </a:solidFill>
              </a:rPr>
              <a:t>, </a:t>
            </a:r>
            <a:r>
              <a:rPr lang="ru-RU" sz="2400" b="1" i="1" dirty="0" smtClean="0">
                <a:solidFill>
                  <a:srgbClr val="000066"/>
                </a:solidFill>
              </a:rPr>
              <a:t>род (если есть), </a:t>
            </a:r>
            <a:r>
              <a:rPr lang="ru-RU" sz="2400" b="1" i="1" dirty="0">
                <a:solidFill>
                  <a:srgbClr val="000066"/>
                </a:solidFill>
              </a:rPr>
              <a:t>падеж одной из форм имени </a:t>
            </a:r>
            <a:r>
              <a:rPr lang="ru-RU" sz="2400" b="1" i="1" dirty="0" smtClean="0">
                <a:solidFill>
                  <a:srgbClr val="000066"/>
                </a:solidFill>
              </a:rPr>
              <a:t>прилагательного </a:t>
            </a:r>
            <a:r>
              <a:rPr lang="ru-RU" sz="2400" b="1" i="1" dirty="0">
                <a:solidFill>
                  <a:srgbClr val="000066"/>
                </a:solidFill>
              </a:rPr>
              <a:t>(на выбор</a:t>
            </a:r>
            <a:r>
              <a:rPr lang="ru-RU" sz="2400" b="1" i="1" dirty="0" smtClean="0">
                <a:solidFill>
                  <a:srgbClr val="000066"/>
                </a:solidFill>
              </a:rPr>
              <a:t>).</a:t>
            </a:r>
            <a:endParaRPr lang="ru-RU" sz="1050" b="1" i="1" dirty="0">
              <a:solidFill>
                <a:srgbClr val="000066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03648" y="4211890"/>
            <a:ext cx="6192687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6600" b="1" dirty="0" smtClean="0">
                <a:solidFill>
                  <a:srgbClr val="000066"/>
                </a:solidFill>
              </a:rPr>
              <a:t>Ответ</a:t>
            </a:r>
            <a:r>
              <a:rPr lang="ru-RU" sz="4400" b="1" dirty="0" smtClean="0">
                <a:solidFill>
                  <a:srgbClr val="002060"/>
                </a:solidFill>
              </a:rPr>
              <a:t> </a:t>
            </a:r>
            <a:endParaRPr lang="ru-RU" sz="6000" b="1" dirty="0">
              <a:solidFill>
                <a:srgbClr val="00206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400655" y="4212836"/>
            <a:ext cx="6192686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</a:rPr>
              <a:t>на </a:t>
            </a:r>
            <a:r>
              <a:rPr lang="ru-RU" sz="3200" b="1" dirty="0">
                <a:solidFill>
                  <a:schemeClr val="accent2">
                    <a:lumMod val="50000"/>
                  </a:schemeClr>
                </a:solidFill>
              </a:rPr>
              <a:t>розовом </a:t>
            </a:r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</a:rPr>
              <a:t>тельце, </a:t>
            </a:r>
            <a:r>
              <a:rPr lang="ru-RU" sz="3200" b="1" dirty="0">
                <a:solidFill>
                  <a:schemeClr val="accent2">
                    <a:lumMod val="50000"/>
                  </a:schemeClr>
                </a:solidFill>
              </a:rPr>
              <a:t>мелких </a:t>
            </a:r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</a:rPr>
              <a:t>бугорков</a:t>
            </a:r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endParaRPr lang="ru-RU" sz="5400" b="1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ru-RU" sz="2400" b="1" dirty="0">
                <a:solidFill>
                  <a:srgbClr val="000066"/>
                </a:solidFill>
              </a:rPr>
              <a:t>н</a:t>
            </a:r>
            <a:r>
              <a:rPr lang="ru-RU" sz="2400" b="1" dirty="0" smtClean="0">
                <a:solidFill>
                  <a:srgbClr val="000066"/>
                </a:solidFill>
              </a:rPr>
              <a:t>а розовом (тельце) </a:t>
            </a:r>
            <a:r>
              <a:rPr lang="ru-RU" sz="2400" b="1" dirty="0">
                <a:solidFill>
                  <a:srgbClr val="000066"/>
                </a:solidFill>
              </a:rPr>
              <a:t>− ед. ч., </a:t>
            </a:r>
            <a:r>
              <a:rPr lang="ru-RU" sz="2400" b="1" dirty="0" smtClean="0">
                <a:solidFill>
                  <a:srgbClr val="000066"/>
                </a:solidFill>
              </a:rPr>
              <a:t>ср.</a:t>
            </a:r>
            <a:r>
              <a:rPr lang="ru-RU" sz="2400" b="1" dirty="0">
                <a:solidFill>
                  <a:srgbClr val="000066"/>
                </a:solidFill>
              </a:rPr>
              <a:t> р., </a:t>
            </a:r>
            <a:r>
              <a:rPr lang="ru-RU" sz="2400" b="1" dirty="0" smtClean="0">
                <a:solidFill>
                  <a:srgbClr val="000066"/>
                </a:solidFill>
              </a:rPr>
              <a:t>П.</a:t>
            </a:r>
            <a:r>
              <a:rPr lang="ru-RU" sz="2400" b="1" dirty="0">
                <a:solidFill>
                  <a:srgbClr val="000066"/>
                </a:solidFill>
              </a:rPr>
              <a:t> п.</a:t>
            </a:r>
          </a:p>
          <a:p>
            <a:r>
              <a:rPr lang="ru-RU" sz="2400" b="1" dirty="0">
                <a:solidFill>
                  <a:srgbClr val="000066"/>
                </a:solidFill>
              </a:rPr>
              <a:t>м</a:t>
            </a:r>
            <a:r>
              <a:rPr lang="ru-RU" sz="2400" b="1" dirty="0" smtClean="0">
                <a:solidFill>
                  <a:srgbClr val="000066"/>
                </a:solidFill>
              </a:rPr>
              <a:t>елких (бугорков) </a:t>
            </a:r>
            <a:r>
              <a:rPr lang="ru-RU" sz="2400" b="1" dirty="0">
                <a:solidFill>
                  <a:srgbClr val="000066"/>
                </a:solidFill>
              </a:rPr>
              <a:t>– </a:t>
            </a:r>
            <a:r>
              <a:rPr lang="ru-RU" sz="2400" b="1" dirty="0" smtClean="0">
                <a:solidFill>
                  <a:srgbClr val="000066"/>
                </a:solidFill>
              </a:rPr>
              <a:t>мн.</a:t>
            </a:r>
            <a:r>
              <a:rPr lang="ru-RU" sz="2400" b="1" dirty="0">
                <a:solidFill>
                  <a:srgbClr val="000066"/>
                </a:solidFill>
              </a:rPr>
              <a:t> ч., </a:t>
            </a:r>
            <a:r>
              <a:rPr lang="ru-RU" sz="2400" b="1" dirty="0" smtClean="0">
                <a:solidFill>
                  <a:srgbClr val="000066"/>
                </a:solidFill>
              </a:rPr>
              <a:t>Р.</a:t>
            </a:r>
            <a:r>
              <a:rPr lang="ru-RU" sz="2400" b="1" dirty="0">
                <a:solidFill>
                  <a:srgbClr val="000066"/>
                </a:solidFill>
              </a:rPr>
              <a:t> п.</a:t>
            </a:r>
          </a:p>
          <a:p>
            <a:endParaRPr lang="ru-RU" sz="2400" b="1" dirty="0">
              <a:solidFill>
                <a:srgbClr val="000066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397661" y="4211890"/>
            <a:ext cx="6192688" cy="2193700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736207" y="2041592"/>
            <a:ext cx="77724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>
                <a:solidFill>
                  <a:schemeClr val="accent2">
                    <a:lumMod val="50000"/>
                  </a:schemeClr>
                </a:solidFill>
              </a:rPr>
              <a:t>Но на его розовом тельце видно множество мелких бугорков. </a:t>
            </a:r>
            <a:endParaRPr lang="ru-RU" sz="400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68202586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0"/>
            <a:ext cx="7772400" cy="2088232"/>
          </a:xfrm>
        </p:spPr>
        <p:txBody>
          <a:bodyPr>
            <a:noAutofit/>
          </a:bodyPr>
          <a:lstStyle/>
          <a:p>
            <a:r>
              <a:rPr lang="ru-RU" sz="2400" b="1" i="1" dirty="0">
                <a:solidFill>
                  <a:srgbClr val="000066"/>
                </a:solidFill>
              </a:rPr>
              <a:t>Выпиши </a:t>
            </a:r>
            <a:r>
              <a:rPr lang="ru-RU" sz="2400" b="1" i="1" dirty="0" smtClean="0">
                <a:solidFill>
                  <a:srgbClr val="000066"/>
                </a:solidFill>
              </a:rPr>
              <a:t>из </a:t>
            </a:r>
            <a:r>
              <a:rPr lang="ru-RU" sz="2400" b="1" i="1" dirty="0">
                <a:solidFill>
                  <a:srgbClr val="000066"/>
                </a:solidFill>
              </a:rPr>
              <a:t>предложения все </a:t>
            </a:r>
            <a:r>
              <a:rPr lang="ru-RU" sz="2400" b="1" i="1" dirty="0" smtClean="0">
                <a:solidFill>
                  <a:srgbClr val="000066"/>
                </a:solidFill>
              </a:rPr>
              <a:t>формы имен прилагательных с именами существительными, к которым они относятся. </a:t>
            </a:r>
            <a:r>
              <a:rPr lang="ru-RU" sz="2400" b="1" i="1" dirty="0">
                <a:solidFill>
                  <a:srgbClr val="000066"/>
                </a:solidFill>
              </a:rPr>
              <a:t>Укажи </a:t>
            </a:r>
            <a:r>
              <a:rPr lang="ru-RU" sz="2400" b="1" i="1" dirty="0" smtClean="0">
                <a:solidFill>
                  <a:srgbClr val="000066"/>
                </a:solidFill>
              </a:rPr>
              <a:t>число</a:t>
            </a:r>
            <a:r>
              <a:rPr lang="ru-RU" sz="2400" b="1" i="1" dirty="0">
                <a:solidFill>
                  <a:srgbClr val="000066"/>
                </a:solidFill>
              </a:rPr>
              <a:t>, </a:t>
            </a:r>
            <a:r>
              <a:rPr lang="ru-RU" sz="2400" b="1" i="1" dirty="0" smtClean="0">
                <a:solidFill>
                  <a:srgbClr val="000066"/>
                </a:solidFill>
              </a:rPr>
              <a:t>род (если есть), </a:t>
            </a:r>
            <a:r>
              <a:rPr lang="ru-RU" sz="2400" b="1" i="1" dirty="0">
                <a:solidFill>
                  <a:srgbClr val="000066"/>
                </a:solidFill>
              </a:rPr>
              <a:t>падеж одной из форм имени </a:t>
            </a:r>
            <a:r>
              <a:rPr lang="ru-RU" sz="2400" b="1" i="1" dirty="0" smtClean="0">
                <a:solidFill>
                  <a:srgbClr val="000066"/>
                </a:solidFill>
              </a:rPr>
              <a:t>прилагательного </a:t>
            </a:r>
            <a:r>
              <a:rPr lang="ru-RU" sz="2400" b="1" i="1" dirty="0">
                <a:solidFill>
                  <a:srgbClr val="000066"/>
                </a:solidFill>
              </a:rPr>
              <a:t>(на выбор</a:t>
            </a:r>
            <a:r>
              <a:rPr lang="ru-RU" sz="2400" b="1" i="1" dirty="0" smtClean="0">
                <a:solidFill>
                  <a:srgbClr val="000066"/>
                </a:solidFill>
              </a:rPr>
              <a:t>).</a:t>
            </a:r>
            <a:endParaRPr lang="ru-RU" sz="1050" b="1" i="1" dirty="0">
              <a:solidFill>
                <a:srgbClr val="000066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03648" y="4211890"/>
            <a:ext cx="6192687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6600" b="1" dirty="0" smtClean="0">
                <a:solidFill>
                  <a:srgbClr val="000066"/>
                </a:solidFill>
              </a:rPr>
              <a:t>Ответ</a:t>
            </a:r>
            <a:r>
              <a:rPr lang="ru-RU" sz="4400" b="1" dirty="0" smtClean="0">
                <a:solidFill>
                  <a:srgbClr val="002060"/>
                </a:solidFill>
              </a:rPr>
              <a:t> </a:t>
            </a:r>
            <a:endParaRPr lang="ru-RU" sz="6000" b="1" dirty="0">
              <a:solidFill>
                <a:srgbClr val="00206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400655" y="4212836"/>
            <a:ext cx="6192686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3200" b="1" dirty="0">
                <a:solidFill>
                  <a:schemeClr val="accent2">
                    <a:lumMod val="50000"/>
                  </a:schemeClr>
                </a:solidFill>
              </a:rPr>
              <a:t>о</a:t>
            </a:r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</a:rPr>
              <a:t>т сказочного светильника, тихий свет</a:t>
            </a:r>
          </a:p>
          <a:p>
            <a:r>
              <a:rPr lang="ru-RU" sz="2400" b="1" dirty="0" smtClean="0">
                <a:solidFill>
                  <a:srgbClr val="000066"/>
                </a:solidFill>
              </a:rPr>
              <a:t>от </a:t>
            </a:r>
            <a:r>
              <a:rPr lang="ru-RU" sz="2400" b="1" dirty="0">
                <a:solidFill>
                  <a:srgbClr val="000066"/>
                </a:solidFill>
              </a:rPr>
              <a:t>сказочного (светильника) </a:t>
            </a:r>
            <a:r>
              <a:rPr lang="ru-RU" sz="2400" b="1" dirty="0" smtClean="0">
                <a:solidFill>
                  <a:srgbClr val="000066"/>
                </a:solidFill>
              </a:rPr>
              <a:t>- м</a:t>
            </a:r>
            <a:r>
              <a:rPr lang="ru-RU" sz="2400" b="1" dirty="0">
                <a:solidFill>
                  <a:srgbClr val="000066"/>
                </a:solidFill>
              </a:rPr>
              <a:t>. р.‚ ед. ч., Р. п</a:t>
            </a:r>
            <a:r>
              <a:rPr lang="ru-RU" sz="2400" b="1" dirty="0" smtClean="0">
                <a:solidFill>
                  <a:srgbClr val="000066"/>
                </a:solidFill>
              </a:rPr>
              <a:t>.</a:t>
            </a:r>
            <a:endParaRPr lang="ru-RU" sz="2400" b="1" dirty="0">
              <a:solidFill>
                <a:srgbClr val="000066"/>
              </a:solidFill>
            </a:endParaRPr>
          </a:p>
          <a:p>
            <a:r>
              <a:rPr lang="ru-RU" sz="2400" b="1" dirty="0">
                <a:solidFill>
                  <a:srgbClr val="000066"/>
                </a:solidFill>
              </a:rPr>
              <a:t>т</a:t>
            </a:r>
            <a:r>
              <a:rPr lang="ru-RU" sz="2400" b="1" dirty="0" smtClean="0">
                <a:solidFill>
                  <a:srgbClr val="000066"/>
                </a:solidFill>
              </a:rPr>
              <a:t>ихий </a:t>
            </a:r>
            <a:r>
              <a:rPr lang="ru-RU" sz="2400" b="1" dirty="0">
                <a:solidFill>
                  <a:srgbClr val="000066"/>
                </a:solidFill>
              </a:rPr>
              <a:t>(</a:t>
            </a:r>
            <a:r>
              <a:rPr lang="ru-RU" sz="2400" b="1" dirty="0" smtClean="0">
                <a:solidFill>
                  <a:srgbClr val="000066"/>
                </a:solidFill>
              </a:rPr>
              <a:t>свет)</a:t>
            </a:r>
            <a:r>
              <a:rPr lang="ru-RU" sz="2400" b="1" dirty="0">
                <a:solidFill>
                  <a:srgbClr val="000066"/>
                </a:solidFill>
              </a:rPr>
              <a:t> </a:t>
            </a:r>
            <a:r>
              <a:rPr lang="ru-RU" sz="2400" b="1" dirty="0" smtClean="0">
                <a:solidFill>
                  <a:srgbClr val="000066"/>
                </a:solidFill>
              </a:rPr>
              <a:t>- м</a:t>
            </a:r>
            <a:r>
              <a:rPr lang="ru-RU" sz="2400" b="1" dirty="0">
                <a:solidFill>
                  <a:srgbClr val="000066"/>
                </a:solidFill>
              </a:rPr>
              <a:t>. р.‚ ед. ч., И. п</a:t>
            </a:r>
            <a:r>
              <a:rPr lang="ru-RU" sz="2400" b="1" dirty="0" smtClean="0">
                <a:solidFill>
                  <a:srgbClr val="000066"/>
                </a:solidFill>
              </a:rPr>
              <a:t>.</a:t>
            </a:r>
            <a:endParaRPr lang="ru-RU" sz="2400" b="1" dirty="0">
              <a:solidFill>
                <a:srgbClr val="000066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397661" y="4211890"/>
            <a:ext cx="6192688" cy="2193700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736207" y="2041592"/>
            <a:ext cx="77724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>
                <a:solidFill>
                  <a:schemeClr val="accent2">
                    <a:lumMod val="50000"/>
                  </a:schemeClr>
                </a:solidFill>
              </a:rPr>
              <a:t>Казалось, что от неё, как от сказочного светильника, струился тихий свет. </a:t>
            </a:r>
            <a:endParaRPr lang="ru-RU" sz="400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1952485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0"/>
            <a:ext cx="7772400" cy="2088232"/>
          </a:xfrm>
        </p:spPr>
        <p:txBody>
          <a:bodyPr>
            <a:noAutofit/>
          </a:bodyPr>
          <a:lstStyle/>
          <a:p>
            <a:r>
              <a:rPr lang="ru-RU" sz="2400" b="1" i="1" dirty="0">
                <a:solidFill>
                  <a:srgbClr val="000066"/>
                </a:solidFill>
              </a:rPr>
              <a:t>Выпиши </a:t>
            </a:r>
            <a:r>
              <a:rPr lang="ru-RU" sz="2400" b="1" i="1" dirty="0" smtClean="0">
                <a:solidFill>
                  <a:srgbClr val="000066"/>
                </a:solidFill>
              </a:rPr>
              <a:t>из </a:t>
            </a:r>
            <a:r>
              <a:rPr lang="ru-RU" sz="2400" b="1" i="1" dirty="0">
                <a:solidFill>
                  <a:srgbClr val="000066"/>
                </a:solidFill>
              </a:rPr>
              <a:t>предложения все </a:t>
            </a:r>
            <a:r>
              <a:rPr lang="ru-RU" sz="2400" b="1" i="1" dirty="0" smtClean="0">
                <a:solidFill>
                  <a:srgbClr val="000066"/>
                </a:solidFill>
              </a:rPr>
              <a:t>формы имен прилагательных с именами существительными, к которым они относятся. </a:t>
            </a:r>
            <a:r>
              <a:rPr lang="ru-RU" sz="2400" b="1" i="1" dirty="0">
                <a:solidFill>
                  <a:srgbClr val="000066"/>
                </a:solidFill>
              </a:rPr>
              <a:t>Укажи </a:t>
            </a:r>
            <a:r>
              <a:rPr lang="ru-RU" sz="2400" b="1" i="1" dirty="0" smtClean="0">
                <a:solidFill>
                  <a:srgbClr val="000066"/>
                </a:solidFill>
              </a:rPr>
              <a:t>число</a:t>
            </a:r>
            <a:r>
              <a:rPr lang="ru-RU" sz="2400" b="1" i="1" dirty="0">
                <a:solidFill>
                  <a:srgbClr val="000066"/>
                </a:solidFill>
              </a:rPr>
              <a:t>, </a:t>
            </a:r>
            <a:r>
              <a:rPr lang="ru-RU" sz="2400" b="1" i="1" dirty="0" smtClean="0">
                <a:solidFill>
                  <a:srgbClr val="000066"/>
                </a:solidFill>
              </a:rPr>
              <a:t>род (если есть), </a:t>
            </a:r>
            <a:r>
              <a:rPr lang="ru-RU" sz="2400" b="1" i="1" dirty="0">
                <a:solidFill>
                  <a:srgbClr val="000066"/>
                </a:solidFill>
              </a:rPr>
              <a:t>падеж одной из форм имени </a:t>
            </a:r>
            <a:r>
              <a:rPr lang="ru-RU" sz="2400" b="1" i="1" dirty="0" smtClean="0">
                <a:solidFill>
                  <a:srgbClr val="000066"/>
                </a:solidFill>
              </a:rPr>
              <a:t>прилагательного </a:t>
            </a:r>
            <a:r>
              <a:rPr lang="ru-RU" sz="2400" b="1" i="1" dirty="0">
                <a:solidFill>
                  <a:srgbClr val="000066"/>
                </a:solidFill>
              </a:rPr>
              <a:t>(на выбор</a:t>
            </a:r>
            <a:r>
              <a:rPr lang="ru-RU" sz="2400" b="1" i="1" dirty="0" smtClean="0">
                <a:solidFill>
                  <a:srgbClr val="000066"/>
                </a:solidFill>
              </a:rPr>
              <a:t>).</a:t>
            </a:r>
            <a:endParaRPr lang="ru-RU" sz="1050" b="1" i="1" dirty="0">
              <a:solidFill>
                <a:srgbClr val="000066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03648" y="4211890"/>
            <a:ext cx="6192687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6600" b="1" dirty="0" smtClean="0">
                <a:solidFill>
                  <a:srgbClr val="000066"/>
                </a:solidFill>
              </a:rPr>
              <a:t>Ответ</a:t>
            </a:r>
            <a:r>
              <a:rPr lang="ru-RU" sz="4400" b="1" dirty="0" smtClean="0">
                <a:solidFill>
                  <a:srgbClr val="002060"/>
                </a:solidFill>
              </a:rPr>
              <a:t> </a:t>
            </a:r>
            <a:endParaRPr lang="ru-RU" sz="6000" b="1" dirty="0">
              <a:solidFill>
                <a:srgbClr val="00206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400655" y="4212836"/>
            <a:ext cx="6192686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3200" b="1" dirty="0">
                <a:solidFill>
                  <a:schemeClr val="accent2">
                    <a:lumMod val="50000"/>
                  </a:schemeClr>
                </a:solidFill>
              </a:rPr>
              <a:t>в</a:t>
            </a:r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</a:rPr>
              <a:t> морозный день, по снежной дорожке</a:t>
            </a:r>
            <a:endParaRPr lang="ru-RU" sz="40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ru-RU" sz="2400" b="1" dirty="0" smtClean="0">
                <a:solidFill>
                  <a:srgbClr val="000066"/>
                </a:solidFill>
              </a:rPr>
              <a:t>в морозный (день) - ед. ч., м. р., В. п.</a:t>
            </a:r>
          </a:p>
          <a:p>
            <a:r>
              <a:rPr lang="ru-RU" sz="2400" b="1" dirty="0" smtClean="0">
                <a:solidFill>
                  <a:srgbClr val="000066"/>
                </a:solidFill>
              </a:rPr>
              <a:t>по </a:t>
            </a:r>
            <a:r>
              <a:rPr lang="ru-RU" sz="2400" b="1" dirty="0">
                <a:solidFill>
                  <a:srgbClr val="000066"/>
                </a:solidFill>
              </a:rPr>
              <a:t>снежной (</a:t>
            </a:r>
            <a:r>
              <a:rPr lang="ru-RU" sz="2400" b="1" dirty="0" smtClean="0">
                <a:solidFill>
                  <a:srgbClr val="000066"/>
                </a:solidFill>
              </a:rPr>
              <a:t>дорожке) - </a:t>
            </a:r>
            <a:r>
              <a:rPr lang="ru-RU" sz="2400" b="1" dirty="0">
                <a:solidFill>
                  <a:srgbClr val="000066"/>
                </a:solidFill>
              </a:rPr>
              <a:t>ед. ч., ж. р., Д. п</a:t>
            </a:r>
            <a:r>
              <a:rPr lang="ru-RU" sz="2400" b="1" dirty="0" smtClean="0">
                <a:solidFill>
                  <a:srgbClr val="000066"/>
                </a:solidFill>
              </a:rPr>
              <a:t>.</a:t>
            </a:r>
            <a:endParaRPr lang="ru-RU" sz="3200" b="1" dirty="0">
              <a:solidFill>
                <a:srgbClr val="000066"/>
              </a:solidFill>
            </a:endParaRPr>
          </a:p>
          <a:p>
            <a:endParaRPr lang="ru-RU" sz="2400" b="1" dirty="0">
              <a:solidFill>
                <a:srgbClr val="000066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397661" y="4204919"/>
            <a:ext cx="6192688" cy="2193700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736207" y="2041592"/>
            <a:ext cx="77724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>
                <a:solidFill>
                  <a:schemeClr val="accent2">
                    <a:lumMod val="50000"/>
                  </a:schemeClr>
                </a:solidFill>
              </a:rPr>
              <a:t>Пройдите в морозный день по снежной дорожке. </a:t>
            </a:r>
            <a:endParaRPr lang="ru-RU" sz="400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575175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1442</TotalTime>
  <Words>1391</Words>
  <Application>Microsoft Office PowerPoint</Application>
  <PresentationFormat>Экран (4:3)</PresentationFormat>
  <Paragraphs>149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Тема Office</vt:lpstr>
      <vt:lpstr>Слайд 1</vt:lpstr>
      <vt:lpstr>Выпиши из предложения все формы имен прилагательных с именами существительными, к которым они относятся. Укажи число, род (если есть), падеж одной из форм имени прилагательного (на выбор).</vt:lpstr>
      <vt:lpstr>Выпиши из предложения все формы имен прилагательных с именами существительными, к которым они относятся. Укажи число, род (если есть), падеж одной из форм имени прилагательного (на выбор).</vt:lpstr>
      <vt:lpstr>Выпиши из предложения все формы имен прилагательных с именами существительными, к которым они относятся. Укажи число, род (если есть), падеж одной из форм имени прилагательного (на выбор).</vt:lpstr>
      <vt:lpstr>Выпиши из предложения все формы имен прилагательных с именами существительными, к которым они относятся. Укажи число, род (если есть), падеж одной из форм имени прилагательного (на выбор).</vt:lpstr>
      <vt:lpstr>Выпиши из предложения все формы имен прилагательных с именами существительными, к которым они относятся. Укажи число, род (если есть), падеж одной из форм имени прилагательного (на выбор).</vt:lpstr>
      <vt:lpstr>Выпиши из предложения все формы имен прилагательных с именами существительными, к которым они относятся. Укажи число, род (если есть), падеж одной из форм имени прилагательного (на выбор).</vt:lpstr>
      <vt:lpstr>Выпиши из предложения все формы имен прилагательных с именами существительными, к которым они относятся. Укажи число, род (если есть), падеж одной из форм имени прилагательного (на выбор).</vt:lpstr>
      <vt:lpstr>Выпиши из предложения все формы имен прилагательных с именами существительными, к которым они относятся. Укажи число, род (если есть), падеж одной из форм имени прилагательного (на выбор).</vt:lpstr>
      <vt:lpstr>Выпиши из предложения все формы имен прилагательных с именами существительными, к которым они относятся. Укажи число, род (если есть), падеж одной из форм имени прилагательного (на выбор).</vt:lpstr>
      <vt:lpstr>Выпиши из предложения все формы имен прилагательных с именами существительными, к которым они относятся. Укажи число, род (если есть), падеж одной из форм имени прилагательного (на выбор).</vt:lpstr>
      <vt:lpstr>Выпиши из предложения все формы имен прилагательных с именами существительными, к которым они относятся. Укажи число, род (если есть), падеж одной из форм имени прилагательного (на выбор).</vt:lpstr>
      <vt:lpstr>Выпиши из предложения все формы имен прилагательных с именами существительными, к которым они относятся. Укажи число, род (если есть), падеж одной из форм имени прилагательного (на выбор).</vt:lpstr>
      <vt:lpstr>Выпиши из предложения все формы имен прилагательных с именами существительными, к которым они относятся. Укажи число, род (если есть), падеж одной из форм имени прилагательного (на выбор).</vt:lpstr>
      <vt:lpstr>Выпиши из предложения все формы имен прилагательных с именами существительными, к которым они относятся. Укажи число, род (если есть), падеж одной из форм имени прилагательного (на выбор).</vt:lpstr>
      <vt:lpstr>Выпиши из предложения все формы имен прилагательных с именами существительными, к которым они относятся. Укажи число, род (если есть), падеж одной из форм имени прилагательного (на выбор).</vt:lpstr>
      <vt:lpstr>Выпиши из предложения все формы имен прилагательных с именами существительными, к которым они относятся. Укажи число, род (если есть), падеж одной из форм имени прилагательного (на выбор).</vt:lpstr>
      <vt:lpstr>Выпиши из предложения все формы имен прилагательных с именами существительными, к которым они относятся. Укажи число, род (если есть), падеж одной из форм имени прилагательного (на выбор).</vt:lpstr>
      <vt:lpstr>Выпиши из предложения все формы имен прилагательных с именами существительными, к которым они относятся. Укажи число, род (если есть), падеж одной из форм имени прилагательного (на выбор).</vt:lpstr>
      <vt:lpstr>Выпиши из предложения все формы имен прилагательных с именами существительными, к которым они относятся. Укажи число, род (если есть), падеж одной из форм имени прилагательного (на выбор).</vt:lpstr>
      <vt:lpstr>Выпиши из предложения все формы имен прилагательных с именами существительными, к которым они относятся. Укажи число, род (если есть), падеж одной из форм имени прилагательного (на выбор).</vt:lpstr>
      <vt:lpstr>Выпиши из предложения все формы имен прилагательных с именами существительными, к которым они относятся. Укажи число, род (если есть), падеж одной из форм имени прилагательного (на выбор).</vt:lpstr>
      <vt:lpstr>Выпиши из предложения все формы имен прилагательных с именами существительными, к которым они относятся. Укажи число, род (если есть), падеж одной из форм имени прилагательного (на выбор).</vt:lpstr>
      <vt:lpstr>Выпиши из предложения все формы имен прилагательных с именами существительными, к которым они относятся. Укажи число, род (если есть), падеж одной из форм имени прилагательного (на выбор).</vt:lpstr>
      <vt:lpstr>Слайд 25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Танюша</dc:creator>
  <cp:lastModifiedBy>Дом</cp:lastModifiedBy>
  <cp:revision>96</cp:revision>
  <dcterms:created xsi:type="dcterms:W3CDTF">2019-02-18T04:44:15Z</dcterms:created>
  <dcterms:modified xsi:type="dcterms:W3CDTF">2024-03-18T12:12:13Z</dcterms:modified>
</cp:coreProperties>
</file>