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62" r:id="rId8"/>
    <p:sldId id="257"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94" y="-3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54DAE53-068D-47AA-A5D5-E24122F7416D}" type="datetimeFigureOut">
              <a:rPr lang="ru-RU" smtClean="0"/>
              <a:pPr/>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2653C5-39CF-4650-BA4A-4233C717DFD3}" type="slidenum">
              <a:rPr lang="ru-RU" smtClean="0"/>
              <a:pPr/>
              <a:t>‹#›</a:t>
            </a:fld>
            <a:endParaRPr lang="ru-RU"/>
          </a:p>
        </p:txBody>
      </p:sp>
      <p:pic>
        <p:nvPicPr>
          <p:cNvPr id="1026" name="Picture 2"/>
          <p:cNvPicPr>
            <a:picLocks noChangeAspect="1" noChangeArrowheads="1"/>
          </p:cNvPicPr>
          <p:nvPr userDrawn="1"/>
        </p:nvPicPr>
        <p:blipFill>
          <a:blip r:embed="rId2" cstate="print"/>
          <a:srcRect/>
          <a:stretch>
            <a:fillRect/>
          </a:stretch>
        </p:blipFill>
        <p:spPr bwMode="auto">
          <a:xfrm>
            <a:off x="0" y="0"/>
            <a:ext cx="9109468" cy="6858000"/>
          </a:xfrm>
          <a:prstGeom prst="rect">
            <a:avLst/>
          </a:prstGeom>
          <a:noFill/>
          <a:ln w="9525">
            <a:noFill/>
            <a:miter lim="800000"/>
            <a:headEnd/>
            <a:tailEnd/>
          </a:ln>
        </p:spPr>
      </p:pic>
      <p:sp>
        <p:nvSpPr>
          <p:cNvPr id="10" name="Рамка 9"/>
          <p:cNvSpPr/>
          <p:nvPr userDrawn="1"/>
        </p:nvSpPr>
        <p:spPr>
          <a:xfrm>
            <a:off x="0" y="0"/>
            <a:ext cx="9144000" cy="6858000"/>
          </a:xfrm>
          <a:prstGeom prst="frame">
            <a:avLst>
              <a:gd name="adj1" fmla="val 2113"/>
            </a:avLst>
          </a:prstGeom>
          <a:solidFill>
            <a:schemeClr val="accent5">
              <a:lumMod val="60000"/>
              <a:lumOff val="4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4DAE53-068D-47AA-A5D5-E24122F7416D}" type="datetimeFigureOut">
              <a:rPr lang="ru-RU" smtClean="0"/>
              <a:pPr/>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4DAE53-068D-47AA-A5D5-E24122F7416D}" type="datetimeFigureOut">
              <a:rPr lang="ru-RU" smtClean="0"/>
              <a:pPr/>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4DAE53-068D-47AA-A5D5-E24122F7416D}" type="datetimeFigureOut">
              <a:rPr lang="ru-RU" smtClean="0"/>
              <a:pPr/>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54DAE53-068D-47AA-A5D5-E24122F7416D}" type="datetimeFigureOut">
              <a:rPr lang="ru-RU" smtClean="0"/>
              <a:pPr/>
              <a:t>21.01.2024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54DAE53-068D-47AA-A5D5-E24122F7416D}" type="datetimeFigureOut">
              <a:rPr lang="ru-RU" smtClean="0"/>
              <a:pPr/>
              <a:t>21.01.2024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54DAE53-068D-47AA-A5D5-E24122F7416D}" type="datetimeFigureOut">
              <a:rPr lang="ru-RU" smtClean="0"/>
              <a:pPr/>
              <a:t>21.01.2024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54DAE53-068D-47AA-A5D5-E24122F7416D}" type="datetimeFigureOut">
              <a:rPr lang="ru-RU" smtClean="0"/>
              <a:pPr/>
              <a:t>21.01.2024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4DAE53-068D-47AA-A5D5-E24122F7416D}" type="datetimeFigureOut">
              <a:rPr lang="ru-RU" smtClean="0"/>
              <a:pPr/>
              <a:t>21.01.2024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54DAE53-068D-47AA-A5D5-E24122F7416D}" type="datetimeFigureOut">
              <a:rPr lang="ru-RU" smtClean="0"/>
              <a:pPr/>
              <a:t>21.01.2024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54DAE53-068D-47AA-A5D5-E24122F7416D}" type="datetimeFigureOut">
              <a:rPr lang="ru-RU" smtClean="0"/>
              <a:pPr/>
              <a:t>21.01.2024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A2653C5-39CF-4650-BA4A-4233C717DFD3}" type="slidenum">
              <a:rPr lang="ru-RU" smtClean="0"/>
              <a:pPr/>
              <a:t>‹#›</a:t>
            </a:fld>
            <a:endParaRPr lang="ru-RU"/>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DAE53-068D-47AA-A5D5-E24122F7416D}" type="datetimeFigureOut">
              <a:rPr lang="ru-RU" smtClean="0"/>
              <a:pPr/>
              <a:t>21.01.2024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653C5-39CF-4650-BA4A-4233C717DFD3}" type="slidenum">
              <a:rPr lang="ru-RU" smtClean="0"/>
              <a:pPr/>
              <a:t>‹#›</a:t>
            </a:fld>
            <a:endParaRPr lang="ru-RU"/>
          </a:p>
        </p:txBody>
      </p:sp>
      <p:pic>
        <p:nvPicPr>
          <p:cNvPr id="7" name="Picture 7"/>
          <p:cNvPicPr>
            <a:picLocks noChangeAspect="1" noChangeArrowheads="1"/>
          </p:cNvPicPr>
          <p:nvPr userDrawn="1"/>
        </p:nvPicPr>
        <p:blipFill>
          <a:blip r:embed="rId13" cstate="print"/>
          <a:srcRect/>
          <a:stretch>
            <a:fillRect/>
          </a:stretch>
        </p:blipFill>
        <p:spPr bwMode="auto">
          <a:xfrm>
            <a:off x="0" y="0"/>
            <a:ext cx="9144000" cy="6851871"/>
          </a:xfrm>
          <a:prstGeom prst="rect">
            <a:avLst/>
          </a:prstGeom>
          <a:noFill/>
          <a:ln w="9525">
            <a:noFill/>
            <a:miter lim="800000"/>
            <a:headEnd/>
            <a:tailEnd/>
          </a:ln>
        </p:spPr>
      </p:pic>
      <p:sp>
        <p:nvSpPr>
          <p:cNvPr id="8" name="Рамка 7"/>
          <p:cNvSpPr/>
          <p:nvPr userDrawn="1"/>
        </p:nvSpPr>
        <p:spPr>
          <a:xfrm>
            <a:off x="0" y="0"/>
            <a:ext cx="9144000" cy="6858000"/>
          </a:xfrm>
          <a:prstGeom prst="frame">
            <a:avLst>
              <a:gd name="adj1" fmla="val 2113"/>
            </a:avLst>
          </a:prstGeom>
          <a:solidFill>
            <a:schemeClr val="accent5">
              <a:lumMod val="60000"/>
              <a:lumOff val="40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dou22neftekamsk.edu-rb.ru/files/news/6d3866b564.jpg" TargetMode="External"/><Relationship Id="rId2" Type="http://schemas.openxmlformats.org/officeDocument/2006/relationships/hyperlink" Target="https://top-fon.com/uploads/posts/2023-01/1674868884_top-fon-com-p-fon-dlya-prezentatsii-zerno-195.png" TargetMode="External"/><Relationship Id="rId1" Type="http://schemas.openxmlformats.org/officeDocument/2006/relationships/slideLayout" Target="../slideLayouts/slideLayout7.xml"/><Relationship Id="rId6" Type="http://schemas.openxmlformats.org/officeDocument/2006/relationships/hyperlink" Target="https://fs.znanio.ru/d5af0e/4a/e2/dd75d929284100320a81220d7990668ddf.jpg" TargetMode="External"/><Relationship Id="rId5" Type="http://schemas.openxmlformats.org/officeDocument/2006/relationships/hyperlink" Target="https://qwizz.ru/wp-content/uploads/2022/06/tradiciya-vstrechat-hlebom-i-solyu-9.jpg" TargetMode="External"/><Relationship Id="rId4" Type="http://schemas.openxmlformats.org/officeDocument/2006/relationships/hyperlink" Target="https://gas-kvas.com/uploads/posts/2023-01/1674660360_gas-kvas-com-p-konturnii-risunok-karavaya-27.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x-lines.ru/letters/i/cyrillicfancy/0573/5484ed/40/1/4n1pdy6ozzemiwcg4nhpbxsozzembwf54ggpbxqosdea6egosxeabwfo4n6pbxstomem5wf64gy7dysttoodgegozmemzwfo4gy7dye.png"/>
          <p:cNvPicPr>
            <a:picLocks noChangeAspect="1" noChangeArrowheads="1"/>
          </p:cNvPicPr>
          <p:nvPr/>
        </p:nvPicPr>
        <p:blipFill>
          <a:blip r:embed="rId2" cstate="print"/>
          <a:srcRect/>
          <a:stretch>
            <a:fillRect/>
          </a:stretch>
        </p:blipFill>
        <p:spPr bwMode="auto">
          <a:xfrm>
            <a:off x="1907704" y="188640"/>
            <a:ext cx="5328000" cy="288000"/>
          </a:xfrm>
          <a:prstGeom prst="rect">
            <a:avLst/>
          </a:prstGeom>
          <a:noFill/>
        </p:spPr>
      </p:pic>
      <p:pic>
        <p:nvPicPr>
          <p:cNvPr id="4" name="Picture 4" descr="https://x-lines.ru/letters/i/cyrillicfancy/0691/864d1d/40/1/4ne7bq6oz5emwebyryonbwf84nhpdysosdeafwfi4n77ddgto8emiwfo4g81bwfu4gypbcgozuem7wcn4n67bxsto8eafwcc.png"/>
          <p:cNvPicPr>
            <a:picLocks noChangeAspect="1" noChangeArrowheads="1"/>
          </p:cNvPicPr>
          <p:nvPr/>
        </p:nvPicPr>
        <p:blipFill>
          <a:blip r:embed="rId3" cstate="print"/>
          <a:srcRect l="23997"/>
          <a:stretch>
            <a:fillRect/>
          </a:stretch>
        </p:blipFill>
        <p:spPr bwMode="auto">
          <a:xfrm>
            <a:off x="2699792" y="656728"/>
            <a:ext cx="3648953" cy="324000"/>
          </a:xfrm>
          <a:prstGeom prst="rect">
            <a:avLst/>
          </a:prstGeom>
          <a:noFill/>
        </p:spPr>
      </p:pic>
      <p:pic>
        <p:nvPicPr>
          <p:cNvPr id="7170" name="Picture 2" descr="https://x-lines.ru/letters/i/cyrillicfancy/1515/ae6224/40/1/4n17bq6oszemnebprdemfwcb4n47bxgtocopbc6oz5emzwf64n3pbcy.png"/>
          <p:cNvPicPr>
            <a:picLocks noChangeAspect="1" noChangeArrowheads="1"/>
          </p:cNvPicPr>
          <p:nvPr/>
        </p:nvPicPr>
        <p:blipFill>
          <a:blip r:embed="rId4" cstate="print"/>
          <a:srcRect/>
          <a:stretch>
            <a:fillRect/>
          </a:stretch>
        </p:blipFill>
        <p:spPr bwMode="auto">
          <a:xfrm>
            <a:off x="2771800" y="3789040"/>
            <a:ext cx="5286772" cy="457200"/>
          </a:xfrm>
          <a:prstGeom prst="rect">
            <a:avLst/>
          </a:prstGeom>
          <a:noFill/>
        </p:spPr>
      </p:pic>
      <p:pic>
        <p:nvPicPr>
          <p:cNvPr id="7174" name="Picture 6" descr="https://x-lines.ru/letters/i/cyrillicfancy/0739/f48b15/30/1/4nm7bcgozzea9wcn4nhpbpjygh.png"/>
          <p:cNvPicPr>
            <a:picLocks noChangeAspect="1" noChangeArrowheads="1"/>
          </p:cNvPicPr>
          <p:nvPr/>
        </p:nvPicPr>
        <p:blipFill>
          <a:blip r:embed="rId5" cstate="print"/>
          <a:srcRect/>
          <a:stretch>
            <a:fillRect/>
          </a:stretch>
        </p:blipFill>
        <p:spPr bwMode="auto">
          <a:xfrm>
            <a:off x="3995936" y="3068960"/>
            <a:ext cx="2027077" cy="4320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784976" cy="6740307"/>
          </a:xfrm>
          <a:prstGeom prst="rect">
            <a:avLst/>
          </a:prstGeom>
        </p:spPr>
        <p:txBody>
          <a:bodyPr wrap="square">
            <a:spAutoFit/>
          </a:bodyPr>
          <a:lstStyle/>
          <a:p>
            <a:r>
              <a:rPr lang="ru-RU" dirty="0" smtClean="0"/>
              <a:t>    Хлеб является главной ценностью человека, это символ изобилия, обеспеченности. Каждого из нас с детства учили бережно относиться к хлебу. Но почему такую важную роль отводят хлебу и почему считают, что он всему голова? Для этого нужно  перенестись в далёкие времена. </a:t>
            </a:r>
          </a:p>
          <a:p>
            <a:r>
              <a:rPr lang="ru-RU" dirty="0" smtClean="0"/>
              <a:t>   На Руси с древнейших времён хлеб пекли из кислого (заквашенного) теста. Закваской служили дрожжи, в которые добавляли муку, яйца, соль. Полученной смеси давали настояться. </a:t>
            </a:r>
          </a:p>
          <a:p>
            <a:r>
              <a:rPr lang="ru-RU" dirty="0" smtClean="0"/>
              <a:t>   Хлеб-батюшка - так уважительно называли на Руси хлеб. Это название связано с реальной жизнью крестьянина-земледельца, для которого хлеб был основным средством пропитания, давал ему силу и энергию. </a:t>
            </a:r>
          </a:p>
          <a:p>
            <a:r>
              <a:rPr lang="ru-RU" dirty="0" smtClean="0"/>
              <a:t>   Дорогих и желанных гостей на Руси встречали посыпанным солью хлебом.  </a:t>
            </a:r>
            <a:r>
              <a:rPr lang="ru-RU" dirty="0" err="1" smtClean="0"/>
              <a:t>Moлодых</a:t>
            </a:r>
            <a:r>
              <a:rPr lang="ru-RU" dirty="0" smtClean="0"/>
              <a:t> родители обязательно благословляли караваем, чтобы их семейная жизнь была счастливая и лёгкая. Также с хлебом шли в гости к тем, у кого рождался ребёнок.    </a:t>
            </a:r>
          </a:p>
          <a:p>
            <a:r>
              <a:rPr lang="ru-RU" dirty="0" smtClean="0"/>
              <a:t>   Поскольку в былые времена не было таких технологий, как сейчас, хлеб доставался гораздо более тяжёлыми усилиями, имел более высокую значимость. Ему были посвящены многие хвалебные песнопения, про него складывали пословицы. Также  существовало такое мнение, что, если в доме всегда имелся хлеб, то семья была </a:t>
            </a:r>
          </a:p>
          <a:p>
            <a:r>
              <a:rPr lang="ru-RU" dirty="0" smtClean="0"/>
              <a:t>зажиточная, обеспеченная. </a:t>
            </a:r>
          </a:p>
          <a:p>
            <a:r>
              <a:rPr lang="ru-RU" dirty="0" smtClean="0"/>
              <a:t>   Словом “хлеб” русские крестьяне называли зерновые культуры, такие как рожь, ячмень, пшеница, а также продукт, изготовленный из ржаной или пшеничной муки, - круглый, без начинки. Вес такого хлеба был от 1 до 3 кг. Самым лучшим считался хлеб, выпеченный из хорошо просеянной муки. </a:t>
            </a:r>
          </a:p>
          <a:p>
            <a:r>
              <a:rPr lang="ru-RU" dirty="0" smtClean="0"/>
              <a:t>   Хлеб называют по-разному: каравай, калач, батончик, рогалик. Но суть одна. Помни, хлеб - это жизнь. Не зря же в народе говорят: «Хлеб - всему голова».</a:t>
            </a:r>
            <a:endParaRPr lang="ru-RU" dirty="0"/>
          </a:p>
        </p:txBody>
      </p:sp>
      <p:cxnSp>
        <p:nvCxnSpPr>
          <p:cNvPr id="4" name="Прямая соединительная линия 3"/>
          <p:cNvCxnSpPr/>
          <p:nvPr/>
        </p:nvCxnSpPr>
        <p:spPr>
          <a:xfrm>
            <a:off x="395536" y="2348880"/>
            <a:ext cx="7920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251520" y="2636912"/>
            <a:ext cx="79208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251520" y="2924944"/>
            <a:ext cx="496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Стрелка вправо 7">
            <a:hlinkClick r:id="" action="ppaction://hlinkshowjump?jump=nextslide"/>
          </p:cNvPr>
          <p:cNvSpPr/>
          <p:nvPr/>
        </p:nvSpPr>
        <p:spPr>
          <a:xfrm>
            <a:off x="8388424" y="6453336"/>
            <a:ext cx="576064" cy="288032"/>
          </a:xfrm>
          <a:prstGeom prst="rightArrow">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779912" y="4319518"/>
            <a:ext cx="576064" cy="261610"/>
          </a:xfrm>
          <a:prstGeom prst="rect">
            <a:avLst/>
          </a:prstGeom>
          <a:noFill/>
        </p:spPr>
        <p:txBody>
          <a:bodyPr wrap="square" rtlCol="0">
            <a:spAutoFit/>
          </a:bodyPr>
          <a:lstStyle/>
          <a:p>
            <a:r>
              <a:rPr lang="ru-RU" sz="1050" dirty="0" smtClean="0"/>
              <a:t>Текст!</a:t>
            </a:r>
            <a:endParaRPr lang="ru-RU" sz="1050" dirty="0"/>
          </a:p>
        </p:txBody>
      </p:sp>
      <p:sp>
        <p:nvSpPr>
          <p:cNvPr id="3" name="Прямоугольник 2"/>
          <p:cNvSpPr/>
          <p:nvPr/>
        </p:nvSpPr>
        <p:spPr>
          <a:xfrm>
            <a:off x="539553" y="548680"/>
            <a:ext cx="4032447" cy="369332"/>
          </a:xfrm>
          <a:prstGeom prst="rect">
            <a:avLst/>
          </a:prstGeom>
        </p:spPr>
        <p:txBody>
          <a:bodyPr wrap="square">
            <a:spAutoFit/>
          </a:bodyPr>
          <a:lstStyle/>
          <a:p>
            <a:r>
              <a:rPr lang="ru-RU" b="1" dirty="0" smtClean="0">
                <a:solidFill>
                  <a:srgbClr val="002060"/>
                </a:solidFill>
                <a:latin typeface="Comic Sans MS" pitchFamily="66" charset="0"/>
              </a:rPr>
              <a:t>Определи тип данного текста.    </a:t>
            </a:r>
            <a:endParaRPr lang="ru-RU" b="1" dirty="0">
              <a:solidFill>
                <a:srgbClr val="002060"/>
              </a:solidFill>
              <a:latin typeface="Comic Sans MS" pitchFamily="66" charset="0"/>
            </a:endParaRPr>
          </a:p>
        </p:txBody>
      </p:sp>
      <p:sp>
        <p:nvSpPr>
          <p:cNvPr id="4" name="TextBox 3"/>
          <p:cNvSpPr txBox="1"/>
          <p:nvPr/>
        </p:nvSpPr>
        <p:spPr>
          <a:xfrm>
            <a:off x="3779912" y="1628800"/>
            <a:ext cx="1584176" cy="400110"/>
          </a:xfrm>
          <a:prstGeom prst="rect">
            <a:avLst/>
          </a:prstGeom>
          <a:noFill/>
        </p:spPr>
        <p:txBody>
          <a:bodyPr wrap="square" rtlCol="0">
            <a:spAutoFit/>
          </a:bodyPr>
          <a:lstStyle/>
          <a:p>
            <a:pPr algn="ctr"/>
            <a:r>
              <a:rPr lang="ru-RU" sz="2000" b="1" dirty="0" smtClean="0">
                <a:solidFill>
                  <a:srgbClr val="0070C0"/>
                </a:solidFill>
                <a:latin typeface="Comic Sans MS" pitchFamily="66" charset="0"/>
              </a:rPr>
              <a:t>Задание </a:t>
            </a:r>
            <a:r>
              <a:rPr lang="ru-RU" sz="2000" b="1" dirty="0">
                <a:solidFill>
                  <a:srgbClr val="0070C0"/>
                </a:solidFill>
                <a:latin typeface="Comic Sans MS" pitchFamily="66" charset="0"/>
              </a:rPr>
              <a:t>2</a:t>
            </a:r>
          </a:p>
        </p:txBody>
      </p:sp>
      <p:sp>
        <p:nvSpPr>
          <p:cNvPr id="5" name="Прямоугольник 4"/>
          <p:cNvSpPr/>
          <p:nvPr/>
        </p:nvSpPr>
        <p:spPr>
          <a:xfrm>
            <a:off x="539552" y="2132856"/>
            <a:ext cx="5184576" cy="369332"/>
          </a:xfrm>
          <a:prstGeom prst="rect">
            <a:avLst/>
          </a:prstGeom>
        </p:spPr>
        <p:txBody>
          <a:bodyPr wrap="square">
            <a:spAutoFit/>
          </a:bodyPr>
          <a:lstStyle/>
          <a:p>
            <a:r>
              <a:rPr lang="ru-RU" b="1" dirty="0" smtClean="0">
                <a:solidFill>
                  <a:srgbClr val="002060"/>
                </a:solidFill>
                <a:latin typeface="Comic Sans MS" pitchFamily="66" charset="0"/>
              </a:rPr>
              <a:t>Подумай, что вынесено в заглавие.</a:t>
            </a:r>
            <a:endParaRPr lang="ru-RU" b="1" dirty="0">
              <a:solidFill>
                <a:srgbClr val="002060"/>
              </a:solidFill>
              <a:latin typeface="Comic Sans MS" pitchFamily="66" charset="0"/>
            </a:endParaRPr>
          </a:p>
        </p:txBody>
      </p:sp>
      <p:sp>
        <p:nvSpPr>
          <p:cNvPr id="6" name="Скругленный прямоугольник 5"/>
          <p:cNvSpPr/>
          <p:nvPr/>
        </p:nvSpPr>
        <p:spPr>
          <a:xfrm>
            <a:off x="3779912" y="1052744"/>
            <a:ext cx="1728000" cy="360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повествование</a:t>
            </a:r>
            <a:endParaRPr lang="ru-RU" dirty="0"/>
          </a:p>
        </p:txBody>
      </p:sp>
      <p:sp>
        <p:nvSpPr>
          <p:cNvPr id="7" name="Скругленный прямоугольник 6"/>
          <p:cNvSpPr/>
          <p:nvPr/>
        </p:nvSpPr>
        <p:spPr>
          <a:xfrm>
            <a:off x="1115616" y="1052736"/>
            <a:ext cx="1548000" cy="360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рассуждение</a:t>
            </a:r>
            <a:endParaRPr lang="ru-RU" dirty="0"/>
          </a:p>
        </p:txBody>
      </p:sp>
      <p:sp>
        <p:nvSpPr>
          <p:cNvPr id="8" name="Скругленный прямоугольник 7">
            <a:hlinkClick r:id="" action="ppaction://noaction">
              <a:snd r:embed="rId3" name="wind.wav"/>
            </a:hlinkClick>
          </p:cNvPr>
          <p:cNvSpPr/>
          <p:nvPr/>
        </p:nvSpPr>
        <p:spPr>
          <a:xfrm>
            <a:off x="3347864" y="1052744"/>
            <a:ext cx="360000" cy="360000"/>
          </a:xfrm>
          <a:prstGeom prst="roundRect">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683568" y="1052736"/>
            <a:ext cx="360000" cy="360000"/>
          </a:xfrm>
          <a:prstGeom prst="roundRect">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descr="galka001.png">
            <a:hlinkClick r:id="" action="ppaction://noaction">
              <a:snd r:embed="rId2" name="chimes.wav"/>
            </a:hlinkClick>
          </p:cNvPr>
          <p:cNvPicPr>
            <a:picLocks noChangeAspect="1"/>
          </p:cNvPicPr>
          <p:nvPr/>
        </p:nvPicPr>
        <p:blipFill>
          <a:blip r:embed="rId4" cstate="print">
            <a:duotone>
              <a:schemeClr val="accent1">
                <a:shade val="45000"/>
                <a:satMod val="135000"/>
              </a:schemeClr>
              <a:prstClr val="white"/>
            </a:duotone>
          </a:blip>
          <a:stretch>
            <a:fillRect/>
          </a:stretch>
        </p:blipFill>
        <p:spPr>
          <a:xfrm>
            <a:off x="683568" y="1088784"/>
            <a:ext cx="324000" cy="324000"/>
          </a:xfrm>
          <a:prstGeom prst="rect">
            <a:avLst/>
          </a:prstGeom>
        </p:spPr>
      </p:pic>
      <p:sp>
        <p:nvSpPr>
          <p:cNvPr id="11" name="Скругленный прямоугольник 10"/>
          <p:cNvSpPr/>
          <p:nvPr/>
        </p:nvSpPr>
        <p:spPr>
          <a:xfrm>
            <a:off x="6660232" y="1052736"/>
            <a:ext cx="1152128" cy="360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описание</a:t>
            </a:r>
            <a:endParaRPr lang="ru-RU" dirty="0"/>
          </a:p>
        </p:txBody>
      </p:sp>
      <p:sp>
        <p:nvSpPr>
          <p:cNvPr id="12" name="Скругленный прямоугольник 11">
            <a:hlinkClick r:id="" action="ppaction://noaction">
              <a:snd r:embed="rId3" name="wind.wav"/>
            </a:hlinkClick>
          </p:cNvPr>
          <p:cNvSpPr/>
          <p:nvPr/>
        </p:nvSpPr>
        <p:spPr>
          <a:xfrm>
            <a:off x="6228184" y="1052736"/>
            <a:ext cx="360000" cy="360000"/>
          </a:xfrm>
          <a:prstGeom prst="roundRect">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1187624" y="2708928"/>
            <a:ext cx="1152128" cy="360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тема</a:t>
            </a:r>
            <a:endParaRPr lang="ru-RU" dirty="0"/>
          </a:p>
        </p:txBody>
      </p:sp>
      <p:sp>
        <p:nvSpPr>
          <p:cNvPr id="14" name="Скругленный прямоугольник 13"/>
          <p:cNvSpPr/>
          <p:nvPr/>
        </p:nvSpPr>
        <p:spPr>
          <a:xfrm>
            <a:off x="3851920" y="2708920"/>
            <a:ext cx="1872000" cy="3600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основная мысль</a:t>
            </a:r>
            <a:endParaRPr lang="ru-RU" dirty="0"/>
          </a:p>
        </p:txBody>
      </p:sp>
      <p:sp>
        <p:nvSpPr>
          <p:cNvPr id="15" name="Скругленный прямоугольник 14">
            <a:hlinkClick r:id="" action="ppaction://noaction">
              <a:snd r:embed="rId3" name="wind.wav"/>
            </a:hlinkClick>
          </p:cNvPr>
          <p:cNvSpPr/>
          <p:nvPr/>
        </p:nvSpPr>
        <p:spPr>
          <a:xfrm>
            <a:off x="755576" y="2708928"/>
            <a:ext cx="360000" cy="360000"/>
          </a:xfrm>
          <a:prstGeom prst="roundRect">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3419872" y="2708920"/>
            <a:ext cx="360000" cy="360000"/>
          </a:xfrm>
          <a:prstGeom prst="roundRect">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descr="galka001.png">
            <a:hlinkClick r:id="" action="ppaction://noaction">
              <a:snd r:embed="rId2" name="chimes.wav"/>
            </a:hlinkClick>
          </p:cNvPr>
          <p:cNvPicPr>
            <a:picLocks noChangeAspect="1"/>
          </p:cNvPicPr>
          <p:nvPr/>
        </p:nvPicPr>
        <p:blipFill>
          <a:blip r:embed="rId4" cstate="print">
            <a:duotone>
              <a:schemeClr val="accent1">
                <a:shade val="45000"/>
                <a:satMod val="135000"/>
              </a:schemeClr>
              <a:prstClr val="white"/>
            </a:duotone>
          </a:blip>
          <a:stretch>
            <a:fillRect/>
          </a:stretch>
        </p:blipFill>
        <p:spPr>
          <a:xfrm>
            <a:off x="3419872" y="2744968"/>
            <a:ext cx="324000" cy="324000"/>
          </a:xfrm>
          <a:prstGeom prst="rect">
            <a:avLst/>
          </a:prstGeom>
        </p:spPr>
      </p:pic>
      <p:sp>
        <p:nvSpPr>
          <p:cNvPr id="18" name="TextBox 17"/>
          <p:cNvSpPr txBox="1"/>
          <p:nvPr/>
        </p:nvSpPr>
        <p:spPr>
          <a:xfrm>
            <a:off x="3779912" y="116632"/>
            <a:ext cx="1584176" cy="400110"/>
          </a:xfrm>
          <a:prstGeom prst="rect">
            <a:avLst/>
          </a:prstGeom>
          <a:noFill/>
        </p:spPr>
        <p:txBody>
          <a:bodyPr wrap="square" rtlCol="0">
            <a:spAutoFit/>
          </a:bodyPr>
          <a:lstStyle/>
          <a:p>
            <a:pPr algn="ctr"/>
            <a:r>
              <a:rPr lang="ru-RU" sz="2000" b="1" dirty="0" smtClean="0">
                <a:solidFill>
                  <a:srgbClr val="0070C0"/>
                </a:solidFill>
                <a:latin typeface="Comic Sans MS" pitchFamily="66" charset="0"/>
              </a:rPr>
              <a:t>Задание 1</a:t>
            </a:r>
            <a:endParaRPr lang="ru-RU" sz="2000" b="1" dirty="0">
              <a:solidFill>
                <a:srgbClr val="0070C0"/>
              </a:solidFill>
              <a:latin typeface="Comic Sans MS" pitchFamily="66" charset="0"/>
            </a:endParaRPr>
          </a:p>
        </p:txBody>
      </p:sp>
      <p:sp>
        <p:nvSpPr>
          <p:cNvPr id="19" name="TextBox 18"/>
          <p:cNvSpPr txBox="1"/>
          <p:nvPr/>
        </p:nvSpPr>
        <p:spPr>
          <a:xfrm>
            <a:off x="3779912" y="3172906"/>
            <a:ext cx="1584176" cy="400110"/>
          </a:xfrm>
          <a:prstGeom prst="rect">
            <a:avLst/>
          </a:prstGeom>
          <a:noFill/>
        </p:spPr>
        <p:txBody>
          <a:bodyPr wrap="square" rtlCol="0">
            <a:spAutoFit/>
          </a:bodyPr>
          <a:lstStyle/>
          <a:p>
            <a:pPr algn="ctr"/>
            <a:r>
              <a:rPr lang="ru-RU" sz="2000" b="1" dirty="0" smtClean="0">
                <a:solidFill>
                  <a:srgbClr val="0070C0"/>
                </a:solidFill>
                <a:latin typeface="Comic Sans MS" pitchFamily="66" charset="0"/>
              </a:rPr>
              <a:t>Задание 3</a:t>
            </a:r>
            <a:endParaRPr lang="ru-RU" sz="2000" b="1" dirty="0">
              <a:solidFill>
                <a:srgbClr val="0070C0"/>
              </a:solidFill>
              <a:latin typeface="Comic Sans MS" pitchFamily="66" charset="0"/>
            </a:endParaRPr>
          </a:p>
        </p:txBody>
      </p:sp>
      <p:sp>
        <p:nvSpPr>
          <p:cNvPr id="20" name="Прямоугольник 19"/>
          <p:cNvSpPr/>
          <p:nvPr/>
        </p:nvSpPr>
        <p:spPr>
          <a:xfrm>
            <a:off x="539552" y="3573016"/>
            <a:ext cx="8496944" cy="369332"/>
          </a:xfrm>
          <a:prstGeom prst="rect">
            <a:avLst/>
          </a:prstGeom>
        </p:spPr>
        <p:txBody>
          <a:bodyPr wrap="square">
            <a:spAutoFit/>
          </a:bodyPr>
          <a:lstStyle/>
          <a:p>
            <a:r>
              <a:rPr lang="ru-RU" b="1" dirty="0" smtClean="0"/>
              <a:t>Хлеб-батюшка - так уважительно говорят в народе. А как ты думаешь, почему? </a:t>
            </a:r>
            <a:endParaRPr lang="ru-RU" b="1" dirty="0"/>
          </a:p>
        </p:txBody>
      </p:sp>
      <p:sp>
        <p:nvSpPr>
          <p:cNvPr id="21" name="Прямоугольник 20"/>
          <p:cNvSpPr/>
          <p:nvPr/>
        </p:nvSpPr>
        <p:spPr>
          <a:xfrm>
            <a:off x="539552" y="3933056"/>
            <a:ext cx="5832648" cy="923330"/>
          </a:xfrm>
          <a:prstGeom prst="rect">
            <a:avLst/>
          </a:prstGeom>
        </p:spPr>
        <p:txBody>
          <a:bodyPr wrap="square">
            <a:spAutoFit/>
          </a:bodyPr>
          <a:lstStyle/>
          <a:p>
            <a:r>
              <a:rPr lang="ru-RU" b="1" dirty="0" smtClean="0">
                <a:solidFill>
                  <a:srgbClr val="002060"/>
                </a:solidFill>
                <a:latin typeface="Comic Sans MS" pitchFamily="66" charset="0"/>
              </a:rPr>
              <a:t>Подчеркни ответ в тексте. </a:t>
            </a:r>
          </a:p>
          <a:p>
            <a:endParaRPr lang="ru-RU" b="1" dirty="0" smtClean="0">
              <a:solidFill>
                <a:srgbClr val="002060"/>
              </a:solidFill>
              <a:latin typeface="Comic Sans MS" pitchFamily="66" charset="0"/>
            </a:endParaRPr>
          </a:p>
          <a:p>
            <a:r>
              <a:rPr lang="ru-RU" b="1" dirty="0" smtClean="0">
                <a:solidFill>
                  <a:srgbClr val="002060"/>
                </a:solidFill>
                <a:latin typeface="Comic Sans MS" pitchFamily="66" charset="0"/>
              </a:rPr>
              <a:t>Запиши известные тебе пословицы о хлебе. </a:t>
            </a:r>
            <a:endParaRPr lang="ru-RU" b="1" dirty="0">
              <a:solidFill>
                <a:srgbClr val="002060"/>
              </a:solidFill>
              <a:latin typeface="Comic Sans MS" pitchFamily="66" charset="0"/>
            </a:endParaRPr>
          </a:p>
        </p:txBody>
      </p:sp>
      <p:sp>
        <p:nvSpPr>
          <p:cNvPr id="22" name="Скругленный прямоугольник 21"/>
          <p:cNvSpPr/>
          <p:nvPr/>
        </p:nvSpPr>
        <p:spPr>
          <a:xfrm>
            <a:off x="755576" y="4869200"/>
            <a:ext cx="4752528" cy="360000"/>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rPr>
              <a:t>Худ обед, когда хлеба нет.</a:t>
            </a:r>
            <a:endParaRPr lang="ru-RU" b="1" dirty="0">
              <a:solidFill>
                <a:schemeClr val="tx1"/>
              </a:solidFill>
            </a:endParaRPr>
          </a:p>
        </p:txBody>
      </p:sp>
      <p:sp>
        <p:nvSpPr>
          <p:cNvPr id="23" name="Скругленный прямоугольник 22"/>
          <p:cNvSpPr/>
          <p:nvPr/>
        </p:nvSpPr>
        <p:spPr>
          <a:xfrm>
            <a:off x="755576" y="5301248"/>
            <a:ext cx="4752528" cy="360000"/>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rPr>
              <a:t>Без хлеба и мёдом сыт не будешь.</a:t>
            </a:r>
            <a:endParaRPr lang="ru-RU" b="1" dirty="0">
              <a:solidFill>
                <a:schemeClr val="tx1"/>
              </a:solidFill>
            </a:endParaRPr>
          </a:p>
        </p:txBody>
      </p:sp>
      <p:sp>
        <p:nvSpPr>
          <p:cNvPr id="24" name="Скругленный прямоугольник 23"/>
          <p:cNvSpPr/>
          <p:nvPr/>
        </p:nvSpPr>
        <p:spPr>
          <a:xfrm>
            <a:off x="755576" y="5733296"/>
            <a:ext cx="4752528" cy="360000"/>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rPr>
              <a:t>Покуда есть хлеб да вода, всё не беда.</a:t>
            </a:r>
            <a:endParaRPr lang="ru-RU" b="1" dirty="0">
              <a:solidFill>
                <a:schemeClr val="tx1"/>
              </a:solidFill>
            </a:endParaRPr>
          </a:p>
        </p:txBody>
      </p:sp>
      <p:sp>
        <p:nvSpPr>
          <p:cNvPr id="25" name="Скругленный прямоугольник 24"/>
          <p:cNvSpPr/>
          <p:nvPr/>
        </p:nvSpPr>
        <p:spPr>
          <a:xfrm>
            <a:off x="755576" y="6165344"/>
            <a:ext cx="4752528" cy="360000"/>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rPr>
              <a:t>У кого хлебушко, у того и счастье.</a:t>
            </a:r>
            <a:endParaRPr lang="ru-RU" b="1" dirty="0">
              <a:solidFill>
                <a:schemeClr val="tx1"/>
              </a:solidFill>
            </a:endParaRPr>
          </a:p>
        </p:txBody>
      </p:sp>
      <p:pic>
        <p:nvPicPr>
          <p:cNvPr id="26" name="Picture 2" descr="https://dou22neftekamsk.edu-rb.ru/files/news/6d3866b564.jpg"/>
          <p:cNvPicPr>
            <a:picLocks noChangeAspect="1" noChangeArrowheads="1"/>
          </p:cNvPicPr>
          <p:nvPr/>
        </p:nvPicPr>
        <p:blipFill>
          <a:blip r:embed="rId5" cstate="print"/>
          <a:srcRect/>
          <a:stretch>
            <a:fillRect/>
          </a:stretch>
        </p:blipFill>
        <p:spPr bwMode="auto">
          <a:xfrm>
            <a:off x="6300192" y="4149080"/>
            <a:ext cx="2448272" cy="2448272"/>
          </a:xfrm>
          <a:prstGeom prst="ellipse">
            <a:avLst/>
          </a:prstGeom>
          <a:noFill/>
        </p:spPr>
      </p:pic>
      <p:pic>
        <p:nvPicPr>
          <p:cNvPr id="5126" name="Picture 6" descr="https://gas-kvas.com/uploads/posts/2023-01/1674660360_gas-kvas-com-p-konturnii-risunok-karavaya-27.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60232" y="1628800"/>
            <a:ext cx="1944216" cy="1944216"/>
          </a:xfrm>
          <a:prstGeom prst="rect">
            <a:avLst/>
          </a:prstGeom>
          <a:noFill/>
        </p:spPr>
      </p:pic>
      <p:sp>
        <p:nvSpPr>
          <p:cNvPr id="29" name="Управляющая кнопка: возврат 28">
            <a:hlinkClick r:id="rId7" action="ppaction://hlinksldjump" highlightClick="1"/>
          </p:cNvPr>
          <p:cNvSpPr/>
          <p:nvPr/>
        </p:nvSpPr>
        <p:spPr>
          <a:xfrm>
            <a:off x="3851920" y="4005064"/>
            <a:ext cx="432048" cy="360040"/>
          </a:xfrm>
          <a:prstGeom prst="actionButtonRetur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4355976" y="4077072"/>
            <a:ext cx="1368152" cy="261610"/>
          </a:xfrm>
          <a:prstGeom prst="rect">
            <a:avLst/>
          </a:prstGeom>
          <a:noFill/>
        </p:spPr>
        <p:txBody>
          <a:bodyPr wrap="square" rtlCol="0">
            <a:spAutoFit/>
          </a:bodyPr>
          <a:lstStyle/>
          <a:p>
            <a:r>
              <a:rPr lang="ru-RU" sz="1050" dirty="0" smtClean="0"/>
              <a:t>Клик на текст!</a:t>
            </a:r>
            <a:endParaRPr lang="ru-RU" sz="1050" dirty="0"/>
          </a:p>
        </p:txBody>
      </p:sp>
      <p:sp>
        <p:nvSpPr>
          <p:cNvPr id="31" name="Стрелка вправо 30">
            <a:hlinkClick r:id="" action="ppaction://hlinkshowjump?jump=nextslide"/>
          </p:cNvPr>
          <p:cNvSpPr/>
          <p:nvPr/>
        </p:nvSpPr>
        <p:spPr>
          <a:xfrm>
            <a:off x="8388424" y="6453336"/>
            <a:ext cx="576064" cy="288032"/>
          </a:xfrm>
          <a:prstGeom prst="rightArrow">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seq concurrent="1" nextAc="seek">
              <p:cTn id="10" restart="whenNotActive" fill="hold" evtFilter="cancelBubble" nodeType="interactiveSeq">
                <p:stCondLst>
                  <p:cond evt="onClick" delay="0">
                    <p:tgtEl>
                      <p:spTgt spid="16"/>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22"/>
                    </p:tgtEl>
                  </p:cond>
                </p:stCondLst>
                <p:endSync evt="end" delay="0">
                  <p:rtn val="all"/>
                </p:endSync>
                <p:childTnLst>
                  <p:par>
                    <p:cTn id="19" fill="hold">
                      <p:stCondLst>
                        <p:cond delay="0"/>
                      </p:stCondLst>
                      <p:childTnLst>
                        <p:par>
                          <p:cTn id="20" fill="hold">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22">
                                            <p:txEl>
                                              <p:pRg st="0" end="0"/>
                                            </p:txEl>
                                          </p:spTgt>
                                        </p:tgtEl>
                                        <p:attrNameLst>
                                          <p:attrName>style.visibility</p:attrName>
                                        </p:attrNameLst>
                                      </p:cBhvr>
                                      <p:to>
                                        <p:strVal val="visible"/>
                                      </p:to>
                                    </p:set>
                                    <p:anim calcmode="discrete" valueType="clr">
                                      <p:cBhvr override="childStyle">
                                        <p:cTn id="23" dur="80"/>
                                        <p:tgtEl>
                                          <p:spTgt spid="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2">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22">
                                            <p:txEl>
                                              <p:pRg st="0" end="0"/>
                                            </p:txEl>
                                          </p:spTgt>
                                        </p:tgtEl>
                                        <p:attrNameLst>
                                          <p:attrName>fill.type</p:attrName>
                                        </p:attrNameLst>
                                      </p:cBhvr>
                                      <p:to>
                                        <p:strVal val="solid"/>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23">
                                            <p:txEl>
                                              <p:pRg st="0" end="0"/>
                                            </p:txEl>
                                          </p:spTgt>
                                        </p:tgtEl>
                                        <p:attrNameLst>
                                          <p:attrName>style.visibility</p:attrName>
                                        </p:attrNameLst>
                                      </p:cBhvr>
                                      <p:to>
                                        <p:strVal val="visible"/>
                                      </p:to>
                                    </p:set>
                                    <p:anim calcmode="discrete" valueType="clr">
                                      <p:cBhvr override="childStyle">
                                        <p:cTn id="31" dur="80"/>
                                        <p:tgtEl>
                                          <p:spTgt spid="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3">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23">
                                            <p:txEl>
                                              <p:pRg st="0" end="0"/>
                                            </p:txEl>
                                          </p:spTgt>
                                        </p:tgtEl>
                                        <p:attrNameLst>
                                          <p:attrName>fill.type</p:attrName>
                                        </p:attrNameLst>
                                      </p:cBhvr>
                                      <p:to>
                                        <p:strVal val="solid"/>
                                      </p:to>
                                    </p:set>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p:stCondLst>
                        <p:cond delay="0"/>
                      </p:stCondLst>
                      <p:childTnLst>
                        <p:par>
                          <p:cTn id="36" fill="hold">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24">
                                            <p:txEl>
                                              <p:pRg st="0" end="0"/>
                                            </p:txEl>
                                          </p:spTgt>
                                        </p:tgtEl>
                                        <p:attrNameLst>
                                          <p:attrName>style.visibility</p:attrName>
                                        </p:attrNameLst>
                                      </p:cBhvr>
                                      <p:to>
                                        <p:strVal val="visible"/>
                                      </p:to>
                                    </p:set>
                                    <p:anim calcmode="discrete" valueType="clr">
                                      <p:cBhvr override="childStyle">
                                        <p:cTn id="39" dur="80"/>
                                        <p:tgtEl>
                                          <p:spTgt spid="2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4">
                                            <p:txEl>
                                              <p:pRg st="0" end="0"/>
                                            </p:txEl>
                                          </p:spTgt>
                                        </p:tgtEl>
                                        <p:attrNameLst>
                                          <p:attrName>fillcolor</p:attrName>
                                        </p:attrNameLst>
                                      </p:cBhvr>
                                      <p:tavLst>
                                        <p:tav tm="0">
                                          <p:val>
                                            <p:clrVal>
                                              <a:schemeClr val="accent2"/>
                                            </p:clrVal>
                                          </p:val>
                                        </p:tav>
                                        <p:tav tm="50000">
                                          <p:val>
                                            <p:clrVal>
                                              <a:schemeClr val="hlink"/>
                                            </p:clrVal>
                                          </p:val>
                                        </p:tav>
                                      </p:tavLst>
                                    </p:anim>
                                    <p:set>
                                      <p:cBhvr>
                                        <p:cTn id="41" dur="80"/>
                                        <p:tgtEl>
                                          <p:spTgt spid="24">
                                            <p:txEl>
                                              <p:pRg st="0" end="0"/>
                                            </p:txEl>
                                          </p:spTgt>
                                        </p:tgtEl>
                                        <p:attrNameLst>
                                          <p:attrName>fill.type</p:attrName>
                                        </p:attrNameLst>
                                      </p:cBhvr>
                                      <p:to>
                                        <p:strVal val="solid"/>
                                      </p:to>
                                    </p:set>
                                  </p:childTnLst>
                                </p:cTn>
                              </p:par>
                            </p:childTnLst>
                          </p:cTn>
                        </p:par>
                      </p:childTnLst>
                    </p:cTn>
                  </p:par>
                </p:childTnLst>
              </p:cTn>
              <p:nextCondLst>
                <p:cond evt="onClick" delay="0">
                  <p:tgtEl>
                    <p:spTgt spid="24"/>
                  </p:tgtEl>
                </p:cond>
              </p:nextCondLst>
            </p:seq>
            <p:seq concurrent="1" nextAc="seek">
              <p:cTn id="42" restart="whenNotActive" fill="hold" evtFilter="cancelBubble" nodeType="interactiveSeq">
                <p:stCondLst>
                  <p:cond evt="onClick" delay="0">
                    <p:tgtEl>
                      <p:spTgt spid="25"/>
                    </p:tgtEl>
                  </p:cond>
                </p:stCondLst>
                <p:endSync evt="end" delay="0">
                  <p:rtn val="all"/>
                </p:endSync>
                <p:childTnLst>
                  <p:par>
                    <p:cTn id="43" fill="hold">
                      <p:stCondLst>
                        <p:cond delay="0"/>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25">
                                            <p:txEl>
                                              <p:pRg st="0" end="0"/>
                                            </p:txEl>
                                          </p:spTgt>
                                        </p:tgtEl>
                                        <p:attrNameLst>
                                          <p:attrName>style.visibility</p:attrName>
                                        </p:attrNameLst>
                                      </p:cBhvr>
                                      <p:to>
                                        <p:strVal val="visible"/>
                                      </p:to>
                                    </p:set>
                                    <p:anim calcmode="discrete" valueType="clr">
                                      <p:cBhvr override="childStyle">
                                        <p:cTn id="47" dur="80"/>
                                        <p:tgtEl>
                                          <p:spTgt spid="2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25">
                                            <p:txEl>
                                              <p:pRg st="0" end="0"/>
                                            </p:txEl>
                                          </p:spTgt>
                                        </p:tgtEl>
                                        <p:attrNameLst>
                                          <p:attrName>fillcolor</p:attrName>
                                        </p:attrNameLst>
                                      </p:cBhvr>
                                      <p:tavLst>
                                        <p:tav tm="0">
                                          <p:val>
                                            <p:clrVal>
                                              <a:schemeClr val="accent2"/>
                                            </p:clrVal>
                                          </p:val>
                                        </p:tav>
                                        <p:tav tm="50000">
                                          <p:val>
                                            <p:clrVal>
                                              <a:schemeClr val="hlink"/>
                                            </p:clrVal>
                                          </p:val>
                                        </p:tav>
                                      </p:tavLst>
                                    </p:anim>
                                    <p:set>
                                      <p:cBhvr>
                                        <p:cTn id="49" dur="80"/>
                                        <p:tgtEl>
                                          <p:spTgt spid="25">
                                            <p:txEl>
                                              <p:pRg st="0" end="0"/>
                                            </p:txEl>
                                          </p:spTgt>
                                        </p:tgtEl>
                                        <p:attrNameLst>
                                          <p:attrName>fill.type</p:attrName>
                                        </p:attrNameLst>
                                      </p:cBhvr>
                                      <p:to>
                                        <p:strVal val="solid"/>
                                      </p:to>
                                    </p:set>
                                  </p:childTnLst>
                                </p:cTn>
                              </p:par>
                            </p:childTnLst>
                          </p:cTn>
                        </p:par>
                      </p:childTnLst>
                    </p:cTn>
                  </p:par>
                </p:childTnLst>
              </p:cTn>
              <p:nextCondLst>
                <p:cond evt="onClick" delay="0">
                  <p:tgtEl>
                    <p:spTgt spid="2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9912" y="116632"/>
            <a:ext cx="1584176" cy="400110"/>
          </a:xfrm>
          <a:prstGeom prst="rect">
            <a:avLst/>
          </a:prstGeom>
          <a:noFill/>
        </p:spPr>
        <p:txBody>
          <a:bodyPr wrap="square" rtlCol="0">
            <a:spAutoFit/>
          </a:bodyPr>
          <a:lstStyle/>
          <a:p>
            <a:pPr algn="ctr"/>
            <a:r>
              <a:rPr lang="ru-RU" sz="2000" b="1" dirty="0" smtClean="0">
                <a:solidFill>
                  <a:srgbClr val="0070C0"/>
                </a:solidFill>
                <a:latin typeface="Comic Sans MS" pitchFamily="66" charset="0"/>
              </a:rPr>
              <a:t>Задание 4</a:t>
            </a:r>
            <a:endParaRPr lang="ru-RU" sz="2000" b="1" dirty="0">
              <a:solidFill>
                <a:srgbClr val="0070C0"/>
              </a:solidFill>
              <a:latin typeface="Comic Sans MS" pitchFamily="66" charset="0"/>
            </a:endParaRPr>
          </a:p>
        </p:txBody>
      </p:sp>
      <p:sp>
        <p:nvSpPr>
          <p:cNvPr id="3" name="Прямоугольник 2"/>
          <p:cNvSpPr/>
          <p:nvPr/>
        </p:nvSpPr>
        <p:spPr>
          <a:xfrm>
            <a:off x="251520" y="548680"/>
            <a:ext cx="8640960" cy="646331"/>
          </a:xfrm>
          <a:prstGeom prst="rect">
            <a:avLst/>
          </a:prstGeom>
        </p:spPr>
        <p:txBody>
          <a:bodyPr wrap="square">
            <a:spAutoFit/>
          </a:bodyPr>
          <a:lstStyle/>
          <a:p>
            <a:r>
              <a:rPr lang="ru-RU" b="1" dirty="0" smtClean="0">
                <a:solidFill>
                  <a:srgbClr val="002060"/>
                </a:solidFill>
                <a:latin typeface="Comic Sans MS" pitchFamily="66" charset="0"/>
              </a:rPr>
              <a:t>Рассмотри рисунок. Найди в тексте предложение, которое соответствует рисунку. Запиши. </a:t>
            </a:r>
            <a:endParaRPr lang="ru-RU" b="1" dirty="0">
              <a:solidFill>
                <a:srgbClr val="002060"/>
              </a:solidFill>
              <a:latin typeface="Comic Sans MS" pitchFamily="66" charset="0"/>
            </a:endParaRPr>
          </a:p>
        </p:txBody>
      </p:sp>
      <p:sp>
        <p:nvSpPr>
          <p:cNvPr id="4" name="Прямоугольник 3"/>
          <p:cNvSpPr/>
          <p:nvPr/>
        </p:nvSpPr>
        <p:spPr>
          <a:xfrm>
            <a:off x="251520" y="4217020"/>
            <a:ext cx="8424936" cy="2308324"/>
          </a:xfrm>
          <a:prstGeom prst="rect">
            <a:avLst/>
          </a:prstGeom>
        </p:spPr>
        <p:txBody>
          <a:bodyPr wrap="square">
            <a:spAutoFit/>
          </a:bodyPr>
          <a:lstStyle/>
          <a:p>
            <a:r>
              <a:rPr lang="ru-RU" b="1" dirty="0" smtClean="0">
                <a:solidFill>
                  <a:srgbClr val="002060"/>
                </a:solidFill>
                <a:latin typeface="Comic Sans MS" pitchFamily="66" charset="0"/>
              </a:rPr>
              <a:t>Объясни значение слова. </a:t>
            </a:r>
          </a:p>
          <a:p>
            <a:endParaRPr lang="ru-RU" dirty="0" smtClean="0"/>
          </a:p>
          <a:p>
            <a:r>
              <a:rPr lang="ru-RU" b="1" dirty="0" smtClean="0"/>
              <a:t>Каравай - </a:t>
            </a:r>
            <a:r>
              <a:rPr lang="ru-RU" dirty="0" smtClean="0"/>
              <a:t>    ____________________</a:t>
            </a:r>
          </a:p>
          <a:p>
            <a:endParaRPr lang="ru-RU" dirty="0" smtClean="0"/>
          </a:p>
          <a:p>
            <a:r>
              <a:rPr lang="ru-RU" b="1" dirty="0" smtClean="0">
                <a:solidFill>
                  <a:srgbClr val="002060"/>
                </a:solidFill>
                <a:latin typeface="Comic Sans MS" pitchFamily="66" charset="0"/>
              </a:rPr>
              <a:t>Открой толковый словарь С.И. Ожегова, Н.Ю. Шведовой. </a:t>
            </a:r>
          </a:p>
          <a:p>
            <a:r>
              <a:rPr lang="ru-RU" b="1" dirty="0" smtClean="0">
                <a:solidFill>
                  <a:srgbClr val="002060"/>
                </a:solidFill>
                <a:latin typeface="Comic Sans MS" pitchFamily="66" charset="0"/>
              </a:rPr>
              <a:t>Выпиши из словаря значение слова. </a:t>
            </a:r>
          </a:p>
          <a:p>
            <a:endParaRPr lang="ru-RU" dirty="0" smtClean="0"/>
          </a:p>
          <a:p>
            <a:r>
              <a:rPr lang="ru-RU" b="1" dirty="0" smtClean="0"/>
              <a:t>Хлеб-соль -</a:t>
            </a:r>
            <a:endParaRPr lang="ru-RU" b="1" dirty="0"/>
          </a:p>
        </p:txBody>
      </p:sp>
      <p:pic>
        <p:nvPicPr>
          <p:cNvPr id="4098" name="Picture 2" descr="https://qwizz.ru/wp-content/uploads/2022/06/tradiciya-vstrechat-hlebom-i-solyu-9.jpg"/>
          <p:cNvPicPr>
            <a:picLocks noChangeAspect="1" noChangeArrowheads="1"/>
          </p:cNvPicPr>
          <p:nvPr/>
        </p:nvPicPr>
        <p:blipFill>
          <a:blip r:embed="rId2" cstate="print"/>
          <a:srcRect/>
          <a:stretch>
            <a:fillRect/>
          </a:stretch>
        </p:blipFill>
        <p:spPr bwMode="auto">
          <a:xfrm>
            <a:off x="251520" y="1268760"/>
            <a:ext cx="4550906" cy="2844316"/>
          </a:xfrm>
          <a:prstGeom prst="rect">
            <a:avLst/>
          </a:prstGeom>
          <a:noFill/>
        </p:spPr>
      </p:pic>
      <p:sp>
        <p:nvSpPr>
          <p:cNvPr id="7" name="Скругленный прямоугольник 6"/>
          <p:cNvSpPr/>
          <p:nvPr/>
        </p:nvSpPr>
        <p:spPr>
          <a:xfrm>
            <a:off x="5004048" y="2060848"/>
            <a:ext cx="3816424" cy="1224136"/>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err="1" smtClean="0">
                <a:solidFill>
                  <a:schemeClr val="tx1"/>
                </a:solidFill>
              </a:rPr>
              <a:t>Moлодых</a:t>
            </a:r>
            <a:r>
              <a:rPr lang="ru-RU" dirty="0" smtClean="0">
                <a:solidFill>
                  <a:schemeClr val="tx1"/>
                </a:solidFill>
              </a:rPr>
              <a:t> родители обязательно благословляли караваем, чтобы их семейная жизнь была счастливая и лёгкая. </a:t>
            </a:r>
            <a:endParaRPr lang="ru-RU" dirty="0">
              <a:solidFill>
                <a:schemeClr val="tx1"/>
              </a:solidFill>
            </a:endParaRPr>
          </a:p>
        </p:txBody>
      </p:sp>
      <p:sp>
        <p:nvSpPr>
          <p:cNvPr id="8" name="Скругленный прямоугольник 7"/>
          <p:cNvSpPr/>
          <p:nvPr/>
        </p:nvSpPr>
        <p:spPr>
          <a:xfrm>
            <a:off x="1403648" y="4797192"/>
            <a:ext cx="2736304" cy="360000"/>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большой круглый хлеб.</a:t>
            </a:r>
            <a:endParaRPr lang="ru-RU" dirty="0">
              <a:solidFill>
                <a:schemeClr val="tx1"/>
              </a:solidFill>
            </a:endParaRPr>
          </a:p>
        </p:txBody>
      </p:sp>
      <p:sp>
        <p:nvSpPr>
          <p:cNvPr id="9" name="Скругленный прямоугольник 8"/>
          <p:cNvSpPr/>
          <p:nvPr/>
        </p:nvSpPr>
        <p:spPr>
          <a:xfrm>
            <a:off x="1547664" y="6165304"/>
            <a:ext cx="5832648" cy="360000"/>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дружеское угощение, а также дружба, гостеприимство. </a:t>
            </a:r>
            <a:endParaRPr lang="ru-RU" dirty="0">
              <a:solidFill>
                <a:schemeClr val="tx1"/>
              </a:solidFill>
            </a:endParaRPr>
          </a:p>
        </p:txBody>
      </p:sp>
      <p:pic>
        <p:nvPicPr>
          <p:cNvPr id="10" name="Picture 1"/>
          <p:cNvPicPr>
            <a:picLocks noChangeAspect="1" noChangeArrowheads="1"/>
          </p:cNvPicPr>
          <p:nvPr/>
        </p:nvPicPr>
        <p:blipFill>
          <a:blip r:embed="rId3" cstate="print"/>
          <a:srcRect l="13871" t="6461"/>
          <a:stretch>
            <a:fillRect/>
          </a:stretch>
        </p:blipFill>
        <p:spPr bwMode="auto">
          <a:xfrm>
            <a:off x="7668344" y="4653136"/>
            <a:ext cx="1038225" cy="1210303"/>
          </a:xfrm>
          <a:prstGeom prst="rect">
            <a:avLst/>
          </a:prstGeom>
          <a:noFill/>
          <a:ln w="9525">
            <a:noFill/>
            <a:miter lim="800000"/>
            <a:headEnd/>
            <a:tailEnd/>
          </a:ln>
        </p:spPr>
      </p:pic>
      <p:sp>
        <p:nvSpPr>
          <p:cNvPr id="11" name="Стрелка вправо 10">
            <a:hlinkClick r:id="" action="ppaction://hlinkshowjump?jump=nextslide"/>
          </p:cNvPr>
          <p:cNvSpPr/>
          <p:nvPr/>
        </p:nvSpPr>
        <p:spPr>
          <a:xfrm>
            <a:off x="8388424" y="6453336"/>
            <a:ext cx="576064" cy="288032"/>
          </a:xfrm>
          <a:prstGeom prst="rightArrow">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7"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
                                            <p:txEl>
                                              <p:pRg st="0" end="0"/>
                                            </p:txEl>
                                          </p:spTgt>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5"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8">
                                            <p:txEl>
                                              <p:pRg st="0" end="0"/>
                                            </p:txEl>
                                          </p:spTgt>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23"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9">
                                            <p:txEl>
                                              <p:pRg st="0" end="0"/>
                                            </p:txEl>
                                          </p:spTgt>
                                        </p:tgtEl>
                                        <p:attrNameLst>
                                          <p:attrName>fill.type</p:attrName>
                                        </p:attrNameLst>
                                      </p:cBhvr>
                                      <p:to>
                                        <p:strVal val="solid"/>
                                      </p:to>
                                    </p:set>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9912" y="116632"/>
            <a:ext cx="1584176" cy="400110"/>
          </a:xfrm>
          <a:prstGeom prst="rect">
            <a:avLst/>
          </a:prstGeom>
          <a:noFill/>
        </p:spPr>
        <p:txBody>
          <a:bodyPr wrap="square" rtlCol="0">
            <a:spAutoFit/>
          </a:bodyPr>
          <a:lstStyle/>
          <a:p>
            <a:pPr algn="ctr"/>
            <a:r>
              <a:rPr lang="ru-RU" sz="2000" b="1" dirty="0" smtClean="0">
                <a:solidFill>
                  <a:srgbClr val="0070C0"/>
                </a:solidFill>
                <a:latin typeface="Comic Sans MS" pitchFamily="66" charset="0"/>
              </a:rPr>
              <a:t>Задание 5</a:t>
            </a:r>
            <a:endParaRPr lang="ru-RU" sz="2000" b="1" dirty="0">
              <a:solidFill>
                <a:srgbClr val="0070C0"/>
              </a:solidFill>
              <a:latin typeface="Comic Sans MS" pitchFamily="66" charset="0"/>
            </a:endParaRPr>
          </a:p>
        </p:txBody>
      </p:sp>
      <p:sp>
        <p:nvSpPr>
          <p:cNvPr id="3" name="Прямоугольник 2"/>
          <p:cNvSpPr/>
          <p:nvPr/>
        </p:nvSpPr>
        <p:spPr>
          <a:xfrm>
            <a:off x="179512" y="1052736"/>
            <a:ext cx="8568952" cy="2031325"/>
          </a:xfrm>
          <a:prstGeom prst="rect">
            <a:avLst/>
          </a:prstGeom>
        </p:spPr>
        <p:txBody>
          <a:bodyPr wrap="square">
            <a:spAutoFit/>
          </a:bodyPr>
          <a:lstStyle/>
          <a:p>
            <a:r>
              <a:rPr lang="ru-RU" b="1" dirty="0" smtClean="0"/>
              <a:t>                                                                                Хлеб  </a:t>
            </a:r>
          </a:p>
          <a:p>
            <a:pPr marL="342900" indent="-342900">
              <a:buAutoNum type="arabicPeriod"/>
            </a:pPr>
            <a:r>
              <a:rPr lang="ru-RU" dirty="0" smtClean="0"/>
              <a:t>Пищевой продукт, выпекаемый из муки. </a:t>
            </a:r>
            <a:r>
              <a:rPr lang="ru-RU" i="1" dirty="0" smtClean="0"/>
              <a:t>Печёный хлеб. </a:t>
            </a:r>
          </a:p>
          <a:p>
            <a:pPr marL="342900" indent="-342900">
              <a:buAutoNum type="arabicPeriod"/>
            </a:pPr>
            <a:r>
              <a:rPr lang="ru-RU" dirty="0" smtClean="0"/>
              <a:t>Такой продукт в виде крупного выпеченного изделия. </a:t>
            </a:r>
            <a:r>
              <a:rPr lang="ru-RU" i="1" dirty="0" smtClean="0"/>
              <a:t>Круглый хлеб.  </a:t>
            </a:r>
          </a:p>
          <a:p>
            <a:pPr marL="342900" indent="-342900">
              <a:buAutoNum type="arabicPeriod"/>
            </a:pPr>
            <a:r>
              <a:rPr lang="ru-RU" dirty="0" smtClean="0"/>
              <a:t>Плоды, семена злаков, размалываемые в муку. </a:t>
            </a:r>
            <a:r>
              <a:rPr lang="ru-RU" i="1" dirty="0" smtClean="0"/>
              <a:t>Сеять хлеб.  </a:t>
            </a:r>
          </a:p>
          <a:p>
            <a:pPr marL="342900" indent="-342900">
              <a:buAutoNum type="arabicPeriod"/>
            </a:pPr>
            <a:r>
              <a:rPr lang="ru-RU" dirty="0" smtClean="0"/>
              <a:t>Хлебные злаки. </a:t>
            </a:r>
            <a:r>
              <a:rPr lang="ru-RU" i="1" dirty="0" smtClean="0"/>
              <a:t>Урожай хлебов .  </a:t>
            </a:r>
          </a:p>
          <a:p>
            <a:pPr marL="342900" indent="-342900">
              <a:buAutoNum type="arabicPeriod"/>
            </a:pPr>
            <a:r>
              <a:rPr lang="ru-RU" dirty="0" smtClean="0"/>
              <a:t>То же, что и пропитание. </a:t>
            </a:r>
            <a:r>
              <a:rPr lang="ru-RU" i="1" dirty="0" smtClean="0"/>
              <a:t>Зарабатывать себе на хлеб. </a:t>
            </a:r>
          </a:p>
          <a:p>
            <a:pPr marL="342900" indent="-342900">
              <a:buAutoNum type="arabicPeriod"/>
            </a:pPr>
            <a:r>
              <a:rPr lang="ru-RU" dirty="0" smtClean="0"/>
              <a:t>Средства к существованию, заработок. </a:t>
            </a:r>
            <a:r>
              <a:rPr lang="ru-RU" i="1" dirty="0" smtClean="0"/>
              <a:t>Эта работа - верный хлеб.</a:t>
            </a:r>
            <a:endParaRPr lang="ru-RU" i="1" dirty="0"/>
          </a:p>
        </p:txBody>
      </p:sp>
      <p:sp>
        <p:nvSpPr>
          <p:cNvPr id="4" name="Прямоугольник 3"/>
          <p:cNvSpPr/>
          <p:nvPr/>
        </p:nvSpPr>
        <p:spPr>
          <a:xfrm>
            <a:off x="251520" y="476672"/>
            <a:ext cx="8352928" cy="646331"/>
          </a:xfrm>
          <a:prstGeom prst="rect">
            <a:avLst/>
          </a:prstGeom>
        </p:spPr>
        <p:txBody>
          <a:bodyPr wrap="square">
            <a:spAutoFit/>
          </a:bodyPr>
          <a:lstStyle/>
          <a:p>
            <a:r>
              <a:rPr lang="ru-RU" b="1" dirty="0" smtClean="0">
                <a:solidFill>
                  <a:srgbClr val="002060"/>
                </a:solidFill>
                <a:latin typeface="Comic Sans MS" pitchFamily="66" charset="0"/>
              </a:rPr>
              <a:t>  Прочитай толкования слова «хлеб». Подчеркни те, которые используются в тексте. Приведи примеры из текста (устно). </a:t>
            </a:r>
            <a:endParaRPr lang="ru-RU" b="1" dirty="0">
              <a:solidFill>
                <a:srgbClr val="002060"/>
              </a:solidFill>
              <a:latin typeface="Comic Sans MS" pitchFamily="66" charset="0"/>
            </a:endParaRPr>
          </a:p>
        </p:txBody>
      </p:sp>
      <p:sp>
        <p:nvSpPr>
          <p:cNvPr id="5" name="TextBox 4"/>
          <p:cNvSpPr txBox="1"/>
          <p:nvPr/>
        </p:nvSpPr>
        <p:spPr>
          <a:xfrm>
            <a:off x="3779912" y="2996952"/>
            <a:ext cx="1584176" cy="400110"/>
          </a:xfrm>
          <a:prstGeom prst="rect">
            <a:avLst/>
          </a:prstGeom>
          <a:noFill/>
        </p:spPr>
        <p:txBody>
          <a:bodyPr wrap="square" rtlCol="0">
            <a:spAutoFit/>
          </a:bodyPr>
          <a:lstStyle/>
          <a:p>
            <a:pPr algn="ctr"/>
            <a:r>
              <a:rPr lang="ru-RU" sz="2000" b="1" dirty="0" smtClean="0">
                <a:solidFill>
                  <a:srgbClr val="0070C0"/>
                </a:solidFill>
                <a:latin typeface="Comic Sans MS" pitchFamily="66" charset="0"/>
              </a:rPr>
              <a:t>Задание 6</a:t>
            </a:r>
            <a:endParaRPr lang="ru-RU" sz="2000" b="1" dirty="0">
              <a:solidFill>
                <a:srgbClr val="0070C0"/>
              </a:solidFill>
              <a:latin typeface="Comic Sans MS" pitchFamily="66" charset="0"/>
            </a:endParaRPr>
          </a:p>
        </p:txBody>
      </p:sp>
      <p:sp>
        <p:nvSpPr>
          <p:cNvPr id="6" name="Прямоугольник 5"/>
          <p:cNvSpPr/>
          <p:nvPr/>
        </p:nvSpPr>
        <p:spPr>
          <a:xfrm>
            <a:off x="323528" y="3284984"/>
            <a:ext cx="8568952" cy="646331"/>
          </a:xfrm>
          <a:prstGeom prst="rect">
            <a:avLst/>
          </a:prstGeom>
        </p:spPr>
        <p:txBody>
          <a:bodyPr wrap="square">
            <a:spAutoFit/>
          </a:bodyPr>
          <a:lstStyle/>
          <a:p>
            <a:r>
              <a:rPr lang="ru-RU" b="1" dirty="0" smtClean="0">
                <a:solidFill>
                  <a:srgbClr val="002060"/>
                </a:solidFill>
                <a:latin typeface="Comic Sans MS" pitchFamily="66" charset="0"/>
              </a:rPr>
              <a:t>  Прежде чем попасть к нам на стол, хлеб проделывает долгий и трудный путь. Восстанови порядок предложений так: 1, 2, 3, 4, 5</a:t>
            </a:r>
            <a:endParaRPr lang="ru-RU" b="1" dirty="0">
              <a:solidFill>
                <a:srgbClr val="002060"/>
              </a:solidFill>
              <a:latin typeface="Comic Sans MS" pitchFamily="66" charset="0"/>
            </a:endParaRPr>
          </a:p>
        </p:txBody>
      </p:sp>
      <p:sp>
        <p:nvSpPr>
          <p:cNvPr id="7" name="Скругленный прямоугольник 6"/>
          <p:cNvSpPr/>
          <p:nvPr/>
        </p:nvSpPr>
        <p:spPr>
          <a:xfrm>
            <a:off x="899592" y="4077072"/>
            <a:ext cx="7380000" cy="36004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solidFill>
                  <a:schemeClr val="tx1"/>
                </a:solidFill>
              </a:rPr>
              <a:t>Чтобы получить муку, нужно зерно смолоть.</a:t>
            </a:r>
            <a:endParaRPr lang="ru-RU" dirty="0">
              <a:solidFill>
                <a:schemeClr val="tx1"/>
              </a:solidFill>
            </a:endParaRPr>
          </a:p>
        </p:txBody>
      </p:sp>
      <p:sp>
        <p:nvSpPr>
          <p:cNvPr id="8" name="Скругленный прямоугольник 7"/>
          <p:cNvSpPr/>
          <p:nvPr/>
        </p:nvSpPr>
        <p:spPr>
          <a:xfrm>
            <a:off x="899592" y="4509120"/>
            <a:ext cx="7380000" cy="468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solidFill>
                  <a:schemeClr val="tx1"/>
                </a:solidFill>
              </a:rPr>
              <a:t>Собранные колосья обмолачиваются, отделяются зёрна от плевел, затем зерно просушивается, после этого его привозят в зернохранилище.</a:t>
            </a:r>
            <a:endParaRPr lang="ru-RU" dirty="0">
              <a:solidFill>
                <a:schemeClr val="tx1"/>
              </a:solidFill>
            </a:endParaRPr>
          </a:p>
        </p:txBody>
      </p:sp>
      <p:sp>
        <p:nvSpPr>
          <p:cNvPr id="9" name="Скругленный прямоугольник 8"/>
          <p:cNvSpPr/>
          <p:nvPr/>
        </p:nvSpPr>
        <p:spPr>
          <a:xfrm>
            <a:off x="899592" y="5085184"/>
            <a:ext cx="7380000" cy="468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solidFill>
                  <a:schemeClr val="tx1"/>
                </a:solidFill>
              </a:rPr>
              <a:t>Затем их развозят по магазинам, а уже в магазинах мы приобретаем готовый продукт, который попадает к нам на стол.</a:t>
            </a:r>
            <a:endParaRPr lang="ru-RU" dirty="0">
              <a:solidFill>
                <a:schemeClr val="tx1"/>
              </a:solidFill>
            </a:endParaRPr>
          </a:p>
        </p:txBody>
      </p:sp>
      <p:sp>
        <p:nvSpPr>
          <p:cNvPr id="10" name="Скругленный прямоугольник 9"/>
          <p:cNvSpPr/>
          <p:nvPr/>
        </p:nvSpPr>
        <p:spPr>
          <a:xfrm>
            <a:off x="899592" y="5661248"/>
            <a:ext cx="7380000" cy="468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solidFill>
                  <a:schemeClr val="tx1"/>
                </a:solidFill>
              </a:rPr>
              <a:t>Хлеборобы обрабатывают землю, сеют зерно, долго и кропотливо ухаживают за посевами, собирают урожай. </a:t>
            </a:r>
            <a:endParaRPr lang="ru-RU" dirty="0">
              <a:solidFill>
                <a:schemeClr val="tx1"/>
              </a:solidFill>
            </a:endParaRPr>
          </a:p>
        </p:txBody>
      </p:sp>
      <p:sp>
        <p:nvSpPr>
          <p:cNvPr id="18" name="Скругленный прямоугольник 17"/>
          <p:cNvSpPr/>
          <p:nvPr/>
        </p:nvSpPr>
        <p:spPr>
          <a:xfrm>
            <a:off x="899592" y="6237312"/>
            <a:ext cx="7380000" cy="36004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solidFill>
                  <a:schemeClr val="tx1"/>
                </a:solidFill>
              </a:rPr>
              <a:t>Мука отвозится на хлебозавод, там пекут хлебобулочные изделия.</a:t>
            </a:r>
            <a:endParaRPr lang="ru-RU" dirty="0">
              <a:solidFill>
                <a:schemeClr val="tx1"/>
              </a:solidFill>
            </a:endParaRPr>
          </a:p>
        </p:txBody>
      </p:sp>
      <p:sp>
        <p:nvSpPr>
          <p:cNvPr id="19" name="Скругленный прямоугольник 18"/>
          <p:cNvSpPr/>
          <p:nvPr/>
        </p:nvSpPr>
        <p:spPr>
          <a:xfrm>
            <a:off x="467544" y="5733296"/>
            <a:ext cx="360040" cy="36000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1</a:t>
            </a:r>
            <a:endParaRPr lang="ru-RU" sz="2000" b="1" dirty="0">
              <a:solidFill>
                <a:schemeClr val="tx1"/>
              </a:solidFill>
            </a:endParaRPr>
          </a:p>
        </p:txBody>
      </p:sp>
      <p:sp>
        <p:nvSpPr>
          <p:cNvPr id="20" name="Скругленный прямоугольник 19"/>
          <p:cNvSpPr/>
          <p:nvPr/>
        </p:nvSpPr>
        <p:spPr>
          <a:xfrm>
            <a:off x="467544" y="4581128"/>
            <a:ext cx="360040" cy="36000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2</a:t>
            </a:r>
            <a:endParaRPr lang="ru-RU" sz="2000" b="1" dirty="0">
              <a:solidFill>
                <a:schemeClr val="tx1"/>
              </a:solidFill>
            </a:endParaRPr>
          </a:p>
        </p:txBody>
      </p:sp>
      <p:sp>
        <p:nvSpPr>
          <p:cNvPr id="21" name="Скругленный прямоугольник 20"/>
          <p:cNvSpPr/>
          <p:nvPr/>
        </p:nvSpPr>
        <p:spPr>
          <a:xfrm>
            <a:off x="467544" y="4077072"/>
            <a:ext cx="360040" cy="36000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3</a:t>
            </a:r>
            <a:endParaRPr lang="ru-RU" sz="2000" b="1" dirty="0">
              <a:solidFill>
                <a:schemeClr val="tx1"/>
              </a:solidFill>
            </a:endParaRPr>
          </a:p>
        </p:txBody>
      </p:sp>
      <p:sp>
        <p:nvSpPr>
          <p:cNvPr id="22" name="Скругленный прямоугольник 21"/>
          <p:cNvSpPr/>
          <p:nvPr/>
        </p:nvSpPr>
        <p:spPr>
          <a:xfrm>
            <a:off x="467544" y="6237312"/>
            <a:ext cx="360040" cy="36000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4</a:t>
            </a:r>
            <a:endParaRPr lang="ru-RU" sz="2000" b="1" dirty="0">
              <a:solidFill>
                <a:schemeClr val="tx1"/>
              </a:solidFill>
            </a:endParaRPr>
          </a:p>
        </p:txBody>
      </p:sp>
      <p:sp>
        <p:nvSpPr>
          <p:cNvPr id="23" name="Скругленный прямоугольник 22"/>
          <p:cNvSpPr/>
          <p:nvPr/>
        </p:nvSpPr>
        <p:spPr>
          <a:xfrm>
            <a:off x="467544" y="5157192"/>
            <a:ext cx="360040" cy="36000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5</a:t>
            </a:r>
            <a:endParaRPr lang="ru-RU" sz="2000" b="1" dirty="0">
              <a:solidFill>
                <a:schemeClr val="tx1"/>
              </a:solidFill>
            </a:endParaRPr>
          </a:p>
        </p:txBody>
      </p:sp>
      <p:sp>
        <p:nvSpPr>
          <p:cNvPr id="24" name="Стрелка вправо 23">
            <a:hlinkClick r:id="" action="ppaction://hlinkshowjump?jump=nextslide"/>
          </p:cNvPr>
          <p:cNvSpPr/>
          <p:nvPr/>
        </p:nvSpPr>
        <p:spPr>
          <a:xfrm>
            <a:off x="8388424" y="6453336"/>
            <a:ext cx="576064" cy="288032"/>
          </a:xfrm>
          <a:prstGeom prst="rightArrow">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p:cNvSpPr txBox="1"/>
          <p:nvPr/>
        </p:nvSpPr>
        <p:spPr>
          <a:xfrm>
            <a:off x="7308304" y="2708920"/>
            <a:ext cx="1368152" cy="415498"/>
          </a:xfrm>
          <a:prstGeom prst="rect">
            <a:avLst/>
          </a:prstGeom>
          <a:noFill/>
        </p:spPr>
        <p:txBody>
          <a:bodyPr wrap="square" rtlCol="0">
            <a:spAutoFit/>
          </a:bodyPr>
          <a:lstStyle/>
          <a:p>
            <a:r>
              <a:rPr lang="ru-RU" sz="1050" dirty="0" smtClean="0"/>
              <a:t>Клик на нижнюю часть текста!</a:t>
            </a:r>
            <a:endParaRPr lang="ru-RU" sz="1050" dirty="0"/>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
                                            <p:txEl>
                                              <p:pRg st="0" end="0"/>
                                            </p:txEl>
                                          </p:spTgt>
                                        </p:tgtEl>
                                      </p:cBhvr>
                                    </p:animEffect>
                                  </p:childTnLst>
                                </p:cTn>
                              </p:par>
                            </p:childTnLst>
                          </p:cTn>
                        </p:par>
                      </p:childTnLst>
                    </p:cTn>
                  </p:par>
                </p:childTnLst>
              </p:cTn>
              <p:nextCondLst>
                <p:cond evt="onClick" delay="0">
                  <p:tgtEl>
                    <p:spTgt spid="19"/>
                  </p:tgtEl>
                </p:cond>
              </p:nextCondLst>
            </p:seq>
            <p:seq concurrent="1" nextAc="seek">
              <p:cTn id="10" restart="whenNotActive" fill="hold" evtFilter="cancelBubble" nodeType="interactiveSeq">
                <p:stCondLst>
                  <p:cond evt="onClick" delay="0">
                    <p:tgtEl>
                      <p:spTgt spid="20"/>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 calcmode="lin" valueType="num">
                                      <p:cBhvr>
                                        <p:cTn id="15"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0">
                                            <p:txEl>
                                              <p:pRg st="0" end="0"/>
                                            </p:txEl>
                                          </p:spTgt>
                                        </p:tgtEl>
                                      </p:cBhvr>
                                    </p:animEffect>
                                  </p:childTnLst>
                                </p:cTn>
                              </p:par>
                            </p:childTnLst>
                          </p:cTn>
                        </p:par>
                      </p:childTnLst>
                    </p:cTn>
                  </p:par>
                </p:childTnLst>
              </p:cTn>
              <p:nextCondLst>
                <p:cond evt="onClick" delay="0">
                  <p:tgtEl>
                    <p:spTgt spid="20"/>
                  </p:tgtEl>
                </p:cond>
              </p:nextCondLst>
            </p:seq>
            <p:seq concurrent="1" nextAc="seek">
              <p:cTn id="18" restart="whenNotActive" fill="hold" evtFilter="cancelBubble" nodeType="interactiveSeq">
                <p:stCondLst>
                  <p:cond evt="onClick" delay="0">
                    <p:tgtEl>
                      <p:spTgt spid="21"/>
                    </p:tgtEl>
                  </p:cond>
                </p:stCondLst>
                <p:endSync evt="end" delay="0">
                  <p:rtn val="all"/>
                </p:endSync>
                <p:childTnLst>
                  <p:par>
                    <p:cTn id="19" fill="hold">
                      <p:stCondLst>
                        <p:cond delay="0"/>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 calcmode="lin" valueType="num">
                                      <p:cBhvr>
                                        <p:cTn id="23"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1">
                                            <p:txEl>
                                              <p:pRg st="0" end="0"/>
                                            </p:txEl>
                                          </p:spTgt>
                                        </p:tgtEl>
                                      </p:cBhvr>
                                    </p:animEffec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 calcmode="lin" valueType="num">
                                      <p:cBhvr>
                                        <p:cTn id="31"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2">
                                            <p:txEl>
                                              <p:pRg st="0" end="0"/>
                                            </p:txEl>
                                          </p:spTgt>
                                        </p:tgtEl>
                                      </p:cBhvr>
                                    </p:animEffect>
                                  </p:childTnLst>
                                </p:cTn>
                              </p:par>
                            </p:childTnLst>
                          </p:cTn>
                        </p:par>
                      </p:childTnLst>
                    </p:cTn>
                  </p:par>
                </p:childTnLst>
              </p:cTn>
              <p:nextCondLst>
                <p:cond evt="onClick" delay="0">
                  <p:tgtEl>
                    <p:spTgt spid="22"/>
                  </p:tgtEl>
                </p:cond>
              </p:nextCondLst>
            </p:seq>
            <p:seq concurrent="1" nextAc="seek">
              <p:cTn id="34" restart="whenNotActive" fill="hold" evtFilter="cancelBubble" nodeType="interactiveSeq">
                <p:stCondLst>
                  <p:cond evt="onClick" delay="0">
                    <p:tgtEl>
                      <p:spTgt spid="23"/>
                    </p:tgtEl>
                  </p:cond>
                </p:stCondLst>
                <p:endSync evt="end" delay="0">
                  <p:rtn val="all"/>
                </p:endSync>
                <p:childTnLst>
                  <p:par>
                    <p:cTn id="35" fill="hold">
                      <p:stCondLst>
                        <p:cond delay="0"/>
                      </p:stCondLst>
                      <p:childTnLst>
                        <p:par>
                          <p:cTn id="36" fill="hold">
                            <p:stCondLst>
                              <p:cond delay="0"/>
                            </p:stCondLst>
                            <p:childTnLst>
                              <p:par>
                                <p:cTn id="37" presetID="53" presetClass="entr" presetSubtype="0" fill="hold" nodeType="click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anim calcmode="lin" valueType="num">
                                      <p:cBhvr>
                                        <p:cTn id="39"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23">
                                            <p:txEl>
                                              <p:pRg st="0" end="0"/>
                                            </p:txEl>
                                          </p:spTgt>
                                        </p:tgtEl>
                                      </p:cBhvr>
                                    </p:animEffect>
                                  </p:childTnLst>
                                </p:cTn>
                              </p:par>
                            </p:childTnLst>
                          </p:cTn>
                        </p:par>
                      </p:childTnLst>
                    </p:cTn>
                  </p:par>
                </p:childTnLst>
              </p:cTn>
              <p:nextCondLst>
                <p:cond evt="onClick" delay="0">
                  <p:tgtEl>
                    <p:spTgt spid="23"/>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3" presetClass="emph" presetSubtype="2" fill="hold" nodeType="clickEffect">
                                  <p:stCondLst>
                                    <p:cond delay="0"/>
                                  </p:stCondLst>
                                  <p:childTnLst>
                                    <p:animClr clrSpc="rgb">
                                      <p:cBhvr override="childStyle">
                                        <p:cTn id="46" dur="1000" fill="hold"/>
                                        <p:tgtEl>
                                          <p:spTgt spid="3">
                                            <p:txEl>
                                              <p:pRg st="1" end="1"/>
                                            </p:txEl>
                                          </p:spTgt>
                                        </p:tgtEl>
                                        <p:attrNameLst>
                                          <p:attrName>style.color</p:attrName>
                                        </p:attrNameLst>
                                      </p:cBhvr>
                                      <p:to>
                                        <a:schemeClr val="accent2"/>
                                      </p:to>
                                    </p:animClr>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nodeType="clickEffect">
                                  <p:stCondLst>
                                    <p:cond delay="0"/>
                                  </p:stCondLst>
                                  <p:childTnLst>
                                    <p:animClr clrSpc="rgb">
                                      <p:cBhvr override="childStyle">
                                        <p:cTn id="50" dur="1000" fill="hold"/>
                                        <p:tgtEl>
                                          <p:spTgt spid="3">
                                            <p:txEl>
                                              <p:pRg st="2" end="2"/>
                                            </p:txEl>
                                          </p:spTgt>
                                        </p:tgtEl>
                                        <p:attrNameLst>
                                          <p:attrName>style.color</p:attrName>
                                        </p:attrNameLst>
                                      </p:cBhvr>
                                      <p:to>
                                        <a:schemeClr val="accent2"/>
                                      </p:to>
                                    </p:animClr>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nodeType="clickEffect">
                                  <p:stCondLst>
                                    <p:cond delay="0"/>
                                  </p:stCondLst>
                                  <p:childTnLst>
                                    <p:animClr clrSpc="rgb">
                                      <p:cBhvr override="childStyle">
                                        <p:cTn id="54" dur="1000" fill="hold"/>
                                        <p:tgtEl>
                                          <p:spTgt spid="3">
                                            <p:txEl>
                                              <p:pRg st="3" end="3"/>
                                            </p:txEl>
                                          </p:spTgt>
                                        </p:tgtEl>
                                        <p:attrNameLst>
                                          <p:attrName>style.color</p:attrName>
                                        </p:attrNameLst>
                                      </p:cBhvr>
                                      <p:to>
                                        <a:schemeClr val="accent2"/>
                                      </p:to>
                                    </p:animClr>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nodeType="clickEffect">
                                  <p:stCondLst>
                                    <p:cond delay="0"/>
                                  </p:stCondLst>
                                  <p:childTnLst>
                                    <p:animClr clrSpc="rgb">
                                      <p:cBhvr override="childStyle">
                                        <p:cTn id="58" dur="1000" fill="hold"/>
                                        <p:tgtEl>
                                          <p:spTgt spid="3">
                                            <p:txEl>
                                              <p:pRg st="4" end="4"/>
                                            </p:txEl>
                                          </p:spTgt>
                                        </p:tgtEl>
                                        <p:attrNameLst>
                                          <p:attrName>style.color</p:attrName>
                                        </p:attrNameLst>
                                      </p:cBhvr>
                                      <p:to>
                                        <a:schemeClr val="accent2"/>
                                      </p:to>
                                    </p:animClr>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fs.znanio.ru/d5af0e/4a/e2/dd75d929284100320a81220d7990668ddf.jpg"/>
          <p:cNvPicPr>
            <a:picLocks noChangeAspect="1" noChangeArrowheads="1"/>
          </p:cNvPicPr>
          <p:nvPr/>
        </p:nvPicPr>
        <p:blipFill>
          <a:blip r:embed="rId2" cstate="print"/>
          <a:srcRect l="15468" t="11765" r="4982" b="8823"/>
          <a:stretch>
            <a:fillRect/>
          </a:stretch>
        </p:blipFill>
        <p:spPr bwMode="auto">
          <a:xfrm>
            <a:off x="467544" y="620688"/>
            <a:ext cx="8136904" cy="6102678"/>
          </a:xfrm>
          <a:prstGeom prst="rect">
            <a:avLst/>
          </a:prstGeom>
          <a:noFill/>
        </p:spPr>
      </p:pic>
      <p:sp>
        <p:nvSpPr>
          <p:cNvPr id="3" name="TextBox 2"/>
          <p:cNvSpPr txBox="1"/>
          <p:nvPr/>
        </p:nvSpPr>
        <p:spPr>
          <a:xfrm>
            <a:off x="2159732" y="188640"/>
            <a:ext cx="4824536" cy="523220"/>
          </a:xfrm>
          <a:prstGeom prst="rect">
            <a:avLst/>
          </a:prstGeom>
          <a:noFill/>
        </p:spPr>
        <p:txBody>
          <a:bodyPr wrap="square" rtlCol="0">
            <a:spAutoFit/>
          </a:bodyPr>
          <a:lstStyle/>
          <a:p>
            <a:pPr algn="ctr"/>
            <a:r>
              <a:rPr lang="ru-RU" sz="2800" b="1" dirty="0" smtClean="0">
                <a:solidFill>
                  <a:srgbClr val="C00000"/>
                </a:solidFill>
                <a:latin typeface="Comic Sans MS" pitchFamily="66" charset="0"/>
              </a:rPr>
              <a:t>Как хлеб на стол пришёл</a:t>
            </a:r>
            <a:endParaRPr lang="ru-RU" sz="2800" b="1" dirty="0">
              <a:solidFill>
                <a:srgbClr val="C00000"/>
              </a:solidFill>
              <a:latin typeface="Comic Sans MS" pitchFamily="66" charset="0"/>
            </a:endParaRPr>
          </a:p>
        </p:txBody>
      </p:sp>
      <p:sp>
        <p:nvSpPr>
          <p:cNvPr id="4" name="Стрелка вправо 3">
            <a:hlinkClick r:id="" action="ppaction://hlinkshowjump?jump=nextslide"/>
          </p:cNvPr>
          <p:cNvSpPr/>
          <p:nvPr/>
        </p:nvSpPr>
        <p:spPr>
          <a:xfrm>
            <a:off x="8388424" y="6453336"/>
            <a:ext cx="576064" cy="288032"/>
          </a:xfrm>
          <a:prstGeom prst="rightArrow">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2780968"/>
            <a:ext cx="8208912" cy="646331"/>
          </a:xfrm>
          <a:prstGeom prst="rect">
            <a:avLst/>
          </a:prstGeom>
        </p:spPr>
        <p:txBody>
          <a:bodyPr wrap="square">
            <a:spAutoFit/>
          </a:bodyPr>
          <a:lstStyle/>
          <a:p>
            <a:r>
              <a:rPr lang="ru-RU" b="1" dirty="0" smtClean="0">
                <a:solidFill>
                  <a:srgbClr val="002060"/>
                </a:solidFill>
                <a:latin typeface="Comic Sans MS" pitchFamily="66" charset="0"/>
              </a:rPr>
              <a:t>Составь и запиши вопрос по содержанию прочитанного текста. Помни: ответ на вопрос должен содержать главную мысль текста.</a:t>
            </a:r>
            <a:endParaRPr lang="ru-RU" b="1" dirty="0">
              <a:solidFill>
                <a:srgbClr val="002060"/>
              </a:solidFill>
              <a:latin typeface="Comic Sans MS" pitchFamily="66" charset="0"/>
            </a:endParaRPr>
          </a:p>
        </p:txBody>
      </p:sp>
      <p:sp>
        <p:nvSpPr>
          <p:cNvPr id="6" name="TextBox 5"/>
          <p:cNvSpPr txBox="1"/>
          <p:nvPr/>
        </p:nvSpPr>
        <p:spPr>
          <a:xfrm>
            <a:off x="3779912" y="2348920"/>
            <a:ext cx="1584176" cy="400110"/>
          </a:xfrm>
          <a:prstGeom prst="rect">
            <a:avLst/>
          </a:prstGeom>
          <a:noFill/>
        </p:spPr>
        <p:txBody>
          <a:bodyPr wrap="square" rtlCol="0">
            <a:spAutoFit/>
          </a:bodyPr>
          <a:lstStyle/>
          <a:p>
            <a:pPr algn="ctr"/>
            <a:r>
              <a:rPr lang="ru-RU" sz="2000" b="1" dirty="0" smtClean="0">
                <a:solidFill>
                  <a:srgbClr val="0070C0"/>
                </a:solidFill>
                <a:latin typeface="Comic Sans MS" pitchFamily="66" charset="0"/>
              </a:rPr>
              <a:t>Задание 8</a:t>
            </a:r>
            <a:endParaRPr lang="ru-RU" sz="2000" b="1" dirty="0">
              <a:solidFill>
                <a:srgbClr val="0070C0"/>
              </a:solidFill>
              <a:latin typeface="Comic Sans MS" pitchFamily="66" charset="0"/>
            </a:endParaRPr>
          </a:p>
        </p:txBody>
      </p:sp>
      <p:sp>
        <p:nvSpPr>
          <p:cNvPr id="7" name="Скругленный прямоугольник 6"/>
          <p:cNvSpPr/>
          <p:nvPr/>
        </p:nvSpPr>
        <p:spPr>
          <a:xfrm>
            <a:off x="467544" y="3429040"/>
            <a:ext cx="5400600" cy="360000"/>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Почему к хлебу надо относиться бережно?</a:t>
            </a:r>
            <a:endParaRPr lang="ru-RU" dirty="0">
              <a:solidFill>
                <a:schemeClr val="tx1"/>
              </a:solidFill>
            </a:endParaRPr>
          </a:p>
        </p:txBody>
      </p:sp>
      <p:sp>
        <p:nvSpPr>
          <p:cNvPr id="8" name="Прямоугольник 7"/>
          <p:cNvSpPr/>
          <p:nvPr/>
        </p:nvSpPr>
        <p:spPr>
          <a:xfrm>
            <a:off x="467544" y="3933096"/>
            <a:ext cx="1874231" cy="369332"/>
          </a:xfrm>
          <a:prstGeom prst="rect">
            <a:avLst/>
          </a:prstGeom>
        </p:spPr>
        <p:txBody>
          <a:bodyPr wrap="none">
            <a:spAutoFit/>
          </a:bodyPr>
          <a:lstStyle/>
          <a:p>
            <a:r>
              <a:rPr lang="ru-RU" b="1" dirty="0" smtClean="0">
                <a:solidFill>
                  <a:srgbClr val="002060"/>
                </a:solidFill>
                <a:latin typeface="Comic Sans MS" pitchFamily="66" charset="0"/>
              </a:rPr>
              <a:t>Запиши ответ.</a:t>
            </a:r>
            <a:endParaRPr lang="ru-RU" b="1" dirty="0">
              <a:solidFill>
                <a:srgbClr val="002060"/>
              </a:solidFill>
              <a:latin typeface="Comic Sans MS" pitchFamily="66" charset="0"/>
            </a:endParaRPr>
          </a:p>
        </p:txBody>
      </p:sp>
      <p:sp>
        <p:nvSpPr>
          <p:cNvPr id="9" name="TextBox 8"/>
          <p:cNvSpPr txBox="1"/>
          <p:nvPr/>
        </p:nvSpPr>
        <p:spPr>
          <a:xfrm>
            <a:off x="3779912" y="188640"/>
            <a:ext cx="1584176" cy="400110"/>
          </a:xfrm>
          <a:prstGeom prst="rect">
            <a:avLst/>
          </a:prstGeom>
          <a:noFill/>
        </p:spPr>
        <p:txBody>
          <a:bodyPr wrap="square" rtlCol="0">
            <a:spAutoFit/>
          </a:bodyPr>
          <a:lstStyle/>
          <a:p>
            <a:pPr algn="ctr"/>
            <a:r>
              <a:rPr lang="ru-RU" sz="2000" b="1" dirty="0" smtClean="0">
                <a:solidFill>
                  <a:srgbClr val="0070C0"/>
                </a:solidFill>
                <a:latin typeface="Comic Sans MS" pitchFamily="66" charset="0"/>
              </a:rPr>
              <a:t>Задание 7</a:t>
            </a:r>
            <a:endParaRPr lang="ru-RU" sz="2000" b="1" dirty="0">
              <a:solidFill>
                <a:srgbClr val="0070C0"/>
              </a:solidFill>
              <a:latin typeface="Comic Sans MS" pitchFamily="66" charset="0"/>
            </a:endParaRPr>
          </a:p>
        </p:txBody>
      </p:sp>
      <p:sp>
        <p:nvSpPr>
          <p:cNvPr id="10" name="Прямоугольник 9"/>
          <p:cNvSpPr/>
          <p:nvPr/>
        </p:nvSpPr>
        <p:spPr>
          <a:xfrm>
            <a:off x="179512" y="548680"/>
            <a:ext cx="8496944" cy="369332"/>
          </a:xfrm>
          <a:prstGeom prst="rect">
            <a:avLst/>
          </a:prstGeom>
        </p:spPr>
        <p:txBody>
          <a:bodyPr wrap="square">
            <a:spAutoFit/>
          </a:bodyPr>
          <a:lstStyle/>
          <a:p>
            <a:r>
              <a:rPr lang="ru-RU" b="1" dirty="0" smtClean="0">
                <a:solidFill>
                  <a:srgbClr val="002060"/>
                </a:solidFill>
                <a:latin typeface="Comic Sans MS" pitchFamily="66" charset="0"/>
              </a:rPr>
              <a:t>Выпиши из текста названия изделий, которые выпекают из муки.</a:t>
            </a:r>
            <a:r>
              <a:rPr lang="ru-RU" dirty="0" smtClean="0"/>
              <a:t>  </a:t>
            </a:r>
          </a:p>
        </p:txBody>
      </p:sp>
      <p:sp>
        <p:nvSpPr>
          <p:cNvPr id="11" name="Прямоугольник 10"/>
          <p:cNvSpPr/>
          <p:nvPr/>
        </p:nvSpPr>
        <p:spPr>
          <a:xfrm>
            <a:off x="179512" y="1412776"/>
            <a:ext cx="7848872" cy="369332"/>
          </a:xfrm>
          <a:prstGeom prst="rect">
            <a:avLst/>
          </a:prstGeom>
        </p:spPr>
        <p:txBody>
          <a:bodyPr wrap="square">
            <a:spAutoFit/>
          </a:bodyPr>
          <a:lstStyle/>
          <a:p>
            <a:r>
              <a:rPr lang="ru-RU" b="1" dirty="0" smtClean="0">
                <a:solidFill>
                  <a:srgbClr val="002060"/>
                </a:solidFill>
                <a:latin typeface="Comic Sans MS" pitchFamily="66" charset="0"/>
              </a:rPr>
              <a:t>Запиши другие названия изделий из муки, которые ты знаешь.</a:t>
            </a:r>
            <a:endParaRPr lang="ru-RU" b="1" dirty="0">
              <a:solidFill>
                <a:srgbClr val="002060"/>
              </a:solidFill>
              <a:latin typeface="Comic Sans MS" pitchFamily="66" charset="0"/>
            </a:endParaRPr>
          </a:p>
        </p:txBody>
      </p:sp>
      <p:sp>
        <p:nvSpPr>
          <p:cNvPr id="12" name="Скругленный прямоугольник 11"/>
          <p:cNvSpPr/>
          <p:nvPr/>
        </p:nvSpPr>
        <p:spPr>
          <a:xfrm>
            <a:off x="467544" y="4293136"/>
            <a:ext cx="5400600" cy="360000"/>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 Ответы детей.</a:t>
            </a:r>
            <a:endParaRPr lang="ru-RU" dirty="0">
              <a:solidFill>
                <a:schemeClr val="tx1"/>
              </a:solidFill>
            </a:endParaRPr>
          </a:p>
        </p:txBody>
      </p:sp>
      <p:sp>
        <p:nvSpPr>
          <p:cNvPr id="13" name="Скругленный прямоугольник 12"/>
          <p:cNvSpPr/>
          <p:nvPr/>
        </p:nvSpPr>
        <p:spPr>
          <a:xfrm>
            <a:off x="395536" y="908720"/>
            <a:ext cx="4608512" cy="360000"/>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каравай, калач, батончик, рогалик</a:t>
            </a:r>
            <a:endParaRPr lang="ru-RU" b="1" dirty="0">
              <a:solidFill>
                <a:schemeClr val="tx1"/>
              </a:solidFill>
            </a:endParaRPr>
          </a:p>
        </p:txBody>
      </p:sp>
      <p:sp>
        <p:nvSpPr>
          <p:cNvPr id="14" name="Скругленный прямоугольник 13"/>
          <p:cNvSpPr/>
          <p:nvPr/>
        </p:nvSpPr>
        <p:spPr>
          <a:xfrm>
            <a:off x="179512" y="1844824"/>
            <a:ext cx="8280920" cy="360000"/>
          </a:xfrm>
          <a:prstGeom prst="round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Буханка, блины, пироги, плюшки, бублики, баранки, сушки, пряники, рулет и др.</a:t>
            </a:r>
            <a:endParaRPr lang="ru-RU" dirty="0">
              <a:solidFill>
                <a:schemeClr val="tx1"/>
              </a:solidFill>
            </a:endParaRPr>
          </a:p>
        </p:txBody>
      </p:sp>
      <p:sp>
        <p:nvSpPr>
          <p:cNvPr id="15" name="TextBox 14"/>
          <p:cNvSpPr txBox="1"/>
          <p:nvPr/>
        </p:nvSpPr>
        <p:spPr>
          <a:xfrm>
            <a:off x="3779912" y="4737918"/>
            <a:ext cx="1584176" cy="400110"/>
          </a:xfrm>
          <a:prstGeom prst="rect">
            <a:avLst/>
          </a:prstGeom>
          <a:noFill/>
        </p:spPr>
        <p:txBody>
          <a:bodyPr wrap="square" rtlCol="0">
            <a:spAutoFit/>
          </a:bodyPr>
          <a:lstStyle/>
          <a:p>
            <a:pPr algn="ctr"/>
            <a:r>
              <a:rPr lang="ru-RU" sz="2000" b="1" dirty="0" smtClean="0">
                <a:solidFill>
                  <a:srgbClr val="0070C0"/>
                </a:solidFill>
                <a:latin typeface="Comic Sans MS" pitchFamily="66" charset="0"/>
              </a:rPr>
              <a:t>Задание 9</a:t>
            </a:r>
            <a:endParaRPr lang="ru-RU" sz="2000" b="1" dirty="0">
              <a:solidFill>
                <a:srgbClr val="0070C0"/>
              </a:solidFill>
              <a:latin typeface="Comic Sans MS" pitchFamily="66" charset="0"/>
            </a:endParaRPr>
          </a:p>
        </p:txBody>
      </p:sp>
      <p:sp>
        <p:nvSpPr>
          <p:cNvPr id="16" name="Прямоугольник 15"/>
          <p:cNvSpPr/>
          <p:nvPr/>
        </p:nvSpPr>
        <p:spPr>
          <a:xfrm>
            <a:off x="395536" y="5674022"/>
            <a:ext cx="8424936" cy="923330"/>
          </a:xfrm>
          <a:prstGeom prst="rect">
            <a:avLst/>
          </a:prstGeom>
        </p:spPr>
        <p:txBody>
          <a:bodyPr wrap="square">
            <a:spAutoFit/>
          </a:bodyPr>
          <a:lstStyle/>
          <a:p>
            <a:r>
              <a:rPr lang="ru-RU" b="1" dirty="0" smtClean="0"/>
              <a:t>Я прочитал(а) текст, в котором рассказывается </a:t>
            </a:r>
            <a:r>
              <a:rPr lang="ru-RU" dirty="0" smtClean="0"/>
              <a:t>_________________________.</a:t>
            </a:r>
            <a:r>
              <a:rPr lang="ru-RU" b="1" dirty="0" smtClean="0"/>
              <a:t> </a:t>
            </a:r>
          </a:p>
          <a:p>
            <a:endParaRPr lang="ru-RU" b="1" dirty="0" smtClean="0"/>
          </a:p>
          <a:p>
            <a:r>
              <a:rPr lang="ru-RU" b="1" dirty="0" smtClean="0"/>
              <a:t>Мне понравился рассказ, потому что </a:t>
            </a:r>
            <a:r>
              <a:rPr lang="ru-RU" dirty="0" smtClean="0"/>
              <a:t>__________________________________.</a:t>
            </a:r>
            <a:endParaRPr lang="ru-RU" dirty="0"/>
          </a:p>
        </p:txBody>
      </p:sp>
      <p:sp>
        <p:nvSpPr>
          <p:cNvPr id="17" name="Прямоугольник 16"/>
          <p:cNvSpPr/>
          <p:nvPr/>
        </p:nvSpPr>
        <p:spPr>
          <a:xfrm>
            <a:off x="395536" y="5097958"/>
            <a:ext cx="4046301" cy="369332"/>
          </a:xfrm>
          <a:prstGeom prst="rect">
            <a:avLst/>
          </a:prstGeom>
        </p:spPr>
        <p:txBody>
          <a:bodyPr wrap="square">
            <a:spAutoFit/>
          </a:bodyPr>
          <a:lstStyle/>
          <a:p>
            <a:r>
              <a:rPr lang="ru-RU" b="1" dirty="0" smtClean="0">
                <a:solidFill>
                  <a:srgbClr val="002060"/>
                </a:solidFill>
                <a:latin typeface="Comic Sans MS" pitchFamily="66" charset="0"/>
              </a:rPr>
              <a:t>Расскажи о прочитанном тексте. </a:t>
            </a:r>
            <a:endParaRPr lang="ru-RU" b="1" dirty="0">
              <a:solidFill>
                <a:srgbClr val="002060"/>
              </a:solidFill>
              <a:latin typeface="Comic Sans MS" pitchFamily="66" charset="0"/>
            </a:endParaRPr>
          </a:p>
        </p:txBody>
      </p:sp>
      <p:sp>
        <p:nvSpPr>
          <p:cNvPr id="18" name="Стрелка вправо 17">
            <a:hlinkClick r:id="" action="ppaction://hlinkshowjump?jump=endshow"/>
          </p:cNvPr>
          <p:cNvSpPr/>
          <p:nvPr/>
        </p:nvSpPr>
        <p:spPr>
          <a:xfrm>
            <a:off x="8388424" y="6453336"/>
            <a:ext cx="576064" cy="288032"/>
          </a:xfrm>
          <a:prstGeom prst="rightArrow">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7"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
                                            <p:txEl>
                                              <p:pRg st="0" end="0"/>
                                            </p:txEl>
                                          </p:spTgt>
                                        </p:tgtEl>
                                        <p:attrNameLst>
                                          <p:attrName>fill.type</p:attrName>
                                        </p:attrNameLst>
                                      </p:cBhvr>
                                      <p:to>
                                        <p:strVal val="solid"/>
                                      </p:to>
                                    </p:set>
                                  </p:child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15"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12">
                                            <p:txEl>
                                              <p:pRg st="0" end="0"/>
                                            </p:txEl>
                                          </p:spTgt>
                                        </p:tgtEl>
                                        <p:attrNameLst>
                                          <p:attrName>fill.type</p:attrName>
                                        </p:attrNameLst>
                                      </p:cBhvr>
                                      <p:to>
                                        <p:strVal val="solid"/>
                                      </p:to>
                                    </p:set>
                                  </p:childTnLst>
                                </p:cTn>
                              </p:par>
                            </p:childTnLst>
                          </p:cTn>
                        </p:par>
                      </p:childTnLst>
                    </p:cTn>
                  </p:par>
                </p:childTnLst>
              </p:cTn>
              <p:nextCondLst>
                <p:cond evt="onClick" delay="0">
                  <p:tgtEl>
                    <p:spTgt spid="12"/>
                  </p:tgtEl>
                </p:cond>
              </p:nextCondLst>
            </p:seq>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27" presetClass="entr" presetSubtype="0" fill="hold" nodeType="clickEffect">
                                  <p:stCondLst>
                                    <p:cond delay="0"/>
                                  </p:stCondLst>
                                  <p:iterate type="lt">
                                    <p:tmPct val="50000"/>
                                  </p:iterate>
                                  <p:childTnLst>
                                    <p:set>
                                      <p:cBhvr>
                                        <p:cTn id="22"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23"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13">
                                            <p:txEl>
                                              <p:pRg st="0" end="0"/>
                                            </p:txEl>
                                          </p:spTgt>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31"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14">
                                            <p:txEl>
                                              <p:pRg st="0" end="0"/>
                                            </p:txEl>
                                          </p:spTgt>
                                        </p:tgtEl>
                                        <p:attrNameLst>
                                          <p:attrName>fill.type</p:attrName>
                                        </p:attrNameLst>
                                      </p:cBhvr>
                                      <p:to>
                                        <p:strVal val="solid"/>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Прямоугольник 1"/>
          <p:cNvSpPr/>
          <p:nvPr/>
        </p:nvSpPr>
        <p:spPr>
          <a:xfrm>
            <a:off x="179512" y="692696"/>
            <a:ext cx="8568952" cy="1815882"/>
          </a:xfrm>
          <a:prstGeom prst="rect">
            <a:avLst/>
          </a:prstGeom>
        </p:spPr>
        <p:txBody>
          <a:bodyPr wrap="square">
            <a:spAutoFit/>
          </a:bodyPr>
          <a:lstStyle/>
          <a:p>
            <a:r>
              <a:rPr lang="en-US" sz="1600" dirty="0" smtClean="0">
                <a:hlinkClick r:id="rId2"/>
              </a:rPr>
              <a:t>https://top-fon.com/uploads/posts/2023-01/1674868884_top-fon-com-p-fon-dlya-prezentatsii-zerno-195.png</a:t>
            </a:r>
            <a:r>
              <a:rPr lang="ru-RU" sz="1600" dirty="0" smtClean="0"/>
              <a:t> </a:t>
            </a:r>
          </a:p>
          <a:p>
            <a:r>
              <a:rPr lang="en-US" sz="1600" dirty="0" smtClean="0">
                <a:hlinkClick r:id="rId3"/>
              </a:rPr>
              <a:t>https://dou22neftekamsk.edu-rb.ru/files/news/6d3866b564.jpg</a:t>
            </a:r>
            <a:endParaRPr lang="ru-RU" sz="1600" dirty="0" smtClean="0"/>
          </a:p>
          <a:p>
            <a:r>
              <a:rPr lang="en-US" sz="1600" dirty="0" smtClean="0">
                <a:hlinkClick r:id="rId4"/>
              </a:rPr>
              <a:t>https://gas-kvas.com/uploads/posts/2023-01/1674660360_gas-kvas-com-p-konturnii-risunok-karavaya-27.jpg</a:t>
            </a:r>
            <a:r>
              <a:rPr lang="en-US" sz="1600" dirty="0" smtClean="0"/>
              <a:t> </a:t>
            </a:r>
            <a:endParaRPr lang="ru-RU" sz="1600" dirty="0" smtClean="0"/>
          </a:p>
          <a:p>
            <a:r>
              <a:rPr lang="en-US" sz="1600" dirty="0" smtClean="0">
                <a:hlinkClick r:id="rId5"/>
              </a:rPr>
              <a:t>https://qwizz.ru/wp-content/uploads/2022/06/tradiciya-vstrechat-hlebom-i-solyu-9.jpg</a:t>
            </a:r>
            <a:r>
              <a:rPr lang="en-US" sz="1600" dirty="0" smtClean="0"/>
              <a:t> </a:t>
            </a:r>
            <a:r>
              <a:rPr lang="en-US" sz="1600" dirty="0" smtClean="0">
                <a:hlinkClick r:id="rId6"/>
              </a:rPr>
              <a:t>https://fs.znanio.ru/d5af0e/4a/e2/dd75d929284100320a81220d7990668ddf.jpg</a:t>
            </a:r>
            <a:r>
              <a:rPr lang="ru-RU" sz="1600" dirty="0" smtClean="0"/>
              <a:t> </a:t>
            </a:r>
            <a:r>
              <a:rPr lang="en-US" sz="1600" dirty="0" smtClean="0"/>
              <a:t> </a:t>
            </a:r>
            <a:r>
              <a:rPr lang="ru-RU" sz="1600" dirty="0" smtClean="0"/>
              <a:t> </a:t>
            </a:r>
            <a:endParaRPr lang="ru-RU" sz="1600" dirty="0"/>
          </a:p>
        </p:txBody>
      </p:sp>
      <p:sp>
        <p:nvSpPr>
          <p:cNvPr id="3" name="TextBox 2"/>
          <p:cNvSpPr txBox="1"/>
          <p:nvPr/>
        </p:nvSpPr>
        <p:spPr>
          <a:xfrm>
            <a:off x="251520" y="5992252"/>
            <a:ext cx="5580112" cy="677108"/>
          </a:xfrm>
          <a:prstGeom prst="rect">
            <a:avLst/>
          </a:prstGeom>
          <a:noFill/>
        </p:spPr>
        <p:txBody>
          <a:bodyPr wrap="square" rtlCol="0">
            <a:spAutoFit/>
          </a:bodyPr>
          <a:lstStyle/>
          <a:p>
            <a:r>
              <a:rPr lang="ru-RU" sz="1400" dirty="0" smtClean="0"/>
              <a:t>Литература: </a:t>
            </a:r>
          </a:p>
          <a:p>
            <a:r>
              <a:rPr lang="ru-RU" sz="1200" b="1" dirty="0" smtClean="0"/>
              <a:t>Функциональная грамотность. 3 класс.</a:t>
            </a:r>
            <a:r>
              <a:rPr lang="ru-RU" sz="1200" dirty="0" smtClean="0"/>
              <a:t> Тренажер для школьников/ М.В. Буряк, С.А. Шейкина. – М.: Планета, 2022. – 88 с. – (Учение с увлечением). </a:t>
            </a:r>
            <a:endParaRPr lang="ru-RU" sz="1200" dirty="0"/>
          </a:p>
        </p:txBody>
      </p:sp>
      <p:sp>
        <p:nvSpPr>
          <p:cNvPr id="4" name="TextBox 3"/>
          <p:cNvSpPr txBox="1"/>
          <p:nvPr/>
        </p:nvSpPr>
        <p:spPr>
          <a:xfrm>
            <a:off x="323528" y="386244"/>
            <a:ext cx="3528392" cy="369332"/>
          </a:xfrm>
          <a:prstGeom prst="rect">
            <a:avLst/>
          </a:prstGeom>
          <a:noFill/>
        </p:spPr>
        <p:txBody>
          <a:bodyPr wrap="square" rtlCol="0">
            <a:spAutoFit/>
          </a:bodyPr>
          <a:lstStyle/>
          <a:p>
            <a:r>
              <a:rPr lang="ru-RU" dirty="0" smtClean="0"/>
              <a:t>Ссылки на интернет-ресурсы:</a:t>
            </a:r>
            <a:endParaRPr lang="ru-RU" dirty="0"/>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824</Words>
  <Application>Microsoft Office PowerPoint</Application>
  <PresentationFormat>Экран (4:3)</PresentationFormat>
  <Paragraphs>86</Paragraphs>
  <Slides>8</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Артём</dc:creator>
  <cp:lastModifiedBy>Дом</cp:lastModifiedBy>
  <cp:revision>7</cp:revision>
  <dcterms:created xsi:type="dcterms:W3CDTF">2023-11-04T16:23:19Z</dcterms:created>
  <dcterms:modified xsi:type="dcterms:W3CDTF">2024-01-21T12:16:50Z</dcterms:modified>
</cp:coreProperties>
</file>