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s://phonoteka.org/uploads/posts/2022-02/1644282905_34-phonoteka-org-p-fon-oblaka-detskie-35.jpg"/>
          <p:cNvPicPr>
            <a:picLocks noChangeAspect="1" noChangeArrowheads="1"/>
          </p:cNvPicPr>
          <p:nvPr userDrawn="1"/>
        </p:nvPicPr>
        <p:blipFill>
          <a:blip r:embed="rId2" cstate="print"/>
          <a:srcRect l="7064" r="5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4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2EE07-EB6D-4C0E-BAB6-1808912AC95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A783-8D78-42BD-A5E5-C5B2466DC27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phonoteka.org/uploads/posts/2022-02/1644282905_34-phonoteka-org-p-fon-oblaka-detskie-35.jpg"/>
          <p:cNvPicPr>
            <a:picLocks noChangeAspect="1" noChangeArrowheads="1"/>
          </p:cNvPicPr>
          <p:nvPr userDrawn="1"/>
        </p:nvPicPr>
        <p:blipFill>
          <a:blip r:embed="rId13" cstate="print"/>
          <a:srcRect l="20499" t="13747" r="43662" b="78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4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segda-pomnim.com/uploads/posts/2022-02/1645921407_1-vsegda-pomnim-com-p-kuchevo-dozhdevie-oblaka-foto-1.jpg" TargetMode="External"/><Relationship Id="rId13" Type="http://schemas.openxmlformats.org/officeDocument/2006/relationships/hyperlink" Target="https://a-static.besthdwallpaper.com/autumn-forest-and-mist-wallpaper-2000x1333-147_39.jpg" TargetMode="External"/><Relationship Id="rId3" Type="http://schemas.openxmlformats.org/officeDocument/2006/relationships/hyperlink" Target="https://free-images.com/or/2ca7/ice_cube_transparent_water.jpg" TargetMode="External"/><Relationship Id="rId7" Type="http://schemas.openxmlformats.org/officeDocument/2006/relationships/hyperlink" Target="https://prorisuem.ru/foto/7250/sloistye_oblaka_risunok_38.webp" TargetMode="External"/><Relationship Id="rId12" Type="http://schemas.openxmlformats.org/officeDocument/2006/relationships/hyperlink" Target="https://www.pngmart.com/files/12/Leaf-Water-Dew-Drop-PNG-Image.png" TargetMode="External"/><Relationship Id="rId2" Type="http://schemas.openxmlformats.org/officeDocument/2006/relationships/hyperlink" Target="https://phonoteka.org/uploads/posts/2022-02/1644282905_34-phonoteka-org-p-fon-oblaka-detskie-3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ipmu.ru/wp-content/uploads/peristye.jpg" TargetMode="External"/><Relationship Id="rId11" Type="http://schemas.openxmlformats.org/officeDocument/2006/relationships/hyperlink" Target="https://img.freepik.com/premium-vector/cute-boy-cartoon_33070-2155.jpg?size=626&amp;ext=jpg" TargetMode="External"/><Relationship Id="rId5" Type="http://schemas.openxmlformats.org/officeDocument/2006/relationships/hyperlink" Target="https://c.pxhere.com/photos/28/97/cloud_sky_white_fluffy_day_blue-590979.jpg!d" TargetMode="External"/><Relationship Id="rId10" Type="http://schemas.openxmlformats.org/officeDocument/2006/relationships/hyperlink" Target="http://media.slid.es/uploads/393692/images/1883117/altocumulus.jpg" TargetMode="External"/><Relationship Id="rId4" Type="http://schemas.openxmlformats.org/officeDocument/2006/relationships/hyperlink" Target="https://gas-kvas.com/uploads/posts/2023-01/1674034971_gas-kvas-com-p-risunok-na-temu-krugovorot-vodi-2.jpg" TargetMode="External"/><Relationship Id="rId9" Type="http://schemas.openxmlformats.org/officeDocument/2006/relationships/hyperlink" Target="https://vsegda-pomnim.com/uploads/posts/2022-02/1645915426_65-vsegda-pomnim-com-p-perevie-oblaka-foto-7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000" cy="288000"/>
          </a:xfrm>
          <a:prstGeom prst="rect">
            <a:avLst/>
          </a:prstGeom>
          <a:noFill/>
        </p:spPr>
      </p:pic>
      <p:pic>
        <p:nvPicPr>
          <p:cNvPr id="10242" name="Picture 2" descr="https://x-lines.ru/letters/i/cyrillicfancy/0827/37569a/40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764704"/>
            <a:ext cx="5600700" cy="504826"/>
          </a:xfrm>
          <a:prstGeom prst="rect">
            <a:avLst/>
          </a:prstGeom>
          <a:noFill/>
        </p:spPr>
      </p:pic>
      <p:pic>
        <p:nvPicPr>
          <p:cNvPr id="10244" name="Picture 4" descr="https://x-lines.ru/letters/i/cyrillicfancy/0739/46d6db/32/1/4nm7bcgozzea9wcn4nhpbpjyga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91880" y="1772816"/>
            <a:ext cx="2184000" cy="468000"/>
          </a:xfrm>
          <a:prstGeom prst="rect">
            <a:avLst/>
          </a:prstGeom>
          <a:noFill/>
        </p:spPr>
      </p:pic>
      <p:pic>
        <p:nvPicPr>
          <p:cNvPr id="10246" name="Picture 6" descr="https://x-lines.ru/letters/i/cyrillicfancy/0512/e1e1e1/56/1/4nx7dygozaopbxsos8emzwfo4n7pbc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0253" y="2852936"/>
            <a:ext cx="5934075" cy="68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https://phonoteka.org/uploads/posts/2022-02/1644282905_34-phonoteka-org-p-fon-oblaka-detskie-35.jpg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https://free-images.com/or/2ca7/ice_cube_transparent_water.jpg</a:t>
            </a:r>
            <a:r>
              <a:rPr lang="ru-RU" sz="1600" dirty="0" smtClean="0"/>
              <a:t> </a:t>
            </a:r>
          </a:p>
          <a:p>
            <a:r>
              <a:rPr lang="en-US" sz="1600" dirty="0" smtClean="0">
                <a:hlinkClick r:id="rId4"/>
              </a:rPr>
              <a:t>https://gas-kvas.com/uploads/posts/2023-01/1674034971_gas-kvas-com-p-risunok-na-temu-krugovorot-vodi-2.jpg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https://c.pxhere.com/photos/28/97/cloud_sky_white_fluffy_day_blue-590979.jpg!d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https://kipmu.ru/wp-content/uploads/peristye.jpg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7"/>
              </a:rPr>
              <a:t>https://prorisuem.ru/foto/7250/sloistye_oblaka_risunok_38.webp</a:t>
            </a:r>
            <a:r>
              <a:rPr lang="ru-RU" sz="1600" dirty="0" smtClean="0"/>
              <a:t> </a:t>
            </a:r>
          </a:p>
          <a:p>
            <a:r>
              <a:rPr lang="en-US" sz="1600" dirty="0" smtClean="0">
                <a:hlinkClick r:id="rId8"/>
              </a:rPr>
              <a:t>http://vsegda-pomnim.com/uploads/posts/2022-02/1645921407_1-vsegda-pomnim-com-p-kuchevo-dozhdevie-oblaka-foto-1.jpg</a:t>
            </a:r>
            <a:r>
              <a:rPr lang="ru-RU" sz="1600" dirty="0" smtClean="0"/>
              <a:t> </a:t>
            </a:r>
          </a:p>
          <a:p>
            <a:r>
              <a:rPr lang="en-US" sz="1600" dirty="0" smtClean="0">
                <a:hlinkClick r:id="rId9"/>
              </a:rPr>
              <a:t>https://vsegda-pomnim.com/uploads/posts/2022-02/1645915426_65-vsegda-pomnim-com-p-perevie-oblaka-foto-70.jpg</a:t>
            </a:r>
            <a:r>
              <a:rPr lang="ru-RU" sz="1600" dirty="0" smtClean="0"/>
              <a:t> </a:t>
            </a:r>
          </a:p>
          <a:p>
            <a:r>
              <a:rPr lang="en-US" sz="1600" dirty="0" smtClean="0">
                <a:hlinkClick r:id="rId10"/>
              </a:rPr>
              <a:t>http://media.slid.es/uploads/393692/images/1883117/altocumulus.jpg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https://img.freepik.com/premium-vector/cute-boy-cartoon_33070-2155.jpg?size=626&amp;ext=jpg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https://www.pngmart.com/files/12/Leaf-Water-Dew-Drop-PNG-Image.png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https://a-static.besthdwallpaper.com/autumn-forest-and-mist-wallpaper-2000x1333-147_39.jpg</a:t>
            </a:r>
            <a:r>
              <a:rPr lang="ru-RU" sz="1600" dirty="0" smtClean="0"/>
              <a:t>        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Рома поднял голову, посмотрел на небо и увидел на нём облака. Мальчик подумал, что редко когда на небе нет ни облачка. Рома начал наблюдать за облаками и выяснил, что облака различаются по форме, цвету и размерам. Есть облака, которые находятся ниже, а другие - выше. Их движение меняется в зависимости от ветра. Рома вспомнил стихотворение  Я. </a:t>
            </a:r>
            <a:r>
              <a:rPr lang="ru-RU" b="1" dirty="0" err="1" smtClean="0"/>
              <a:t>Миллиза</a:t>
            </a:r>
            <a:r>
              <a:rPr lang="ru-RU" b="1" dirty="0" smtClean="0"/>
              <a:t>: </a:t>
            </a:r>
          </a:p>
          <a:p>
            <a:endParaRPr lang="ru-RU" dirty="0"/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</a:rPr>
              <a:t> Куда плывёте, облака?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главное, откуда? 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</a:rPr>
              <a:t> Откуда мы? Издалека!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мы бываем всюду.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Мы там - и здесь,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Мы тут - и там.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Мы подчиняемся ветрам: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776860"/>
            <a:ext cx="3510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 север дуют - мы туда,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На юг - пожалуйста, всегда.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А вот и ночь, вам спать пора,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А нас с собой зовут ветра.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крыльев нет, а мы - летим,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даже ночью мы не спим,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нету в мире уголка,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Где б не бывали облака.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3828" y="3326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00FF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Про облака</a:t>
            </a:r>
            <a:endParaRPr lang="ru-RU" sz="3600" b="1" dirty="0">
              <a:ln>
                <a:solidFill>
                  <a:srgbClr val="0000FF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2" descr="https://img.freepik.com/premium-vector/cute-boy-cartoon_33070-2155.jpg?size=626&amp;ext=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8" r="21838"/>
          <a:stretch>
            <a:fillRect/>
          </a:stretch>
        </p:blipFill>
        <p:spPr bwMode="auto">
          <a:xfrm>
            <a:off x="899592" y="4771073"/>
            <a:ext cx="1008112" cy="20869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5229200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Рома заинтересовался тем, как образуются облака. Как их нужно различать и для чего?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Из энциклопедии Рома узнал, что облака - это капельки воды или кристаллики льда в атмосфере. Облака образуются тогда, когда влажный воздух поднимается вверх от поверхности земли, охлаждается и пар превращается в капельки воды и мельчайшие льдинки. </a:t>
            </a:r>
          </a:p>
          <a:p>
            <a:r>
              <a:rPr lang="ru-RU" b="1" dirty="0" smtClean="0"/>
              <a:t>    Рома решил создать облако в домашних условиях.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itchFamily="34" charset="0"/>
              </a:rPr>
              <a:t> 1. Налей в трёхлитровую банку горячую воду примерно на три сантиметра. </a:t>
            </a:r>
            <a:endParaRPr lang="ru-RU" dirty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24944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происходит? Напиши и нарисуй.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429000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Стенки банки   </a:t>
            </a:r>
          </a:p>
          <a:p>
            <a:r>
              <a:rPr lang="ru-RU" dirty="0" smtClean="0"/>
              <a:t>2. Накрой банку блюдцем. </a:t>
            </a:r>
          </a:p>
          <a:p>
            <a:r>
              <a:rPr lang="ru-RU" dirty="0" smtClean="0"/>
              <a:t>3. Положи сверху на блюдце несколько кубиков льда. </a:t>
            </a:r>
          </a:p>
          <a:p>
            <a:r>
              <a:rPr lang="ru-RU" dirty="0" smtClean="0"/>
              <a:t>4. Дождись, когда воздух в банке, поднимаясь вверх, начнёт охлаждаться.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94116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происходит? Напиши и нарисуй на картинке с банками.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2" descr="https://i.pinimg.com/originals/cc/29/e2/cc29e2d91d5dbc71e342197ce9b9b6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1055435" cy="1295984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7596336" y="1844824"/>
            <a:ext cx="1055435" cy="1295984"/>
            <a:chOff x="7596336" y="1844824"/>
            <a:chExt cx="1055435" cy="1295984"/>
          </a:xfrm>
        </p:grpSpPr>
        <p:pic>
          <p:nvPicPr>
            <p:cNvPr id="9" name="Picture 2" descr="https://i.pinimg.com/originals/cc/29/e2/cc29e2d91d5dbc71e342197ce9b9b6d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96336" y="1844824"/>
              <a:ext cx="1055435" cy="1295984"/>
            </a:xfrm>
            <a:prstGeom prst="rect">
              <a:avLst/>
            </a:prstGeom>
            <a:noFill/>
          </p:spPr>
        </p:pic>
        <p:grpSp>
          <p:nvGrpSpPr>
            <p:cNvPr id="18" name="Группа 17"/>
            <p:cNvGrpSpPr/>
            <p:nvPr/>
          </p:nvGrpSpPr>
          <p:grpSpPr>
            <a:xfrm>
              <a:off x="7740352" y="1844824"/>
              <a:ext cx="720080" cy="324000"/>
              <a:chOff x="2555776" y="4221088"/>
              <a:chExt cx="720080" cy="32400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2555776" y="4221088"/>
                <a:ext cx="720080" cy="324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2699792" y="4221088"/>
                <a:ext cx="432000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flipV="1">
              <a:off x="7740352" y="2708920"/>
              <a:ext cx="792000" cy="360000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98" name="AutoShape 6" descr="https://img.tebyan.net/Big/1395/12/158244130992451211479410512916912422021596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s://free-images.com/or/2ca7/ice_cube_transparent_wa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7283" y="3212976"/>
            <a:ext cx="489013" cy="468000"/>
          </a:xfrm>
          <a:prstGeom prst="rect">
            <a:avLst/>
          </a:prstGeom>
          <a:noFill/>
        </p:spPr>
      </p:pic>
      <p:pic>
        <p:nvPicPr>
          <p:cNvPr id="19" name="Picture 8" descr="https://free-images.com/or/2ca7/ice_cube_transparent_wa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212976"/>
            <a:ext cx="489013" cy="468000"/>
          </a:xfrm>
          <a:prstGeom prst="rect">
            <a:avLst/>
          </a:prstGeom>
          <a:noFill/>
        </p:spPr>
      </p:pic>
      <p:pic>
        <p:nvPicPr>
          <p:cNvPr id="20" name="Picture 8" descr="https://free-images.com/or/2ca7/ice_cube_transparent_wa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3212976"/>
            <a:ext cx="489013" cy="468000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2052216" y="3501008"/>
            <a:ext cx="4464000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покрылись паром, пар поднимается вверх.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5589240"/>
            <a:ext cx="806489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Охладившись, пар превратился в капельки воды, которые по стенкам банки стекают вниз.</a:t>
            </a:r>
            <a:endParaRPr lang="ru-RU" dirty="0"/>
          </a:p>
        </p:txBody>
      </p:sp>
      <p:pic>
        <p:nvPicPr>
          <p:cNvPr id="8194" name="Picture 2" descr="http://mastertechmold.com/wp-content/uploads/2019/05/summer-humidity-mold-prevention.jpg"/>
          <p:cNvPicPr>
            <a:picLocks noChangeAspect="1" noChangeArrowheads="1"/>
          </p:cNvPicPr>
          <p:nvPr/>
        </p:nvPicPr>
        <p:blipFill>
          <a:blip r:embed="rId4" cstate="print"/>
          <a:srcRect l="18725" r="42220" b="25099"/>
          <a:stretch>
            <a:fillRect/>
          </a:stretch>
        </p:blipFill>
        <p:spPr bwMode="auto">
          <a:xfrm>
            <a:off x="7884368" y="4365104"/>
            <a:ext cx="750941" cy="576064"/>
          </a:xfrm>
          <a:prstGeom prst="round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7740352" y="4005064"/>
            <a:ext cx="1055435" cy="1295984"/>
            <a:chOff x="7596336" y="1844824"/>
            <a:chExt cx="1055435" cy="1295984"/>
          </a:xfrm>
        </p:grpSpPr>
        <p:pic>
          <p:nvPicPr>
            <p:cNvPr id="29" name="Picture 2" descr="https://i.pinimg.com/originals/cc/29/e2/cc29e2d91d5dbc71e342197ce9b9b6d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96336" y="1844824"/>
              <a:ext cx="1055435" cy="1295984"/>
            </a:xfrm>
            <a:prstGeom prst="rect">
              <a:avLst/>
            </a:prstGeom>
            <a:noFill/>
          </p:spPr>
        </p:pic>
        <p:grpSp>
          <p:nvGrpSpPr>
            <p:cNvPr id="30" name="Группа 17"/>
            <p:cNvGrpSpPr/>
            <p:nvPr/>
          </p:nvGrpSpPr>
          <p:grpSpPr>
            <a:xfrm>
              <a:off x="7740352" y="1844824"/>
              <a:ext cx="720080" cy="324000"/>
              <a:chOff x="2555776" y="4221088"/>
              <a:chExt cx="720080" cy="32400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2555776" y="4221088"/>
                <a:ext cx="720080" cy="324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699792" y="4221088"/>
                <a:ext cx="432000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Прямоугольник с двумя скругленными соседними углами 30"/>
            <p:cNvSpPr/>
            <p:nvPr/>
          </p:nvSpPr>
          <p:spPr>
            <a:xfrm flipV="1">
              <a:off x="7740352" y="2708920"/>
              <a:ext cx="792000" cy="360000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4" name="Picture 8" descr="https://free-images.com/or/2ca7/ice_cube_transparent_wa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789040"/>
            <a:ext cx="489013" cy="468000"/>
          </a:xfrm>
          <a:prstGeom prst="rect">
            <a:avLst/>
          </a:prstGeom>
          <a:noFill/>
        </p:spPr>
      </p:pic>
      <p:sp>
        <p:nvSpPr>
          <p:cNvPr id="35" name="Нашивка 34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freepik.com/premium-vector/cute-boy-cartoon_33070-2155.jpg?size=626&amp;ext=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8" r="21838"/>
          <a:stretch>
            <a:fillRect/>
          </a:stretch>
        </p:blipFill>
        <p:spPr bwMode="auto">
          <a:xfrm>
            <a:off x="6948264" y="4149080"/>
            <a:ext cx="1224136" cy="25341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Допиши предложения.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Этот опыт иллюстрирует глобальный земной процесс, который называется</a:t>
            </a:r>
          </a:p>
          <a:p>
            <a:endParaRPr lang="ru-RU" dirty="0"/>
          </a:p>
          <a:p>
            <a:r>
              <a:rPr lang="ru-RU" dirty="0" smtClean="0"/>
              <a:t>     </a:t>
            </a:r>
          </a:p>
          <a:p>
            <a:endParaRPr lang="ru-RU" dirty="0" smtClean="0"/>
          </a:p>
          <a:p>
            <a:r>
              <a:rPr lang="ru-RU" dirty="0" smtClean="0"/>
              <a:t>     Вода на Земле постепенно нагревается и переходит в газообразное состояние –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</a:t>
            </a:r>
          </a:p>
          <a:p>
            <a:r>
              <a:rPr lang="ru-RU" dirty="0" smtClean="0"/>
              <a:t>              . Тёплый газ стремится                    . Чем выше он поднимается, тем    </a:t>
            </a:r>
          </a:p>
          <a:p>
            <a:r>
              <a:rPr lang="ru-RU" dirty="0" smtClean="0"/>
              <a:t>      </a:t>
            </a:r>
          </a:p>
          <a:p>
            <a:r>
              <a:rPr lang="ru-RU" dirty="0" smtClean="0"/>
              <a:t>                         становится окружающее его пространство. Пар начинает скапливаться </a:t>
            </a:r>
          </a:p>
          <a:p>
            <a:endParaRPr lang="ru-RU" dirty="0" smtClean="0"/>
          </a:p>
          <a:p>
            <a:r>
              <a:rPr lang="ru-RU" dirty="0" smtClean="0"/>
              <a:t>в большие                      . А когда                                всё облако целиком, пар снова </a:t>
            </a:r>
          </a:p>
          <a:p>
            <a:endParaRPr lang="ru-RU" dirty="0" smtClean="0"/>
          </a:p>
          <a:p>
            <a:r>
              <a:rPr lang="ru-RU" dirty="0" smtClean="0"/>
              <a:t>превращается в                  и проливается на  землю в виде                       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124768"/>
            <a:ext cx="3168352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Круговорот воды в природе.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852960"/>
            <a:ext cx="1224136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холоднее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276872"/>
            <a:ext cx="684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пар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976" y="2276896"/>
            <a:ext cx="864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вверх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47664" y="3356992"/>
            <a:ext cx="972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облака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20" y="3933080"/>
            <a:ext cx="720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1880" y="3357016"/>
            <a:ext cx="1476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охлаждается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6176" y="3933080"/>
            <a:ext cx="972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дождя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gas-kvas.com/uploads/posts/2023-01/1674034971_gas-kvas-com-p-risunok-na-temu-krugovorot-vodi-2.jpg"/>
          <p:cNvPicPr>
            <a:picLocks noChangeAspect="1" noChangeArrowheads="1"/>
          </p:cNvPicPr>
          <p:nvPr/>
        </p:nvPicPr>
        <p:blipFill>
          <a:blip r:embed="rId3" cstate="print"/>
          <a:srcRect l="14962" t="26250" r="15738" b="14951"/>
          <a:stretch>
            <a:fillRect/>
          </a:stretch>
        </p:blipFill>
        <p:spPr bwMode="auto">
          <a:xfrm>
            <a:off x="2695060" y="4365104"/>
            <a:ext cx="3677140" cy="2340000"/>
          </a:xfrm>
          <a:prstGeom prst="rect">
            <a:avLst/>
          </a:prstGeom>
          <a:noFill/>
        </p:spPr>
      </p:pic>
      <p:sp>
        <p:nvSpPr>
          <p:cNvPr id="16" name="Нашивка 15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прочитал, что облако под воздействием потоков воздуха перемещается по небу и впитывает в себя все частички водяного пара, которые в это время поднимаются с земли в воздух. Водяной пар попадает в воздух и благодаря тому, что растения выделяют влагу в процессе, называемом </a:t>
            </a:r>
            <a:r>
              <a:rPr lang="ru-RU" b="1" dirty="0" smtClean="0">
                <a:solidFill>
                  <a:srgbClr val="FF0000"/>
                </a:solidFill>
              </a:rPr>
              <a:t>транспирацией. </a:t>
            </a:r>
          </a:p>
          <a:p>
            <a:r>
              <a:rPr lang="ru-RU" b="1" dirty="0" smtClean="0"/>
              <a:t>     В результате облако становится всё больше и больше. </a:t>
            </a:r>
          </a:p>
          <a:p>
            <a:r>
              <a:rPr lang="ru-RU" b="1" dirty="0" smtClean="0"/>
              <a:t>     Рома подумал: «Что же происходит внутри самого облака?»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Подумай, что может происходить внутри облаков. Как температура влияет на состав облаков? Прочитай и объясни.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524" y="2988241"/>
            <a:ext cx="7560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Маленькие частички водяного пара притягиваются друг к другу, как магнитики, и образуют уже настоящие водяные капли.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708321"/>
            <a:ext cx="7560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Облака состоят из капелек воды, если температура воздуха превышает -10 °С. Это обыкновенные дождевые облака.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4428401"/>
            <a:ext cx="7596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Если же температура ниже -10 °С, то в состав облаков входят как капельки, так и маленькие кристаллики. Именно такие облака посылают нам мокрый снег или снег с дождём.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364505"/>
            <a:ext cx="7560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При температуре в облаке ниже -15 °С облако полностью состоит из кристалликов, которые превращаются в снежинки.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6237312"/>
            <a:ext cx="4277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 разных температурах состав облаков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104" y="6309320"/>
            <a:ext cx="1296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разный.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ашивка 11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6288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такое облако? Впиши пропущенные слова.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692696"/>
            <a:ext cx="8136904" cy="715089"/>
          </a:xfrm>
          <a:prstGeom prst="roundRect">
            <a:avLst/>
          </a:prstGeom>
          <a:ln w="1905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Облако </a:t>
            </a:r>
            <a:r>
              <a:rPr lang="ru-RU" dirty="0" smtClean="0"/>
              <a:t>- это скопления в атмосфере                                   капель  и         кристалликов, расположенных в воздухе на большей или  меньшей высоте.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08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Мальчик подумал: «Могут ли маленькие облака образовываться не на небе? </a:t>
            </a:r>
          </a:p>
          <a:p>
            <a:r>
              <a:rPr lang="ru-RU" b="1" dirty="0" smtClean="0"/>
              <a:t>Как называются такие явления природы?»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Дополни предложения.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429000"/>
            <a:ext cx="8352928" cy="1021556"/>
          </a:xfrm>
          <a:prstGeom prst="roundRect">
            <a:avLst/>
          </a:prstGeom>
          <a:ln w="1905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 smtClean="0"/>
              <a:t>Остывая, воздух удерживает всё меньше воды. Поэтому после прохладной ночи листья и трава часто бывают покрыты каплями                  , которая не смогла удержаться в холодном воздухе. Это                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4653136"/>
            <a:ext cx="8352000" cy="715089"/>
          </a:xfrm>
          <a:prstGeom prst="roundRect">
            <a:avLst/>
          </a:prstGeom>
          <a:ln w="1905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 smtClean="0"/>
              <a:t>Осенью, когда воздух ещё наполнен летней влагой, после резкого ночного похолодания в воздухе могут оставаться капельки                  - лёгкий 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3968" y="728728"/>
            <a:ext cx="1548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водных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20272" y="728728"/>
            <a:ext cx="1152128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ледяных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6296" y="5013176"/>
            <a:ext cx="108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туман.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3789040"/>
            <a:ext cx="756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влаги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960" y="4077072"/>
            <a:ext cx="684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роса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104" y="5013176"/>
            <a:ext cx="756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https://www.pngmart.com/files/12/Leaf-Water-Dew-Drop-PNG-Image.png"/>
          <p:cNvPicPr>
            <a:picLocks noChangeAspect="1" noChangeArrowheads="1"/>
          </p:cNvPicPr>
          <p:nvPr/>
        </p:nvPicPr>
        <p:blipFill>
          <a:blip r:embed="rId2" cstate="print"/>
          <a:srcRect l="7115" t="6250" r="7500" b="10417"/>
          <a:stretch>
            <a:fillRect/>
          </a:stretch>
        </p:blipFill>
        <p:spPr bwMode="auto">
          <a:xfrm>
            <a:off x="1691680" y="5481228"/>
            <a:ext cx="1512168" cy="126014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371"/>
          <a:stretch>
            <a:fillRect/>
          </a:stretch>
        </p:blipFill>
        <p:spPr bwMode="auto">
          <a:xfrm>
            <a:off x="4716016" y="5517232"/>
            <a:ext cx="1872208" cy="12210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еристые обл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437112"/>
            <a:ext cx="2700000" cy="1798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Рома, рассматривая облака на небе, заметил, что облака располагаются на разной высоте. Какие же бывают виды облаков? Мальчик прочитал, что облака бывают разные.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000" y="1340768"/>
            <a:ext cx="79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Перистые</a:t>
            </a:r>
            <a:r>
              <a:rPr lang="ru-RU" dirty="0" smtClean="0"/>
              <a:t> - самые высокие облака, которые образуются на высоте более  6 км. Они похожи на перья и волокна и не несут никаких осадков.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792088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Кучевые</a:t>
            </a:r>
            <a:r>
              <a:rPr lang="ru-RU" dirty="0" smtClean="0"/>
              <a:t> - облака, медленно плывущие на высоте от 800 до 1500 м над землёй. Они похожи на вату с плоским основанием и куполообразной вершиной. Летом такие облака несут дожди, а зимой - снег.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2000" y="3214717"/>
            <a:ext cx="79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Слоистые </a:t>
            </a:r>
            <a:r>
              <a:rPr lang="ru-RU" dirty="0" smtClean="0"/>
              <a:t>- это облака плохой погоды. Они расположены на высоте 3-5 км и состоят из больших масс мельчайших капелек воды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05064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Подпиши названия облаков.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6381328"/>
            <a:ext cx="2016224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Кучевые облака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6381328"/>
            <a:ext cx="2016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Слоистые облака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6381328"/>
            <a:ext cx="2016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Перистые облака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s://c.pxhere.com/photos/28/97/cloud_sky_white_fluffy_day_blue-590979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2699999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2" name="Picture 6" descr="https://myslide.ru/documents_2/9a90275b984316935684e72a229d1135/img8.jpg"/>
          <p:cNvPicPr>
            <a:picLocks noChangeAspect="1" noChangeArrowheads="1"/>
          </p:cNvPicPr>
          <p:nvPr/>
        </p:nvPicPr>
        <p:blipFill>
          <a:blip r:embed="rId4" cstate="print"/>
          <a:srcRect l="5670" t="22680" r="18798" b="9281"/>
          <a:stretch>
            <a:fillRect/>
          </a:stretch>
        </p:blipFill>
        <p:spPr bwMode="auto">
          <a:xfrm>
            <a:off x="3203845" y="4437112"/>
            <a:ext cx="2736307" cy="180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14" name="Нашивка 13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Некоторые облака представляют собой сочетание двух типов облаков. Рассмотри рисунок и запиши названия смешанных типов облаков.</a:t>
            </a:r>
            <a:endParaRPr lang="ru-RU" b="1" dirty="0"/>
          </a:p>
        </p:txBody>
      </p:sp>
      <p:sp>
        <p:nvSpPr>
          <p:cNvPr id="3074" name="AutoShape 2" descr="https://prorisuem.ru/foto/7250/sloistye_oblaka_risunok_3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35567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1620" y="5949280"/>
            <a:ext cx="684076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Перисто-кучевые, перисто-слоистые, слоисто-кучевые.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Изучая облака, Рома подумал: «Можно ли с помощью облаков предсказать погоду?»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 Понаблюдай за разными видами облаков и допиши предсказания погоды по облакам. Запиши номера облаков.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2440" y="4069521"/>
            <a:ext cx="7920000" cy="4086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dirty="0" smtClean="0"/>
              <a:t>Тёмные кучевые облака – признак  того, что может пойти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2440" y="4584610"/>
            <a:ext cx="79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2. </a:t>
            </a:r>
            <a:r>
              <a:rPr lang="ru-RU" dirty="0" smtClean="0"/>
              <a:t>Низкие слоистые облака серого оттенка приносят моросящий                      или __         , когда на улице достаточно холодно.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2440" y="5302949"/>
            <a:ext cx="79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3. </a:t>
            </a:r>
            <a:r>
              <a:rPr lang="ru-RU" dirty="0" smtClean="0"/>
              <a:t>Высококучевые облака - белые облака, которые обычно имеют правильную форму и иногда могут быть признаком надвигающейся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2440" y="6023029"/>
            <a:ext cx="79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4. </a:t>
            </a:r>
            <a:r>
              <a:rPr lang="ru-RU" dirty="0" smtClean="0"/>
              <a:t>Перистые облака очень лёгкие и тонкие, они являются признаком тёплой,      ___                    погоды.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1112" y="4141529"/>
            <a:ext cx="936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дождь.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myslide.ru/documents_2/9a90275b984316935684e72a229d1135/img8.jpg"/>
          <p:cNvPicPr>
            <a:picLocks noChangeAspect="1" noChangeArrowheads="1"/>
          </p:cNvPicPr>
          <p:nvPr/>
        </p:nvPicPr>
        <p:blipFill>
          <a:blip r:embed="rId2" cstate="print"/>
          <a:srcRect l="5670" t="22680" r="18798" b="9281"/>
          <a:stretch>
            <a:fillRect/>
          </a:stretch>
        </p:blipFill>
        <p:spPr bwMode="auto">
          <a:xfrm>
            <a:off x="251520" y="1988840"/>
            <a:ext cx="2088232" cy="1440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093264" y="4654877"/>
            <a:ext cx="90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дождь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6568" y="4942909"/>
            <a:ext cx="648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снег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3264" y="4654877"/>
            <a:ext cx="936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дождь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9064" y="5662989"/>
            <a:ext cx="864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грозы.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4448" y="6381328"/>
            <a:ext cx="1296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солнечной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Кучево Дождевые Обл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88840"/>
            <a:ext cx="2016224" cy="144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2" name="Picture 4" descr="https://vsegda-pomnim.com/uploads/posts/2022-02/1645915426_65-vsegda-pomnim-com-p-perevie-oblaka-foto-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88840"/>
            <a:ext cx="2016224" cy="144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4" name="Picture 6" descr="http://media.slid.es/uploads/393692/images/1883117/altocumulus.jpg"/>
          <p:cNvPicPr>
            <a:picLocks noChangeAspect="1" noChangeArrowheads="1"/>
          </p:cNvPicPr>
          <p:nvPr/>
        </p:nvPicPr>
        <p:blipFill>
          <a:blip r:embed="rId5" cstate="print"/>
          <a:srcRect r="15780" b="18482"/>
          <a:stretch>
            <a:fillRect/>
          </a:stretch>
        </p:blipFill>
        <p:spPr bwMode="auto">
          <a:xfrm>
            <a:off x="6839745" y="1988840"/>
            <a:ext cx="2052735" cy="144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1115616" y="3501008"/>
            <a:ext cx="43200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5856" y="3501008"/>
            <a:ext cx="43200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8152" y="3501008"/>
            <a:ext cx="43200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96336" y="3501008"/>
            <a:ext cx="43200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Нашивка 24">
            <a:hlinkClick r:id="" action="ppaction://hlinkshowjump?jump=endshow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1042</Words>
  <Application>Microsoft Office PowerPoint</Application>
  <PresentationFormat>Экран (4:3)</PresentationFormat>
  <Paragraphs>121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12</cp:revision>
  <dcterms:created xsi:type="dcterms:W3CDTF">2023-10-28T14:20:33Z</dcterms:created>
  <dcterms:modified xsi:type="dcterms:W3CDTF">2024-01-21T12:16:42Z</dcterms:modified>
</cp:coreProperties>
</file>