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F5F"/>
    <a:srgbClr val="E8F59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https://phonoteka.org/uploads/posts/2021-04/1618892092_19-phonoteka_org-p-fon-dlya-prezentatsii-na-ekologicheskuyu-t-19.jpg"/>
          <p:cNvPicPr>
            <a:picLocks noChangeAspect="1" noChangeArrowheads="1"/>
          </p:cNvPicPr>
          <p:nvPr userDrawn="1"/>
        </p:nvPicPr>
        <p:blipFill>
          <a:blip r:embed="rId2" cstate="print"/>
          <a:srcRect b="3801"/>
          <a:stretch>
            <a:fillRect/>
          </a:stretch>
        </p:blipFill>
        <p:spPr bwMode="auto">
          <a:xfrm>
            <a:off x="17434" y="-171400"/>
            <a:ext cx="9126566" cy="6858000"/>
          </a:xfrm>
          <a:prstGeom prst="rect">
            <a:avLst/>
          </a:prstGeom>
          <a:noFill/>
        </p:spPr>
      </p:pic>
      <p:pic>
        <p:nvPicPr>
          <p:cNvPr id="10" name="Picture 6" descr="Картинки по финансовой грамотности на прозрачном фоне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3933056"/>
            <a:ext cx="3509120" cy="2763432"/>
          </a:xfrm>
          <a:prstGeom prst="rect">
            <a:avLst/>
          </a:prstGeom>
          <a:noFill/>
        </p:spPr>
      </p:pic>
      <p:sp>
        <p:nvSpPr>
          <p:cNvPr id="13" name="Скругленный прямоугольник 12"/>
          <p:cNvSpPr/>
          <p:nvPr userDrawn="1"/>
        </p:nvSpPr>
        <p:spPr>
          <a:xfrm>
            <a:off x="2555776" y="5733256"/>
            <a:ext cx="504056" cy="2880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A876-020D-465D-83A5-B78EC59547D1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4740-9A0D-4C7B-9070-77591FF9CF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Рамка 10"/>
          <p:cNvSpPr/>
          <p:nvPr userDrawn="1"/>
        </p:nvSpPr>
        <p:spPr>
          <a:xfrm>
            <a:off x="0" y="-171400"/>
            <a:ext cx="9144000" cy="7029400"/>
          </a:xfrm>
          <a:prstGeom prst="frame">
            <a:avLst>
              <a:gd name="adj1" fmla="val 1647"/>
            </a:avLst>
          </a:prstGeom>
          <a:solidFill>
            <a:srgbClr val="DAEF5F"/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4644008" y="3717032"/>
            <a:ext cx="21602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2" descr="Картинки по финансовой грамотности на прозрачном фоне"/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6166" t="4725" r="37001" b="11801"/>
          <a:stretch>
            <a:fillRect/>
          </a:stretch>
        </p:blipFill>
        <p:spPr bwMode="auto">
          <a:xfrm>
            <a:off x="2051720" y="3284984"/>
            <a:ext cx="1296144" cy="298676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A876-020D-465D-83A5-B78EC59547D1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4740-9A0D-4C7B-9070-77591FF9CF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A876-020D-465D-83A5-B78EC59547D1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4740-9A0D-4C7B-9070-77591FF9CF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A876-020D-465D-83A5-B78EC59547D1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4740-9A0D-4C7B-9070-77591FF9CF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A876-020D-465D-83A5-B78EC59547D1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4740-9A0D-4C7B-9070-77591FF9CF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A876-020D-465D-83A5-B78EC59547D1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4740-9A0D-4C7B-9070-77591FF9CF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A876-020D-465D-83A5-B78EC59547D1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4740-9A0D-4C7B-9070-77591FF9CF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A876-020D-465D-83A5-B78EC59547D1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4740-9A0D-4C7B-9070-77591FF9CF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A876-020D-465D-83A5-B78EC59547D1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4740-9A0D-4C7B-9070-77591FF9CF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A876-020D-465D-83A5-B78EC59547D1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4740-9A0D-4C7B-9070-77591FF9CF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A876-020D-465D-83A5-B78EC59547D1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4740-9A0D-4C7B-9070-77591FF9CF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9A876-020D-465D-83A5-B78EC59547D1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54740-9A0D-4C7B-9070-77591FF9CF22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4" descr="https://phonoteka.org/uploads/posts/2021-04/1618892092_19-phonoteka_org-p-fon-dlya-prezentatsii-na-ekologicheskuyu-t-19.jpg"/>
          <p:cNvPicPr>
            <a:picLocks noChangeAspect="1" noChangeArrowheads="1"/>
          </p:cNvPicPr>
          <p:nvPr userDrawn="1"/>
        </p:nvPicPr>
        <p:blipFill>
          <a:blip r:embed="rId13" cstate="print"/>
          <a:srcRect t="21650" b="3801"/>
          <a:stretch>
            <a:fillRect/>
          </a:stretch>
        </p:blipFill>
        <p:spPr bwMode="auto">
          <a:xfrm>
            <a:off x="0" y="0"/>
            <a:ext cx="9126566" cy="6858000"/>
          </a:xfrm>
          <a:prstGeom prst="rect">
            <a:avLst/>
          </a:prstGeom>
          <a:noFill/>
        </p:spPr>
      </p:pic>
      <p:sp>
        <p:nvSpPr>
          <p:cNvPr id="8" name="Рамка 7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1647"/>
            </a:avLst>
          </a:prstGeom>
          <a:solidFill>
            <a:srgbClr val="DAEF5F"/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ch2091.mskobr.ru/files/2020/hello_html_351086c9.jpg" TargetMode="External"/><Relationship Id="rId2" Type="http://schemas.openxmlformats.org/officeDocument/2006/relationships/hyperlink" Target="https://phonoteka.org/uploads/posts/2021-04/1618892092_19-phonoteka_org-p-fon-dlya-prezentatsii-na-ekologicheskuyu-t-19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abrakadabra.fun/uploads/posts/2021-12/1640153463_4-abrakadabra-fun-p-mnogo-lyudei-risunok-4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x-lines.ru/letters/i/cyrillicfancy/0777/5b9d34/36/1/4nm7bcgozzea9wcn4nhpbpjygea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844864"/>
            <a:ext cx="2226976" cy="360000"/>
          </a:xfrm>
          <a:prstGeom prst="rect">
            <a:avLst/>
          </a:prstGeom>
          <a:noFill/>
        </p:spPr>
      </p:pic>
      <p:pic>
        <p:nvPicPr>
          <p:cNvPr id="2" name="Picture 2" descr="https://x-lines.ru/letters/i/cyrillicfancy/0573/51b749/40/1/4n1pdy6ozzemiwcg4nhpbxsozzembwf54ggpbxqosdea6egosxeabwfo4n6pbxstomem5wf64gy7dysttoodgegozmemzwfo4gy7dy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80664"/>
            <a:ext cx="5994000" cy="324000"/>
          </a:xfrm>
          <a:prstGeom prst="rect">
            <a:avLst/>
          </a:prstGeom>
          <a:noFill/>
        </p:spPr>
      </p:pic>
      <p:pic>
        <p:nvPicPr>
          <p:cNvPr id="4" name="Picture 8" descr="https://x-lines.ru/letters/i/cyrillicfancy/0734/2d8226/30/1/4nqpbcgtomemmwfh4napdysozdeaxwfi4gy7bqsosdea6egosxeabwfo4n6pbxstomem5wf64gy7dystt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5" y="692744"/>
            <a:ext cx="3182354" cy="432000"/>
          </a:xfrm>
          <a:prstGeom prst="rect">
            <a:avLst/>
          </a:prstGeom>
          <a:noFill/>
        </p:spPr>
      </p:pic>
      <p:pic>
        <p:nvPicPr>
          <p:cNvPr id="8194" name="Picture 2" descr="https://x-lines.ru/letters/i/cyrillicfancy/1278/764319/40/1/4nx7bq6osdem5wfa4gypdy6oszemaegto8emmwfh4n47bqqozzeazwf3rdemdwcq4n4pbpsoszea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2492896"/>
            <a:ext cx="8029575" cy="55245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8640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Разговор о семейном бюджете, начатый Ромой и родителями днём на кухне, продолжился после ужина. Вечером к обсуждению планов на следующий месяц присоединились бабушка, сестра и старший брат Ромы. Члены дружной семьи долго рассуждали о том, как лучше распределить семейные деньги так, чтобы осуществилась их мечта - поездка на море.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1772816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Задание 1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132856"/>
            <a:ext cx="8856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- С чего же нужно начинать при планировании семейного бюджета? - озадачился Рома.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284364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Как бы ты ответил на этот вопрос? Отметь свой ответ.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20072" y="3356992"/>
            <a:ext cx="3600000" cy="3600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Запланировать расходы на отпуск.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55576" y="3356992"/>
            <a:ext cx="3600000" cy="3600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Посчитать общий доход семьи.</a:t>
            </a:r>
            <a:endParaRPr lang="ru-RU" dirty="0"/>
          </a:p>
        </p:txBody>
      </p:sp>
      <p:sp>
        <p:nvSpPr>
          <p:cNvPr id="10" name="Скругленный прямоугольник 9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4788024" y="3356992"/>
            <a:ext cx="360000" cy="36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528" y="3356992"/>
            <a:ext cx="360000" cy="36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 descr="galka001.png">
            <a:hlinkClick r:id="" action="ppaction://noaction">
              <a:snd r:embed="rId2" name="chimes.wav"/>
            </a:hlinkClick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9568" y="3393040"/>
            <a:ext cx="324000" cy="324000"/>
          </a:xfrm>
          <a:prstGeom prst="rect">
            <a:avLst/>
          </a:prstGeom>
        </p:spPr>
      </p:pic>
      <p:sp>
        <p:nvSpPr>
          <p:cNvPr id="13" name="Скругленный прямоугольник 12"/>
          <p:cNvSpPr/>
          <p:nvPr/>
        </p:nvSpPr>
        <p:spPr>
          <a:xfrm>
            <a:off x="2843808" y="3861048"/>
            <a:ext cx="3600000" cy="3600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Определить расходы на питание.</a:t>
            </a:r>
            <a:endParaRPr lang="ru-RU" dirty="0"/>
          </a:p>
        </p:txBody>
      </p:sp>
      <p:sp>
        <p:nvSpPr>
          <p:cNvPr id="14" name="Скругленный прямоугольник 13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2411760" y="3861048"/>
            <a:ext cx="360000" cy="36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79512" y="4665910"/>
            <a:ext cx="62646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Планирование семейного бюджета начинается с подсчёта прогнозируемых доходов и определения необходимых (обязательных) расходов. </a:t>
            </a:r>
            <a:endParaRPr lang="ru-RU" b="1" dirty="0"/>
          </a:p>
        </p:txBody>
      </p:sp>
      <p:pic>
        <p:nvPicPr>
          <p:cNvPr id="16" name="Picture 2" descr="Картинки по финансовой грамотности на прозрачном фоне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6166" t="4725" r="37001" b="11801"/>
          <a:stretch>
            <a:fillRect/>
          </a:stretch>
        </p:blipFill>
        <p:spPr bwMode="auto">
          <a:xfrm>
            <a:off x="7164288" y="3754602"/>
            <a:ext cx="1296144" cy="2986766"/>
          </a:xfrm>
          <a:prstGeom prst="rect">
            <a:avLst/>
          </a:prstGeom>
          <a:noFill/>
        </p:spPr>
      </p:pic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8388424" y="6489368"/>
            <a:ext cx="504056" cy="252000"/>
          </a:xfrm>
          <a:prstGeom prst="rightArrow">
            <a:avLst/>
          </a:prstGeom>
          <a:solidFill>
            <a:srgbClr val="E8F59D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Под руководством всех членов семьи Рома заполнил таблицу.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5733256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   Посчитай, чему равны доходы и обязательные расходы этой семьи. Запиши полученные результаты в соответствующие ячейки таблицы. 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764704"/>
          <a:ext cx="8496944" cy="4124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217114"/>
                <a:gridCol w="1031358"/>
                <a:gridCol w="3083442"/>
                <a:gridCol w="116503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Доходы в апреле, руб.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Обязательные расходы в апреле, руб.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Выплатили на работе папе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42 000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Продукты питания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30 000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Выплатили на работе маме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25 200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Коммунальные услуги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5 400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Пенсия бабушки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16 400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Транспорт, оплата проезда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7 000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Стипендия брата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5 000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Одежда и обувь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7 000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Товары для дома и хозяйства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4 000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Репетитор по английскому 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3 200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Платёж по кредиту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8 400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Карманные деньги </a:t>
                      </a:r>
                    </a:p>
                    <a:p>
                      <a:r>
                        <a:rPr lang="ru-RU" sz="1400" dirty="0" smtClean="0"/>
                        <a:t>для трёх детей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4 000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Нерегулярные платежи </a:t>
                      </a:r>
                      <a:r>
                        <a:rPr lang="ru-RU" sz="1400" dirty="0" smtClean="0"/>
                        <a:t>(налоги, страховка на автомобиль)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2 000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3528" y="4869160"/>
            <a:ext cx="3240360" cy="46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 smtClean="0">
                <a:solidFill>
                  <a:schemeClr val="tx1"/>
                </a:solidFill>
              </a:rPr>
              <a:t>Итого: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4869160"/>
            <a:ext cx="3096344" cy="46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8388424" y="6489368"/>
            <a:ext cx="504056" cy="252000"/>
          </a:xfrm>
          <a:prstGeom prst="rightArrow">
            <a:avLst/>
          </a:prstGeom>
          <a:solidFill>
            <a:srgbClr val="E8F59D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779912" y="4694947"/>
            <a:ext cx="50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Клик!</a:t>
            </a:r>
            <a:endParaRPr lang="ru-RU" sz="1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28000" y="4869160"/>
            <a:ext cx="1044000" cy="46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88 600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28384" y="4694947"/>
            <a:ext cx="50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Клик!</a:t>
            </a:r>
            <a:endParaRPr lang="ru-RU" sz="1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668344" y="4869160"/>
            <a:ext cx="1152128" cy="46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71 000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9912" y="116632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Задание 2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476672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На семейном совете было решено разделить деньги, оставшиеся от доходов за вычетом обязательных расходов, следующим образом.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4593902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   Устно определи, какую часть оставшихся денег семья решила потратить на отдых, непредвиденные расходы и накопления. 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   Определи суммы для каждого вида расходов, выполнив вычисления. 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5795972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Подпиши каждый сектор диаграммы.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4792" r="6326"/>
          <a:stretch>
            <a:fillRect/>
          </a:stretch>
        </p:blipFill>
        <p:spPr bwMode="auto">
          <a:xfrm>
            <a:off x="323528" y="1196752"/>
            <a:ext cx="8413566" cy="2880320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</p:spPr>
      </p:pic>
      <p:sp>
        <p:nvSpPr>
          <p:cNvPr id="7" name="Блок-схема: альтернативный процесс 6"/>
          <p:cNvSpPr/>
          <p:nvPr/>
        </p:nvSpPr>
        <p:spPr>
          <a:xfrm>
            <a:off x="6372448" y="1412776"/>
            <a:ext cx="2232000" cy="216000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Отдых, развлечения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6084168" y="3717056"/>
            <a:ext cx="2628000" cy="216000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Непредвиденные расходы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971600" y="3645024"/>
            <a:ext cx="1656000" cy="216000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Накопления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4211960" y="2636912"/>
            <a:ext cx="864000" cy="216000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17 600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1403648" y="3356992"/>
            <a:ext cx="792088" cy="216024"/>
          </a:xfrm>
          <a:prstGeom prst="flowChartAlternateProcess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8 800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7020272" y="1772816"/>
            <a:ext cx="864000" cy="216000"/>
          </a:xfrm>
          <a:prstGeom prst="flowChartAlternateProcess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4 400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7164288" y="3429000"/>
            <a:ext cx="864000" cy="216000"/>
          </a:xfrm>
          <a:prstGeom prst="flowChartAlternateProcess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4 400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трелка вправо 13">
            <a:hlinkClick r:id="" action="ppaction://hlinkshowjump?jump=nextslide"/>
          </p:cNvPr>
          <p:cNvSpPr/>
          <p:nvPr/>
        </p:nvSpPr>
        <p:spPr>
          <a:xfrm>
            <a:off x="8388424" y="6489368"/>
            <a:ext cx="504056" cy="252000"/>
          </a:xfrm>
          <a:prstGeom prst="rightArrow">
            <a:avLst/>
          </a:prstGeom>
          <a:solidFill>
            <a:srgbClr val="E8F59D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7308304" y="1124744"/>
            <a:ext cx="50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Клик!</a:t>
            </a:r>
            <a:endParaRPr lang="ru-RU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4355976" y="2348880"/>
            <a:ext cx="50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Клик!</a:t>
            </a:r>
            <a:endParaRPr lang="ru-RU" sz="1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9912" y="116632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Задание 3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548680"/>
            <a:ext cx="87849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Роме стало интересно, для чего семье нужны накопления. Папа пояснил, что без накоплений не всегда получается сделать крупные покупки или отправиться всей семьёй на отдых. Кредит они с мамой брать не хотят, поэтому приходится откладывать часть денег на покупку холодильника и поездку к морю. 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   Рассмотри диаграмму с результатами опроса, проведённого среди 300 человек.  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   Объясни, к каким группам относится семья Ромы. Каким цветом обозначены эти группы? </a:t>
            </a:r>
          </a:p>
          <a:p>
            <a:endParaRPr lang="ru-RU" dirty="0" smtClean="0"/>
          </a:p>
          <a:p>
            <a:r>
              <a:rPr lang="ru-RU" b="1" dirty="0" smtClean="0"/>
              <a:t>     Папа пояснил, что данные диаграммы представлены в процентах. Это значит, что среди 100 опрошенных 29 человек копят на недвижимость, а 27 человек из 100 опрошенных откладывают деньги «на всякий случай», то есть 1% в опросе - это 1 человек из 100 опрошенных.</a:t>
            </a:r>
            <a:endParaRPr lang="ru-RU" b="1" dirty="0"/>
          </a:p>
        </p:txBody>
      </p:sp>
      <p:pic>
        <p:nvPicPr>
          <p:cNvPr id="4098" name="Picture 2" descr="https://abrakadabra.fun/uploads/posts/2021-12/1640153463_4-abrakadabra-fun-p-mnogo-lyudei-risunok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509120"/>
            <a:ext cx="2088232" cy="1914967"/>
          </a:xfrm>
          <a:prstGeom prst="ellipse">
            <a:avLst/>
          </a:prstGeom>
          <a:noFill/>
        </p:spPr>
      </p:pic>
      <p:pic>
        <p:nvPicPr>
          <p:cNvPr id="5" name="Picture 2" descr="https://abrakadabra.fun/uploads/posts/2021-12/1640153463_4-abrakadabra-fun-p-mnogo-lyudei-risunok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509120"/>
            <a:ext cx="2088232" cy="1914967"/>
          </a:xfrm>
          <a:prstGeom prst="ellipse">
            <a:avLst/>
          </a:prstGeom>
          <a:noFill/>
        </p:spPr>
      </p:pic>
      <p:pic>
        <p:nvPicPr>
          <p:cNvPr id="6" name="Picture 2" descr="https://abrakadabra.fun/uploads/posts/2021-12/1640153463_4-abrakadabra-fun-p-mnogo-lyudei-risunok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581128"/>
            <a:ext cx="2088232" cy="1914967"/>
          </a:xfrm>
          <a:prstGeom prst="ellipse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1497360" y="6381328"/>
            <a:ext cx="914400" cy="3326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100 ч.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114800" y="6381328"/>
            <a:ext cx="914400" cy="3326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100 ч.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04248" y="6381328"/>
            <a:ext cx="914400" cy="3326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100 ч.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Стрелка вправо 9">
            <a:hlinkClick r:id="" action="ppaction://hlinkshowjump?jump=nextslide"/>
          </p:cNvPr>
          <p:cNvSpPr/>
          <p:nvPr/>
        </p:nvSpPr>
        <p:spPr>
          <a:xfrm>
            <a:off x="8388424" y="6489368"/>
            <a:ext cx="504056" cy="252000"/>
          </a:xfrm>
          <a:prstGeom prst="rightArrow">
            <a:avLst/>
          </a:prstGeom>
          <a:solidFill>
            <a:srgbClr val="E8F59D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7884368" y="5229200"/>
            <a:ext cx="936000" cy="50405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6 </a:t>
            </a:r>
            <a:r>
              <a:rPr lang="ru-RU" sz="1400" b="1" dirty="0" err="1" smtClean="0">
                <a:solidFill>
                  <a:schemeClr val="tx1"/>
                </a:solidFill>
              </a:rPr>
              <a:t>х</a:t>
            </a:r>
            <a:r>
              <a:rPr lang="ru-RU" b="1" dirty="0" smtClean="0">
                <a:solidFill>
                  <a:schemeClr val="tx1"/>
                </a:solidFill>
              </a:rPr>
              <a:t> 3 = 18 (ч.)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948264" y="5229200"/>
            <a:ext cx="936000" cy="50405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10 </a:t>
            </a:r>
            <a:r>
              <a:rPr lang="ru-RU" sz="1400" b="1" dirty="0" err="1" smtClean="0">
                <a:solidFill>
                  <a:schemeClr val="tx1"/>
                </a:solidFill>
              </a:rPr>
              <a:t>х</a:t>
            </a:r>
            <a:r>
              <a:rPr lang="ru-RU" b="1" dirty="0" smtClean="0">
                <a:solidFill>
                  <a:schemeClr val="tx1"/>
                </a:solidFill>
              </a:rPr>
              <a:t> 3 = 30 (ч.)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012160" y="5229200"/>
            <a:ext cx="936000" cy="50405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13 </a:t>
            </a:r>
            <a:r>
              <a:rPr lang="ru-RU" sz="1400" b="1" dirty="0" err="1" smtClean="0">
                <a:solidFill>
                  <a:schemeClr val="tx1"/>
                </a:solidFill>
              </a:rPr>
              <a:t>х</a:t>
            </a:r>
            <a:r>
              <a:rPr lang="ru-RU" b="1" dirty="0" smtClean="0">
                <a:solidFill>
                  <a:schemeClr val="tx1"/>
                </a:solidFill>
              </a:rPr>
              <a:t> 3 = 39 (ч.)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076056" y="5229200"/>
            <a:ext cx="936000" cy="50405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15 </a:t>
            </a:r>
            <a:r>
              <a:rPr lang="ru-RU" sz="1400" b="1" dirty="0" err="1" smtClean="0">
                <a:solidFill>
                  <a:schemeClr val="tx1"/>
                </a:solidFill>
              </a:rPr>
              <a:t>х</a:t>
            </a:r>
            <a:r>
              <a:rPr lang="ru-RU" b="1" dirty="0" smtClean="0">
                <a:solidFill>
                  <a:schemeClr val="tx1"/>
                </a:solidFill>
              </a:rPr>
              <a:t> 3 = 45 (ч.)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139952" y="5229200"/>
            <a:ext cx="936000" cy="50405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17 </a:t>
            </a:r>
            <a:r>
              <a:rPr lang="ru-RU" sz="1400" b="1" dirty="0" err="1" smtClean="0">
                <a:solidFill>
                  <a:schemeClr val="tx1"/>
                </a:solidFill>
              </a:rPr>
              <a:t>х</a:t>
            </a:r>
            <a:r>
              <a:rPr lang="ru-RU" b="1" dirty="0" smtClean="0">
                <a:solidFill>
                  <a:schemeClr val="tx1"/>
                </a:solidFill>
              </a:rPr>
              <a:t> 3 = 51 (ч.)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203848" y="5229200"/>
            <a:ext cx="936000" cy="50405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18 </a:t>
            </a:r>
            <a:r>
              <a:rPr lang="ru-RU" sz="1400" b="1" dirty="0" err="1" smtClean="0">
                <a:solidFill>
                  <a:schemeClr val="tx1"/>
                </a:solidFill>
              </a:rPr>
              <a:t>х</a:t>
            </a:r>
            <a:r>
              <a:rPr lang="ru-RU" b="1" dirty="0" smtClean="0">
                <a:solidFill>
                  <a:schemeClr val="tx1"/>
                </a:solidFill>
              </a:rPr>
              <a:t> 3 = 54 (ч.)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267744" y="5229200"/>
            <a:ext cx="936000" cy="50405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22 </a:t>
            </a:r>
            <a:r>
              <a:rPr lang="ru-RU" sz="1400" b="1" dirty="0" err="1" smtClean="0">
                <a:solidFill>
                  <a:schemeClr val="tx1"/>
                </a:solidFill>
              </a:rPr>
              <a:t>х</a:t>
            </a:r>
            <a:r>
              <a:rPr lang="ru-RU" b="1" dirty="0" smtClean="0">
                <a:solidFill>
                  <a:schemeClr val="tx1"/>
                </a:solidFill>
              </a:rPr>
              <a:t> 3 = 66 (ч.)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640" y="4941168"/>
            <a:ext cx="936000" cy="288032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331744" y="4941168"/>
            <a:ext cx="936000" cy="288032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67848" y="4941168"/>
            <a:ext cx="936000" cy="28803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03952" y="4941168"/>
            <a:ext cx="936000" cy="28803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140056" y="4941168"/>
            <a:ext cx="936000" cy="288032"/>
          </a:xfrm>
          <a:prstGeom prst="rect">
            <a:avLst/>
          </a:prstGeom>
          <a:solidFill>
            <a:srgbClr val="00206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76160" y="4941168"/>
            <a:ext cx="936000" cy="288032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12264" y="4941168"/>
            <a:ext cx="936000" cy="2880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948368" y="4941168"/>
            <a:ext cx="936000" cy="288032"/>
          </a:xfrm>
          <a:prstGeom prst="rect">
            <a:avLst/>
          </a:prstGeom>
          <a:solidFill>
            <a:srgbClr val="7030A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884472" y="4941168"/>
            <a:ext cx="936000" cy="288032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95640" y="5229200"/>
            <a:ext cx="936000" cy="50405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29 </a:t>
            </a:r>
            <a:r>
              <a:rPr lang="ru-RU" sz="1400" b="1" dirty="0" err="1" smtClean="0">
                <a:solidFill>
                  <a:schemeClr val="tx1"/>
                </a:solidFill>
              </a:rPr>
              <a:t>х</a:t>
            </a:r>
            <a:r>
              <a:rPr lang="ru-RU" b="1" dirty="0" smtClean="0">
                <a:solidFill>
                  <a:schemeClr val="tx1"/>
                </a:solidFill>
              </a:rPr>
              <a:t> 3 = 87 (ч.)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31744" y="5229200"/>
            <a:ext cx="936000" cy="50405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27 </a:t>
            </a:r>
            <a:r>
              <a:rPr lang="ru-RU" sz="1400" b="1" dirty="0" err="1" smtClean="0">
                <a:solidFill>
                  <a:schemeClr val="tx1"/>
                </a:solidFill>
              </a:rPr>
              <a:t>х</a:t>
            </a:r>
            <a:r>
              <a:rPr lang="ru-RU" b="1" dirty="0" smtClean="0">
                <a:solidFill>
                  <a:schemeClr val="tx1"/>
                </a:solidFill>
              </a:rPr>
              <a:t> 3 = 81 (ч.)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844"/>
          <a:stretch>
            <a:fillRect/>
          </a:stretch>
        </p:blipFill>
        <p:spPr bwMode="auto">
          <a:xfrm>
            <a:off x="323528" y="260648"/>
            <a:ext cx="8460260" cy="2880320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</p:spPr>
      </p:pic>
      <p:sp>
        <p:nvSpPr>
          <p:cNvPr id="28" name="Прямоугольник 27"/>
          <p:cNvSpPr/>
          <p:nvPr/>
        </p:nvSpPr>
        <p:spPr>
          <a:xfrm>
            <a:off x="323528" y="3356992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   Посчитай, какое количество человек, принявших участие в опросе, соответствует каждому столбцу диаграммы.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83568" y="4293096"/>
            <a:ext cx="2376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Заполни таблицу. 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411760" y="332656"/>
            <a:ext cx="4392488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На что копят деньги россияне?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0" name="Стрелка вправо 29">
            <a:hlinkClick r:id="" action="ppaction://hlinkshowjump?jump=nextslide"/>
          </p:cNvPr>
          <p:cNvSpPr/>
          <p:nvPr/>
        </p:nvSpPr>
        <p:spPr>
          <a:xfrm>
            <a:off x="8388424" y="6489368"/>
            <a:ext cx="504056" cy="252000"/>
          </a:xfrm>
          <a:prstGeom prst="rightArrow">
            <a:avLst/>
          </a:prstGeom>
          <a:solidFill>
            <a:srgbClr val="E8F59D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611560" y="5733256"/>
            <a:ext cx="50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Клик!</a:t>
            </a:r>
            <a:endParaRPr lang="ru-RU" sz="1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2" cstate="print"/>
          <a:srcRect t="48191"/>
          <a:stretch>
            <a:fillRect/>
          </a:stretch>
        </p:blipFill>
        <p:spPr bwMode="auto">
          <a:xfrm>
            <a:off x="395536" y="3933056"/>
            <a:ext cx="5734050" cy="1238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2" cstate="print"/>
          <a:srcRect b="66869"/>
          <a:stretch>
            <a:fillRect/>
          </a:stretch>
        </p:blipFill>
        <p:spPr bwMode="auto">
          <a:xfrm>
            <a:off x="611560" y="1916832"/>
            <a:ext cx="573405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779912" y="116632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Задание 4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620688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В апреле папе Ромы выплатили вместе с зарплатой ещё и премию. Зарплата больше премии на 16 000 рублей. Какую премию выплатили папе?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1412776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Начерти чертёж к этой задаче.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611560" y="1916832"/>
            <a:ext cx="5832648" cy="914618"/>
            <a:chOff x="611560" y="1916832"/>
            <a:chExt cx="5832648" cy="914618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b="63857"/>
            <a:stretch>
              <a:fillRect/>
            </a:stretch>
          </p:blipFill>
          <p:spPr bwMode="auto">
            <a:xfrm>
              <a:off x="611560" y="1916832"/>
              <a:ext cx="5734050" cy="864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9" name="Прямая соединительная линия 8"/>
            <p:cNvCxnSpPr/>
            <p:nvPr/>
          </p:nvCxnSpPr>
          <p:spPr>
            <a:xfrm>
              <a:off x="1043608" y="2132856"/>
              <a:ext cx="424847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043608" y="2564904"/>
              <a:ext cx="309634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5292080" y="2060848"/>
              <a:ext cx="0" cy="14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1043608" y="2060848"/>
              <a:ext cx="0" cy="14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043608" y="2492896"/>
              <a:ext cx="0" cy="14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4139952" y="2060848"/>
              <a:ext cx="0" cy="14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4139952" y="2492896"/>
              <a:ext cx="0" cy="14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Правая фигурная скобка 19"/>
            <p:cNvSpPr/>
            <p:nvPr/>
          </p:nvSpPr>
          <p:spPr>
            <a:xfrm>
              <a:off x="5508104" y="1988920"/>
              <a:ext cx="155448" cy="720000"/>
            </a:xfrm>
            <a:prstGeom prst="righ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авая фигурная скобка 21"/>
            <p:cNvSpPr/>
            <p:nvPr/>
          </p:nvSpPr>
          <p:spPr>
            <a:xfrm rot="5400000">
              <a:off x="4638356" y="1706588"/>
              <a:ext cx="155448" cy="1152000"/>
            </a:xfrm>
            <a:prstGeom prst="righ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580112" y="2132856"/>
              <a:ext cx="8640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solidFill>
                    <a:srgbClr val="0070C0"/>
                  </a:solidFill>
                </a:rPr>
                <a:t>42000 р</a:t>
              </a:r>
              <a:r>
                <a:rPr lang="ru-RU" sz="1200" dirty="0" smtClean="0">
                  <a:solidFill>
                    <a:srgbClr val="0070C0"/>
                  </a:solidFill>
                </a:rPr>
                <a:t>.</a:t>
              </a:r>
              <a:endParaRPr lang="ru-RU" sz="1200" dirty="0">
                <a:solidFill>
                  <a:srgbClr val="0070C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355976" y="2276872"/>
              <a:ext cx="9361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solidFill>
                    <a:srgbClr val="0070C0"/>
                  </a:solidFill>
                </a:rPr>
                <a:t>16000 р.</a:t>
              </a:r>
              <a:endParaRPr lang="ru-RU" sz="1400" b="1" dirty="0">
                <a:solidFill>
                  <a:srgbClr val="0070C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83568" y="1988840"/>
              <a:ext cx="360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srgbClr val="0070C0"/>
                  </a:solidFill>
                </a:rPr>
                <a:t>З.</a:t>
              </a:r>
              <a:endParaRPr lang="ru-RU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83568" y="2370366"/>
              <a:ext cx="5040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srgbClr val="0070C0"/>
                  </a:solidFill>
                </a:rPr>
                <a:t>П.</a:t>
              </a:r>
              <a:endParaRPr lang="ru-RU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339752" y="2492896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srgbClr val="0070C0"/>
                  </a:solidFill>
                </a:rPr>
                <a:t>?р.</a:t>
              </a:r>
              <a:endParaRPr lang="ru-RU" sz="1600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611560" y="3140968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Выполни вычисления.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grpSp>
        <p:nvGrpSpPr>
          <p:cNvPr id="36" name="Группа 35"/>
          <p:cNvGrpSpPr/>
          <p:nvPr/>
        </p:nvGrpSpPr>
        <p:grpSpPr>
          <a:xfrm>
            <a:off x="395536" y="3933056"/>
            <a:ext cx="5734050" cy="1305436"/>
            <a:chOff x="395536" y="3933056"/>
            <a:chExt cx="5734050" cy="1305436"/>
          </a:xfrm>
        </p:grpSpPr>
        <p:pic>
          <p:nvPicPr>
            <p:cNvPr id="31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t="47840"/>
            <a:stretch>
              <a:fillRect/>
            </a:stretch>
          </p:blipFill>
          <p:spPr bwMode="auto">
            <a:xfrm>
              <a:off x="395536" y="3933056"/>
              <a:ext cx="5734050" cy="12470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TextBox 31"/>
            <p:cNvSpPr txBox="1"/>
            <p:nvPr/>
          </p:nvSpPr>
          <p:spPr>
            <a:xfrm>
              <a:off x="467544" y="4077072"/>
              <a:ext cx="39604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AutoNum type="arabicParenR"/>
              </a:pPr>
              <a:r>
                <a:rPr lang="ru-RU" b="1" dirty="0" smtClean="0">
                  <a:solidFill>
                    <a:srgbClr val="0070C0"/>
                  </a:solidFill>
                </a:rPr>
                <a:t>42 000 – 16 000 = 26 000 (р.)</a:t>
              </a:r>
            </a:p>
            <a:p>
              <a:pPr marL="342900" indent="-342900">
                <a:buAutoNum type="arabicParenR"/>
              </a:pPr>
              <a:r>
                <a:rPr lang="ru-RU" b="1" dirty="0" smtClean="0">
                  <a:solidFill>
                    <a:srgbClr val="0070C0"/>
                  </a:solidFill>
                </a:rPr>
                <a:t>26 000 : 2 = 13 000 (р.)</a:t>
              </a:r>
              <a:endParaRPr lang="ru-RU" b="1" dirty="0">
                <a:solidFill>
                  <a:srgbClr val="0070C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43608" y="4869160"/>
              <a:ext cx="26642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0070C0"/>
                  </a:solidFill>
                </a:rPr>
                <a:t>13 000 рублей премия</a:t>
              </a:r>
              <a:endParaRPr lang="ru-RU" b="1" dirty="0">
                <a:solidFill>
                  <a:srgbClr val="0070C0"/>
                </a:solidFill>
              </a:endParaRPr>
            </a:p>
          </p:txBody>
        </p:sp>
      </p:grpSp>
      <p:pic>
        <p:nvPicPr>
          <p:cNvPr id="37" name="Picture 2" descr="Картинки по финансовой грамотности на прозрачном фоне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6166" t="4725" r="37001" b="11801"/>
          <a:stretch>
            <a:fillRect/>
          </a:stretch>
        </p:blipFill>
        <p:spPr bwMode="auto">
          <a:xfrm>
            <a:off x="7092280" y="3075222"/>
            <a:ext cx="1512168" cy="3484560"/>
          </a:xfrm>
          <a:prstGeom prst="rect">
            <a:avLst/>
          </a:prstGeom>
          <a:noFill/>
        </p:spPr>
      </p:pic>
      <p:sp>
        <p:nvSpPr>
          <p:cNvPr id="38" name="Блок-схема: узел суммирования 37">
            <a:hlinkClick r:id="" action="ppaction://hlinkshowjump?jump=endshow"/>
          </p:cNvPr>
          <p:cNvSpPr/>
          <p:nvPr/>
        </p:nvSpPr>
        <p:spPr>
          <a:xfrm>
            <a:off x="8532440" y="6237312"/>
            <a:ext cx="432048" cy="432000"/>
          </a:xfrm>
          <a:prstGeom prst="flowChartSummingJunction">
            <a:avLst/>
          </a:prstGeom>
          <a:solidFill>
            <a:srgbClr val="DAEF5F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1187624" y="1700808"/>
            <a:ext cx="50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Клик!</a:t>
            </a:r>
            <a:endParaRPr lang="ru-RU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1187624" y="3717032"/>
            <a:ext cx="50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Клик!</a:t>
            </a:r>
            <a:endParaRPr lang="ru-RU" sz="1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3529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https://phonoteka.org/uploads/posts/2021-04/1618892092_19-phonoteka_org-p-fon-dlya-prezentatsii-na-ekologicheskuyu-t-19.jpg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https://sch2091.mskobr.ru/files/2020/hello_html_351086c9.jpg</a:t>
            </a:r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https://abrakadabra.fun/uploads/posts/2021-12/1640153463_4-abrakadabra-fun-p-mnogo-lyudei-risunok-4.jpg</a:t>
            </a: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6021288"/>
            <a:ext cx="554461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Литература: </a:t>
            </a:r>
          </a:p>
          <a:p>
            <a:r>
              <a:rPr lang="ru-RU" sz="1200" b="1" dirty="0" smtClean="0"/>
              <a:t>Функциональная грамотность. 3 класс.</a:t>
            </a:r>
            <a:r>
              <a:rPr lang="ru-RU" sz="1200" dirty="0" smtClean="0"/>
              <a:t> Тренажер для школьников/ М.В. Буряк, С.А. Шейкина. – М.: Планета, 2022. – 88 с. – (Учение с увлечением). </a:t>
            </a:r>
            <a:endParaRPr lang="ru-RU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8864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Ссылки на интернет-ресурсы: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678</Words>
  <Application>Microsoft Office PowerPoint</Application>
  <PresentationFormat>Экран (4:3)</PresentationFormat>
  <Paragraphs>99</Paragraphs>
  <Slides>8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Артём</dc:creator>
  <cp:lastModifiedBy>Дом</cp:lastModifiedBy>
  <cp:revision>7</cp:revision>
  <dcterms:created xsi:type="dcterms:W3CDTF">2023-10-30T18:57:28Z</dcterms:created>
  <dcterms:modified xsi:type="dcterms:W3CDTF">2024-01-21T13:18:13Z</dcterms:modified>
</cp:coreProperties>
</file>