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2290" name="Picture 2" descr="https://catherineasquithgallery.com/uploads/posts/2021-03/thumbs/1614646110_89-p-svechi-fon-dlya-fotoshopa-96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802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802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8E432-2800-41C8-87D9-F60A34929A80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5B3F6-3CEC-4D86-947E-CD3EB4F5A0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802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ngarts.com/files/3/Candle-PNG-Image-Background.png" TargetMode="External"/><Relationship Id="rId3" Type="http://schemas.openxmlformats.org/officeDocument/2006/relationships/hyperlink" Target="https://gas-kvas.com/uploads/posts/2023-01/1673489250_gas-kvas-com-p-risunki-detskie-svecha-pamyati-49.png" TargetMode="External"/><Relationship Id="rId7" Type="http://schemas.openxmlformats.org/officeDocument/2006/relationships/hyperlink" Target="https://gas-kvas.com/uploads/posts/2023-01/1673534782_gas-kvas-com-p-malchik-detskii-risunok-39.png" TargetMode="External"/><Relationship Id="rId2" Type="http://schemas.openxmlformats.org/officeDocument/2006/relationships/hyperlink" Target="https://catherineasquithgallery.com/uploads/posts/2021-03/thumbs/1614646110_89-p-svechi-fon-dlya-fotoshopa-96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atherineasquithgallery.com/uploads/posts/2021-03/1614568908_59-p-butilka-na-belom-fone-72.jpg" TargetMode="External"/><Relationship Id="rId5" Type="http://schemas.openxmlformats.org/officeDocument/2006/relationships/hyperlink" Target="http://png.pngtree.com/png-clipart/20200225/original/pngtree-a-half-melted-candle-vector-or-color-illustration-png-image_5280841.jpg" TargetMode="External"/><Relationship Id="rId4" Type="http://schemas.openxmlformats.org/officeDocument/2006/relationships/hyperlink" Target="https://shareslide.ru/img/thumbs/376271ad968eb8de52d14567da9279a4-800x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x-lines.ru/letters/i/cyrillicfancy/0573/5484ed/40/1/4n1pdy6ozzemiwcg4nhpbxsozzembwf54ggpbxqosdea6egosxeabwfo4n6pbxstomem5wf64gy7dysttoodgegozmemzwfo4gy7dy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88640"/>
            <a:ext cx="5328000" cy="288000"/>
          </a:xfrm>
          <a:prstGeom prst="rect">
            <a:avLst/>
          </a:prstGeom>
          <a:noFill/>
        </p:spPr>
      </p:pic>
      <p:pic>
        <p:nvPicPr>
          <p:cNvPr id="7170" name="Picture 2" descr="https://x-lines.ru/letters/i/cyrillicfancy/0619/e1e1e1/40/1/4nk7dyqtomemmwcb4gbpbcsoszem5wf74n9n5wf74napdy6to9em5wfo4g81bwfu4gypbcgozuem7wcn4n67bxsto8eafwc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836712"/>
            <a:ext cx="6262655" cy="396000"/>
          </a:xfrm>
          <a:prstGeom prst="rect">
            <a:avLst/>
          </a:prstGeom>
          <a:noFill/>
        </p:spPr>
      </p:pic>
      <p:pic>
        <p:nvPicPr>
          <p:cNvPr id="7172" name="Picture 4" descr="https://x-lines.ru/letters/i/cyrillicfancy/0249/ea881a/50/1/4nx7dygozaopdyqosmemmwc84nh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636992"/>
            <a:ext cx="3504705" cy="720000"/>
          </a:xfrm>
          <a:prstGeom prst="rect">
            <a:avLst/>
          </a:prstGeom>
          <a:noFill/>
        </p:spPr>
      </p:pic>
      <p:pic>
        <p:nvPicPr>
          <p:cNvPr id="7" name="Picture 8" descr="https://x-lines.ru/letters/i/cyrillicfancy/0777/a25311/30/1/4nm7bcgozzea9wcn4nhpbpjygr4y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28045" y="1861963"/>
            <a:ext cx="2124075" cy="3429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17671"/>
            <a:ext cx="8640960" cy="3139321"/>
          </a:xfrm>
          <a:prstGeom prst="rect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 smtClean="0"/>
              <a:t>     Однажды в доме, где жил Рома, отключили свет, и бабушка зажгла свечу. Свеча  так красиво мерцала, что в её пламени можно было различить различные фигурки. Бабушка загадала загадку.</a:t>
            </a:r>
          </a:p>
          <a:p>
            <a:endParaRPr lang="ru-RU" dirty="0" smtClean="0"/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Столбик парафиновый, </a:t>
            </a: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В серединке фитилёк, </a:t>
            </a: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Чиркнем маленькую спичку, </a:t>
            </a: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И зажжётся огонёк. </a:t>
            </a:r>
          </a:p>
          <a:p>
            <a:endParaRPr lang="ru-RU" dirty="0" smtClean="0"/>
          </a:p>
          <a:p>
            <a:r>
              <a:rPr lang="ru-RU" b="1" dirty="0" smtClean="0"/>
              <a:t>     Рома сразу догадался, что огонёк пляшет на свечи, и ему захотелось узнать, почему горят свечи. 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645024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«Вот бы изучить строение свечи», - подумал мальчик. </a:t>
            </a:r>
          </a:p>
          <a:p>
            <a:r>
              <a:rPr lang="ru-RU" b="1" dirty="0" smtClean="0"/>
              <a:t>   С этим предложением Рома обратился к бабушке, и тут включили свет. Бабушка достала со своей полочки свечу и положила её перед Ромой. Она отрезала кусочек свечи и разрезала его вдоль на две половинки. </a:t>
            </a:r>
          </a:p>
          <a:p>
            <a:r>
              <a:rPr lang="ru-RU" b="1" dirty="0" smtClean="0"/>
              <a:t>   - Рассмотри строение свечи. Что ты видишь? 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1364575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Сгорает тонкий фитилёк, </a:t>
            </a: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Стекает воск, и огонёк </a:t>
            </a: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На ней задорно пляшет. </a:t>
            </a: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Уютно в доме нашем!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5085184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Вспомни загадку, дорисуй строение свечи и подпиши её части.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5916" y="3356992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1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1115616" y="5949280"/>
            <a:ext cx="23042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899592" y="6381328"/>
            <a:ext cx="244800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1547664" y="5805264"/>
            <a:ext cx="1980000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парафин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47664" y="6237312"/>
            <a:ext cx="1980000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фитиль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5652120" y="2672928"/>
            <a:ext cx="3600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8" name="Picture 4" descr="https://gas-kvas.com/uploads/posts/2023-02/1676103849_gas-kvas-com-p-svechka-risunok-raskraska-dlya-detei-4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28519" b="17073"/>
          <a:stretch>
            <a:fillRect/>
          </a:stretch>
        </p:blipFill>
        <p:spPr bwMode="auto">
          <a:xfrm>
            <a:off x="531080" y="5373216"/>
            <a:ext cx="844941" cy="1368000"/>
          </a:xfrm>
          <a:prstGeom prst="rect">
            <a:avLst/>
          </a:prstGeom>
          <a:noFill/>
        </p:spPr>
      </p:pic>
      <p:sp>
        <p:nvSpPr>
          <p:cNvPr id="17" name="Полилиния 16"/>
          <p:cNvSpPr/>
          <p:nvPr/>
        </p:nvSpPr>
        <p:spPr>
          <a:xfrm>
            <a:off x="914400" y="5720316"/>
            <a:ext cx="53163" cy="1116510"/>
          </a:xfrm>
          <a:custGeom>
            <a:avLst/>
            <a:gdLst>
              <a:gd name="connsiteX0" fmla="*/ 42530 w 53163"/>
              <a:gd name="connsiteY0" fmla="*/ 0 h 1116510"/>
              <a:gd name="connsiteX1" fmla="*/ 31898 w 53163"/>
              <a:gd name="connsiteY1" fmla="*/ 138224 h 1116510"/>
              <a:gd name="connsiteX2" fmla="*/ 21265 w 53163"/>
              <a:gd name="connsiteY2" fmla="*/ 202019 h 1116510"/>
              <a:gd name="connsiteX3" fmla="*/ 31898 w 53163"/>
              <a:gd name="connsiteY3" fmla="*/ 414670 h 1116510"/>
              <a:gd name="connsiteX4" fmla="*/ 53163 w 53163"/>
              <a:gd name="connsiteY4" fmla="*/ 478465 h 1116510"/>
              <a:gd name="connsiteX5" fmla="*/ 42530 w 53163"/>
              <a:gd name="connsiteY5" fmla="*/ 659219 h 1116510"/>
              <a:gd name="connsiteX6" fmla="*/ 21265 w 53163"/>
              <a:gd name="connsiteY6" fmla="*/ 723014 h 1116510"/>
              <a:gd name="connsiteX7" fmla="*/ 10633 w 53163"/>
              <a:gd name="connsiteY7" fmla="*/ 754912 h 1116510"/>
              <a:gd name="connsiteX8" fmla="*/ 0 w 53163"/>
              <a:gd name="connsiteY8" fmla="*/ 786810 h 1116510"/>
              <a:gd name="connsiteX9" fmla="*/ 10633 w 53163"/>
              <a:gd name="connsiteY9" fmla="*/ 956931 h 1116510"/>
              <a:gd name="connsiteX10" fmla="*/ 31898 w 53163"/>
              <a:gd name="connsiteY10" fmla="*/ 1010093 h 111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163" h="1116510">
                <a:moveTo>
                  <a:pt x="42530" y="0"/>
                </a:moveTo>
                <a:cubicBezTo>
                  <a:pt x="38986" y="46075"/>
                  <a:pt x="36736" y="92267"/>
                  <a:pt x="31898" y="138224"/>
                </a:cubicBezTo>
                <a:cubicBezTo>
                  <a:pt x="29641" y="159664"/>
                  <a:pt x="21265" y="180461"/>
                  <a:pt x="21265" y="202019"/>
                </a:cubicBezTo>
                <a:cubicBezTo>
                  <a:pt x="21265" y="272991"/>
                  <a:pt x="23763" y="344166"/>
                  <a:pt x="31898" y="414670"/>
                </a:cubicBezTo>
                <a:cubicBezTo>
                  <a:pt x="34467" y="436938"/>
                  <a:pt x="53163" y="478465"/>
                  <a:pt x="53163" y="478465"/>
                </a:cubicBezTo>
                <a:cubicBezTo>
                  <a:pt x="49619" y="538716"/>
                  <a:pt x="50336" y="599370"/>
                  <a:pt x="42530" y="659219"/>
                </a:cubicBezTo>
                <a:cubicBezTo>
                  <a:pt x="39631" y="681446"/>
                  <a:pt x="28353" y="701749"/>
                  <a:pt x="21265" y="723014"/>
                </a:cubicBezTo>
                <a:lnTo>
                  <a:pt x="10633" y="754912"/>
                </a:lnTo>
                <a:lnTo>
                  <a:pt x="0" y="786810"/>
                </a:lnTo>
                <a:cubicBezTo>
                  <a:pt x="3544" y="843517"/>
                  <a:pt x="1771" y="900809"/>
                  <a:pt x="10633" y="956931"/>
                </a:cubicBezTo>
                <a:cubicBezTo>
                  <a:pt x="35830" y="1116510"/>
                  <a:pt x="31898" y="908495"/>
                  <a:pt x="31898" y="1010093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6" descr="https://gas-kvas.com/uploads/posts/2023-01/1673534782_gas-kvas-com-p-malchik-detskii-risunok-39.png"/>
          <p:cNvPicPr>
            <a:picLocks noChangeAspect="1" noChangeArrowheads="1"/>
          </p:cNvPicPr>
          <p:nvPr/>
        </p:nvPicPr>
        <p:blipFill>
          <a:blip r:embed="rId3" cstate="print"/>
          <a:srcRect l="24717" t="1733" r="14613" b="2975"/>
          <a:stretch>
            <a:fillRect/>
          </a:stretch>
        </p:blipFill>
        <p:spPr bwMode="auto">
          <a:xfrm flipH="1">
            <a:off x="7956376" y="4581128"/>
            <a:ext cx="919084" cy="1872208"/>
          </a:xfrm>
          <a:prstGeom prst="rect">
            <a:avLst/>
          </a:prstGeom>
          <a:noFill/>
        </p:spPr>
      </p:pic>
      <p:sp>
        <p:nvSpPr>
          <p:cNvPr id="20" name="Стрелка вправо 19">
            <a:hlinkClick r:id="" action="ppaction://hlinkshowjump?jump=nextslide"/>
          </p:cNvPr>
          <p:cNvSpPr/>
          <p:nvPr/>
        </p:nvSpPr>
        <p:spPr>
          <a:xfrm>
            <a:off x="8388424" y="6453368"/>
            <a:ext cx="576064" cy="2880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5916" y="116632"/>
            <a:ext cx="1548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2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48680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Бабушка взяла свечу и зажгла её. </a:t>
            </a:r>
          </a:p>
          <a:p>
            <a:r>
              <a:rPr lang="ru-RU" b="1" dirty="0" smtClean="0"/>
              <a:t>     - Посмотри, - сказала бабушка, - парафин тает около фитиля и образует круглую лужицу. Подумай, почему происходит таяние парафина.  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84784"/>
            <a:ext cx="23567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Что ответил Рома?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36912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- Как ярко горит свеча! - воскликнул Рома. </a:t>
            </a:r>
          </a:p>
          <a:p>
            <a:r>
              <a:rPr lang="ru-RU" b="1" dirty="0" smtClean="0"/>
              <a:t>     Бабушка выключила свет и предложила рассмотреть пламя. </a:t>
            </a:r>
          </a:p>
          <a:p>
            <a:r>
              <a:rPr lang="ru-RU" b="1" dirty="0" smtClean="0"/>
              <a:t>     - Если внимательно посмотреть, то можно увидеть, что пламя имеет три зоны. Самая тёмная зона находится в нижней части пламени. Это самая холодная зона по сравнению с другими. Тёмную зону окаймляет самая яркая часть пламени. Температура тут выше, чем в тёмной зоне. Наиболее высокая температура в верхней части пламени, где цвет пламени менее яркий.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15916" y="2236802"/>
            <a:ext cx="1548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3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4581128"/>
            <a:ext cx="4753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Подпиши, какое пламя в каждой зоне.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8" name="Picture 6" descr="https://gas-kvas.com/uploads/posts/2023-01/1673489250_gas-kvas-com-p-risunki-detskie-svecha-pamyati-49.png"/>
          <p:cNvPicPr>
            <a:picLocks noChangeAspect="1" noChangeArrowheads="1"/>
          </p:cNvPicPr>
          <p:nvPr/>
        </p:nvPicPr>
        <p:blipFill>
          <a:blip r:embed="rId2" cstate="print"/>
          <a:srcRect l="31035" t="17241" r="31034" b="3448"/>
          <a:stretch>
            <a:fillRect/>
          </a:stretch>
        </p:blipFill>
        <p:spPr bwMode="auto">
          <a:xfrm>
            <a:off x="8028384" y="548680"/>
            <a:ext cx="742569" cy="1552644"/>
          </a:xfrm>
          <a:prstGeom prst="roundRect">
            <a:avLst/>
          </a:prstGeom>
          <a:noFill/>
        </p:spPr>
      </p:pic>
      <p:sp>
        <p:nvSpPr>
          <p:cNvPr id="9" name="Скругленный прямоугольник 8"/>
          <p:cNvSpPr/>
          <p:nvPr/>
        </p:nvSpPr>
        <p:spPr>
          <a:xfrm>
            <a:off x="251520" y="1844824"/>
            <a:ext cx="7776864" cy="3600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Парафин плавится под действием тепла и высокой температуры пламени.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124" name="Picture 4" descr="https://shareslide.ru/img/thumbs/376271ad968eb8de52d14567da9279a4-800x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 l="33075" r="38576" b="44561"/>
          <a:stretch>
            <a:fillRect/>
          </a:stretch>
        </p:blipFill>
        <p:spPr bwMode="auto">
          <a:xfrm>
            <a:off x="395536" y="4797152"/>
            <a:ext cx="1319056" cy="1934615"/>
          </a:xfrm>
          <a:prstGeom prst="rect">
            <a:avLst/>
          </a:prstGeom>
          <a:noFill/>
        </p:spPr>
      </p:pic>
      <p:cxnSp>
        <p:nvCxnSpPr>
          <p:cNvPr id="13" name="Прямая соединительная линия 12"/>
          <p:cNvCxnSpPr>
            <a:endCxn id="19" idx="1"/>
          </p:cNvCxnSpPr>
          <p:nvPr/>
        </p:nvCxnSpPr>
        <p:spPr>
          <a:xfrm>
            <a:off x="1115616" y="6093296"/>
            <a:ext cx="1008112" cy="216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187624" y="5805264"/>
            <a:ext cx="93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9728" y="5373216"/>
            <a:ext cx="10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2123728" y="5157192"/>
            <a:ext cx="2232000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менее яркое пламя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123728" y="5661248"/>
            <a:ext cx="2232000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яркая часть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23728" y="6165304"/>
            <a:ext cx="2232000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тёмная зона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5126" name="Picture 6" descr="https://gas-kvas.com/uploads/posts/2023-01/1673534782_gas-kvas-com-p-malchik-detskii-risunok-39.png"/>
          <p:cNvPicPr>
            <a:picLocks noChangeAspect="1" noChangeArrowheads="1"/>
          </p:cNvPicPr>
          <p:nvPr/>
        </p:nvPicPr>
        <p:blipFill>
          <a:blip r:embed="rId4" cstate="print"/>
          <a:srcRect l="24717" t="1733" r="14613" b="2975"/>
          <a:stretch>
            <a:fillRect/>
          </a:stretch>
        </p:blipFill>
        <p:spPr bwMode="auto">
          <a:xfrm flipH="1">
            <a:off x="7380312" y="4365104"/>
            <a:ext cx="1095831" cy="2232248"/>
          </a:xfrm>
          <a:prstGeom prst="rect">
            <a:avLst/>
          </a:prstGeom>
          <a:noFill/>
        </p:spPr>
      </p:pic>
      <p:pic>
        <p:nvPicPr>
          <p:cNvPr id="5122" name="Picture 2" descr="https://kaminblog.ru/wp-content/uploads/8/6/5/865e4361a8be382ed27e35a4ed102eb0.jpeg"/>
          <p:cNvPicPr>
            <a:picLocks noChangeAspect="1" noChangeArrowheads="1"/>
          </p:cNvPicPr>
          <p:nvPr/>
        </p:nvPicPr>
        <p:blipFill>
          <a:blip r:embed="rId5" cstate="print"/>
          <a:srcRect l="69057" r="4289" b="50000"/>
          <a:stretch>
            <a:fillRect/>
          </a:stretch>
        </p:blipFill>
        <p:spPr bwMode="auto">
          <a:xfrm>
            <a:off x="5220072" y="4941168"/>
            <a:ext cx="2088232" cy="170855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</p:pic>
      <p:sp>
        <p:nvSpPr>
          <p:cNvPr id="20" name="Стрелка вправо 19">
            <a:hlinkClick r:id="" action="ppaction://hlinkshowjump?jump=nextslide"/>
          </p:cNvPr>
          <p:cNvSpPr/>
          <p:nvPr/>
        </p:nvSpPr>
        <p:spPr>
          <a:xfrm>
            <a:off x="8388424" y="6453368"/>
            <a:ext cx="576064" cy="2880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5916" y="18864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4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Рома открыл книгу «Опыты» и стал её читать. Бабушка решила помочь внуку, ведь свеча - это не игрушка. </a:t>
            </a:r>
            <a:r>
              <a:rPr lang="ru-RU" b="1" dirty="0" smtClean="0">
                <a:solidFill>
                  <a:srgbClr val="FF0000"/>
                </a:solidFill>
              </a:rPr>
              <a:t>При неосторожном обращении может произойти пожар! 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1. Поставь зажжённую свечу позади бутылки, а сам встань так, чтобы лицо было от бутылки на расстоянии 20-30 см. </a:t>
            </a:r>
          </a:p>
          <a:p>
            <a:pPr marL="342900" indent="-342900"/>
            <a:r>
              <a:rPr lang="ru-RU" dirty="0" smtClean="0"/>
              <a:t>2.  Дунь на бутылку на уровне пламени.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420888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Что происходит?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445224"/>
            <a:ext cx="8496944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Это происходит потому, что бутылка обтекается воздухом: струя воздуха разбивается бутылкой на два потока; один обтекает её справа, другой - слева; а встречаются они примерно там, где находится пламя свечи.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787860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Свеча                        , как будто перед пламенем нет никакой преграды.</a:t>
            </a:r>
            <a:endParaRPr lang="ru-RU" dirty="0"/>
          </a:p>
        </p:txBody>
      </p:sp>
      <p:pic>
        <p:nvPicPr>
          <p:cNvPr id="4098" name="Picture 2" descr="http://png.pngtree.com/png-clipart/20200225/original/pngtree-a-half-melted-candle-vector-or-color-illustration-png-image_528084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357" r="30357" b="3571"/>
          <a:stretch>
            <a:fillRect/>
          </a:stretch>
        </p:blipFill>
        <p:spPr bwMode="auto">
          <a:xfrm>
            <a:off x="2627784" y="3212976"/>
            <a:ext cx="517391" cy="1269960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1187744" y="4797152"/>
            <a:ext cx="1080000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гаснет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100" name="Picture 4" descr="https://catherineasquithgallery.com/uploads/posts/2021-03/1614568908_59-p-butilka-na-belom-fone-7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9333" t="2621" r="29601"/>
          <a:stretch>
            <a:fillRect/>
          </a:stretch>
        </p:blipFill>
        <p:spPr bwMode="auto">
          <a:xfrm>
            <a:off x="3851920" y="2996952"/>
            <a:ext cx="504056" cy="1512168"/>
          </a:xfrm>
          <a:prstGeom prst="rect">
            <a:avLst/>
          </a:prstGeom>
          <a:noFill/>
        </p:spPr>
      </p:pic>
      <p:pic>
        <p:nvPicPr>
          <p:cNvPr id="10" name="Picture 6" descr="https://gas-kvas.com/uploads/posts/2023-01/1673534782_gas-kvas-com-p-malchik-detskii-risunok-39.png"/>
          <p:cNvPicPr>
            <a:picLocks noChangeAspect="1" noChangeArrowheads="1"/>
          </p:cNvPicPr>
          <p:nvPr/>
        </p:nvPicPr>
        <p:blipFill>
          <a:blip r:embed="rId4" cstate="print"/>
          <a:srcRect l="24717" t="1733" r="14613" b="2975"/>
          <a:stretch>
            <a:fillRect/>
          </a:stretch>
        </p:blipFill>
        <p:spPr bwMode="auto">
          <a:xfrm flipH="1">
            <a:off x="5580111" y="2306209"/>
            <a:ext cx="1152128" cy="2346927"/>
          </a:xfrm>
          <a:prstGeom prst="rect">
            <a:avLst/>
          </a:prstGeom>
          <a:noFill/>
        </p:spPr>
      </p:pic>
      <p:sp>
        <p:nvSpPr>
          <p:cNvPr id="11" name="Двойная стрелка влево/вправо 10"/>
          <p:cNvSpPr/>
          <p:nvPr/>
        </p:nvSpPr>
        <p:spPr>
          <a:xfrm>
            <a:off x="4644008" y="3501008"/>
            <a:ext cx="900000" cy="180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788024" y="3212976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Дуть.</a:t>
            </a:r>
            <a:endParaRPr lang="ru-RU" sz="1400" b="1" dirty="0"/>
          </a:p>
        </p:txBody>
      </p:sp>
      <p:sp>
        <p:nvSpPr>
          <p:cNvPr id="13" name="Стрелка вправо 12">
            <a:hlinkClick r:id="" action="ppaction://hlinkshowjump?jump=nextslide"/>
          </p:cNvPr>
          <p:cNvSpPr/>
          <p:nvPr/>
        </p:nvSpPr>
        <p:spPr>
          <a:xfrm>
            <a:off x="8388424" y="6453368"/>
            <a:ext cx="576064" cy="2880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5916" y="18864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5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Рома обрадовался, что опыт удался. Что ещё интересного есть в книге? </a:t>
            </a:r>
          </a:p>
          <a:p>
            <a:pPr marL="342900" indent="-342900"/>
            <a:r>
              <a:rPr lang="ru-RU" dirty="0" smtClean="0"/>
              <a:t>1. Налей в тарелку немного воды. </a:t>
            </a:r>
          </a:p>
          <a:p>
            <a:pPr marL="342900" indent="-342900"/>
            <a:r>
              <a:rPr lang="ru-RU" dirty="0" smtClean="0"/>
              <a:t>2. Зажги свечу. </a:t>
            </a:r>
          </a:p>
          <a:p>
            <a:pPr marL="342900" indent="-342900"/>
            <a:r>
              <a:rPr lang="ru-RU" dirty="0" smtClean="0"/>
              <a:t>3. Накрой её банкой или другой прозрачной, негорючей ёмкостью.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916832"/>
            <a:ext cx="2448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Что происходит?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348880"/>
            <a:ext cx="66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Вода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937718"/>
            <a:ext cx="8352928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Это происходит потому, что сгорает кислород, который занимает пятую часть воздуха, при этом уменьшается объём воздуха, и вода заполняет освободившееся пространство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149080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Свеча догорела и погасла. </a:t>
            </a:r>
          </a:p>
          <a:p>
            <a:pPr>
              <a:buFontTx/>
              <a:buChar char="-"/>
            </a:pPr>
            <a:r>
              <a:rPr lang="ru-RU" b="1" dirty="0" smtClean="0"/>
              <a:t>Бабушка, а как можно погасить горящую свечу, не дуя на неё? - спросил мальчик. Бабушка решила показать Роме, при каких условиях пламя гаснет. </a:t>
            </a:r>
          </a:p>
          <a:p>
            <a:pPr marL="342900" indent="-342900"/>
            <a:r>
              <a:rPr lang="ru-RU" dirty="0" smtClean="0"/>
              <a:t>1. Зажги свечу. </a:t>
            </a:r>
          </a:p>
          <a:p>
            <a:pPr marL="342900" indent="-342900"/>
            <a:r>
              <a:rPr lang="ru-RU" dirty="0" smtClean="0"/>
              <a:t>2. Накрой свечу банкой.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851920" y="3892986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6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5589240"/>
            <a:ext cx="2141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Что происходит?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6023029"/>
            <a:ext cx="864096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Это происходит потому, что попавший в банку кислород выгорает, а значит, процесс горения заканчивается, так как он возможен только при наличии кислорода.</a:t>
            </a:r>
            <a:endParaRPr lang="ru-RU" dirty="0"/>
          </a:p>
        </p:txBody>
      </p:sp>
      <p:pic>
        <p:nvPicPr>
          <p:cNvPr id="11" name="Picture 6" descr="https://gas-kvas.com/uploads/posts/2023-01/1673534782_gas-kvas-com-p-malchik-detskii-risunok-39.png"/>
          <p:cNvPicPr>
            <a:picLocks noChangeAspect="1" noChangeArrowheads="1"/>
          </p:cNvPicPr>
          <p:nvPr/>
        </p:nvPicPr>
        <p:blipFill>
          <a:blip r:embed="rId2" cstate="print"/>
          <a:srcRect l="24717" t="1733" r="14613" b="2975"/>
          <a:stretch>
            <a:fillRect/>
          </a:stretch>
        </p:blipFill>
        <p:spPr bwMode="auto">
          <a:xfrm flipH="1">
            <a:off x="7524328" y="620688"/>
            <a:ext cx="1095831" cy="2232248"/>
          </a:xfrm>
          <a:prstGeom prst="rect">
            <a:avLst/>
          </a:prstGeom>
          <a:noFill/>
        </p:spPr>
      </p:pic>
      <p:sp>
        <p:nvSpPr>
          <p:cNvPr id="12" name="Скругленный прямоугольник 11"/>
          <p:cNvSpPr/>
          <p:nvPr/>
        </p:nvSpPr>
        <p:spPr>
          <a:xfrm>
            <a:off x="1115616" y="2420888"/>
            <a:ext cx="3456384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начинает втягиваться в стакан.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716016" y="2204776"/>
            <a:ext cx="914400" cy="504056"/>
          </a:xfrm>
          <a:prstGeom prst="ellipse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940424" y="2357176"/>
            <a:ext cx="504000" cy="27964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32-конечная звезда 14"/>
          <p:cNvSpPr/>
          <p:nvPr/>
        </p:nvSpPr>
        <p:spPr>
          <a:xfrm>
            <a:off x="4932040" y="2276872"/>
            <a:ext cx="540000" cy="360000"/>
          </a:xfrm>
          <a:prstGeom prst="star32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Цилиндр 15"/>
          <p:cNvSpPr/>
          <p:nvPr/>
        </p:nvSpPr>
        <p:spPr>
          <a:xfrm>
            <a:off x="4932040" y="1844824"/>
            <a:ext cx="504056" cy="792000"/>
          </a:xfrm>
          <a:prstGeom prst="can">
            <a:avLst/>
          </a:prstGeom>
          <a:solidFill>
            <a:schemeClr val="tx2">
              <a:lumMod val="20000"/>
              <a:lumOff val="80000"/>
              <a:alpha val="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 descr="http://png.pngtree.com/png-clipart/20200225/original/pngtree-a-half-melted-candle-vector-or-color-illustration-png-image_528084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357" r="31071" b="22857"/>
          <a:stretch>
            <a:fillRect/>
          </a:stretch>
        </p:blipFill>
        <p:spPr bwMode="auto">
          <a:xfrm>
            <a:off x="5004048" y="1988816"/>
            <a:ext cx="256000" cy="576000"/>
          </a:xfrm>
          <a:prstGeom prst="rect">
            <a:avLst/>
          </a:prstGeom>
          <a:noFill/>
        </p:spPr>
      </p:pic>
      <p:pic>
        <p:nvPicPr>
          <p:cNvPr id="18" name="Picture 2" descr="http://png.pngtree.com/png-clipart/20200225/original/pngtree-a-half-melted-candle-vector-or-color-illustration-png-image_5280841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357" r="30357" b="3571"/>
          <a:stretch>
            <a:fillRect/>
          </a:stretch>
        </p:blipFill>
        <p:spPr bwMode="auto">
          <a:xfrm>
            <a:off x="7236296" y="4869160"/>
            <a:ext cx="429381" cy="1053936"/>
          </a:xfrm>
          <a:prstGeom prst="rect">
            <a:avLst/>
          </a:prstGeom>
          <a:noFill/>
        </p:spPr>
      </p:pic>
      <p:pic>
        <p:nvPicPr>
          <p:cNvPr id="3074" name="Picture 2" descr="https://img.razrisyika.ru/img/133/1200/530515-banka-pustaya-steklyannaya-dlya-detey-7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0413" t="6008" r="20617" b="6874"/>
          <a:stretch>
            <a:fillRect/>
          </a:stretch>
        </p:blipFill>
        <p:spPr bwMode="auto">
          <a:xfrm flipV="1">
            <a:off x="7956376" y="4869160"/>
            <a:ext cx="648072" cy="1084274"/>
          </a:xfrm>
          <a:prstGeom prst="rect">
            <a:avLst/>
          </a:prstGeom>
          <a:noFill/>
        </p:spPr>
      </p:pic>
      <p:sp>
        <p:nvSpPr>
          <p:cNvPr id="20" name="Скругленный прямоугольник 19"/>
          <p:cNvSpPr/>
          <p:nvPr/>
        </p:nvSpPr>
        <p:spPr>
          <a:xfrm>
            <a:off x="2771800" y="5661248"/>
            <a:ext cx="2232248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Свеча погасла.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" name="Стрелка вправо 20">
            <a:hlinkClick r:id="" action="ppaction://hlinkshowjump?jump=nextslide"/>
          </p:cNvPr>
          <p:cNvSpPr/>
          <p:nvPr/>
        </p:nvSpPr>
        <p:spPr>
          <a:xfrm>
            <a:off x="8388424" y="6453368"/>
            <a:ext cx="576064" cy="2880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5916" y="116632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7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76672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b="1" dirty="0" smtClean="0"/>
              <a:t>Следующий опыт Рома также проводил с бабушкой. </a:t>
            </a:r>
          </a:p>
          <a:p>
            <a:r>
              <a:rPr lang="ru-RU" dirty="0" smtClean="0"/>
              <a:t>1. Аккуратно затуши свечу. Появляется запах задутой свечки.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132856"/>
            <a:ext cx="8352928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Сгорая, вещество выделяет летучие продукты сгорания. Это пар или газ, содержащий миллионы твёрдых частиц, или и то и другое вместе. Вот такая смесь и образует дым.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923764"/>
            <a:ext cx="4342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2. Подожги ленту дыма. Что происходит?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196752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Что происходит?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499828"/>
            <a:ext cx="2294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По струе дыма пламя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157192"/>
            <a:ext cx="8424936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Дым - это результат неполного сгорания различных материалов. Если его пропустить  через топку ещё раз или просто сжигать вещество при повышенной температуре, маленькие твёрдые частички сгорают полностью и остаётся лишь газ.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6165304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Бабушка затушила свечу, и Рома пошёл спать.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5536" y="1700808"/>
            <a:ext cx="3888432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 фитиля поднимается дымок.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99792" y="4571836"/>
            <a:ext cx="2808312" cy="28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перескакивает на фитиль.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2" name="Picture 2" descr="http://png.pngtree.com/png-clipart/20200225/original/pngtree-a-half-melted-candle-vector-or-color-illustration-png-image_528084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357" r="30357" b="3571"/>
          <a:stretch>
            <a:fillRect/>
          </a:stretch>
        </p:blipFill>
        <p:spPr bwMode="auto">
          <a:xfrm>
            <a:off x="6060888" y="3645024"/>
            <a:ext cx="517391" cy="1269960"/>
          </a:xfrm>
          <a:prstGeom prst="rect">
            <a:avLst/>
          </a:prstGeom>
          <a:noFill/>
        </p:spPr>
      </p:pic>
      <p:sp>
        <p:nvSpPr>
          <p:cNvPr id="13" name="Облако 12"/>
          <p:cNvSpPr/>
          <p:nvPr/>
        </p:nvSpPr>
        <p:spPr>
          <a:xfrm>
            <a:off x="6132896" y="3501008"/>
            <a:ext cx="432048" cy="554360"/>
          </a:xfrm>
          <a:prstGeom prst="cloud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s://www.pngarts.com/files/3/Candle-PNG-Image-Background.png"/>
          <p:cNvPicPr>
            <a:picLocks noChangeAspect="1" noChangeArrowheads="1"/>
          </p:cNvPicPr>
          <p:nvPr/>
        </p:nvPicPr>
        <p:blipFill>
          <a:blip r:embed="rId3" cstate="print"/>
          <a:srcRect l="44296" t="3868" r="45368" b="9016"/>
          <a:stretch>
            <a:fillRect/>
          </a:stretch>
        </p:blipFill>
        <p:spPr bwMode="auto">
          <a:xfrm rot="18513289">
            <a:off x="6851897" y="3309578"/>
            <a:ext cx="169454" cy="1368000"/>
          </a:xfrm>
          <a:prstGeom prst="rect">
            <a:avLst/>
          </a:prstGeom>
          <a:noFill/>
        </p:spPr>
      </p:pic>
      <p:pic>
        <p:nvPicPr>
          <p:cNvPr id="15" name="Picture 2" descr="http://png.pngtree.com/png-clipart/20200225/original/pngtree-a-half-melted-candle-vector-or-color-illustration-png-image_528084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357" r="30357" b="3571"/>
          <a:stretch>
            <a:fillRect/>
          </a:stretch>
        </p:blipFill>
        <p:spPr bwMode="auto">
          <a:xfrm>
            <a:off x="7164288" y="548680"/>
            <a:ext cx="517391" cy="1269960"/>
          </a:xfrm>
          <a:prstGeom prst="rect">
            <a:avLst/>
          </a:prstGeom>
          <a:noFill/>
        </p:spPr>
      </p:pic>
      <p:sp>
        <p:nvSpPr>
          <p:cNvPr id="16" name="Облако 15"/>
          <p:cNvSpPr/>
          <p:nvPr/>
        </p:nvSpPr>
        <p:spPr>
          <a:xfrm>
            <a:off x="7236296" y="404664"/>
            <a:ext cx="432048" cy="554360"/>
          </a:xfrm>
          <a:prstGeom prst="cloud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6" descr="https://gas-kvas.com/uploads/posts/2023-01/1673534782_gas-kvas-com-p-malchik-detskii-risunok-39.png"/>
          <p:cNvPicPr>
            <a:picLocks noChangeAspect="1" noChangeArrowheads="1"/>
          </p:cNvPicPr>
          <p:nvPr/>
        </p:nvPicPr>
        <p:blipFill>
          <a:blip r:embed="rId4" cstate="print"/>
          <a:srcRect l="24717" t="1733" r="14613" b="2975"/>
          <a:stretch>
            <a:fillRect/>
          </a:stretch>
        </p:blipFill>
        <p:spPr bwMode="auto">
          <a:xfrm flipH="1">
            <a:off x="7740352" y="3212976"/>
            <a:ext cx="936104" cy="1906878"/>
          </a:xfrm>
          <a:prstGeom prst="rect">
            <a:avLst/>
          </a:prstGeom>
          <a:noFill/>
        </p:spPr>
      </p:pic>
      <p:sp>
        <p:nvSpPr>
          <p:cNvPr id="18" name="Стрелка вправо 17">
            <a:hlinkClick r:id="" action="ppaction://hlinkshowjump?jump=endshow"/>
          </p:cNvPr>
          <p:cNvSpPr/>
          <p:nvPr/>
        </p:nvSpPr>
        <p:spPr>
          <a:xfrm>
            <a:off x="8388424" y="6453368"/>
            <a:ext cx="576064" cy="2880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2696"/>
            <a:ext cx="8712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2"/>
              </a:rPr>
              <a:t>https://catherineasquithgallery.com/uploads/posts/2021-03/thumbs/1614646110_89-p-svechi-fon-dlya-fotoshopa-96.jpg</a:t>
            </a:r>
            <a:r>
              <a:rPr lang="ru-RU" sz="1200" dirty="0" smtClean="0"/>
              <a:t> </a:t>
            </a:r>
          </a:p>
          <a:p>
            <a:r>
              <a:rPr lang="en-US" sz="1200" dirty="0" smtClean="0">
                <a:hlinkClick r:id="rId3"/>
              </a:rPr>
              <a:t>https://gas-kvas.com/uploads/posts/2023-01/1673489250_gas-kvas-com-p-risunki-detskie-svecha-pamyati-49.png</a:t>
            </a:r>
            <a:r>
              <a:rPr lang="en-US" sz="1200" dirty="0" smtClean="0"/>
              <a:t> </a:t>
            </a:r>
            <a:r>
              <a:rPr lang="en-US" sz="1200" dirty="0" smtClean="0">
                <a:hlinkClick r:id="rId4"/>
              </a:rPr>
              <a:t>https://shareslide.ru/img/thumbs/376271ad968eb8de52d14567da9279a4-800x.jpg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en-US" sz="1200" dirty="0" smtClean="0">
                <a:hlinkClick r:id="rId5"/>
              </a:rPr>
              <a:t>http://png.pngtree.com/png-clipart/20200225/original/pngtree-a-half-melted-candle-vector-or-color-illustration-png-image_5280841.jpg</a:t>
            </a:r>
            <a:endParaRPr lang="ru-RU" sz="1200" dirty="0" smtClean="0"/>
          </a:p>
          <a:p>
            <a:r>
              <a:rPr lang="en-US" sz="1200" dirty="0" smtClean="0">
                <a:hlinkClick r:id="rId6"/>
              </a:rPr>
              <a:t>https://catherineasquithgallery.com/uploads/posts/2021-03/1614568908_59-p-butilka-na-belom-fone-72.jpg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en-US" sz="1200" dirty="0" smtClean="0">
                <a:hlinkClick r:id="rId7"/>
              </a:rPr>
              <a:t>https://gas-kvas.com/uploads/posts/2023-01/1673534782_gas-kvas-com-p-malchik-detskii-risunok-39.png</a:t>
            </a:r>
            <a:r>
              <a:rPr lang="en-US" sz="1200" dirty="0" smtClean="0"/>
              <a:t> </a:t>
            </a:r>
            <a:r>
              <a:rPr lang="en-US" sz="1200" dirty="0" smtClean="0">
                <a:hlinkClick r:id="rId8"/>
              </a:rPr>
              <a:t>https://www.pngarts.com/files/3/Candle-PNG-Image-Background.png</a:t>
            </a:r>
            <a:r>
              <a:rPr lang="ru-RU" sz="1200" dirty="0" smtClean="0"/>
              <a:t>     </a:t>
            </a:r>
            <a:endParaRPr lang="ru-RU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5992252"/>
            <a:ext cx="55801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Литература: </a:t>
            </a:r>
          </a:p>
          <a:p>
            <a:r>
              <a:rPr lang="ru-RU" sz="1200" b="1" dirty="0" smtClean="0"/>
              <a:t>Функциональная грамотность. 3 класс.</a:t>
            </a:r>
            <a:r>
              <a:rPr lang="ru-RU" sz="1200" dirty="0" smtClean="0"/>
              <a:t> Тренажер для школьников/ М.В. Буряк, С.А. Шейкина. – М.: Планета, 2022. – 88 с. – (Учение с увлечением). 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 на интернет-ресурсы: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751</Words>
  <Application>Microsoft Office PowerPoint</Application>
  <PresentationFormat>Экран (4:3)</PresentationFormat>
  <Paragraphs>78</Paragraphs>
  <Slides>7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Дом</cp:lastModifiedBy>
  <cp:revision>6</cp:revision>
  <dcterms:created xsi:type="dcterms:W3CDTF">2023-11-22T22:28:02Z</dcterms:created>
  <dcterms:modified xsi:type="dcterms:W3CDTF">2024-01-21T12:17:44Z</dcterms:modified>
</cp:coreProperties>
</file>