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1" r:id="rId15"/>
    <p:sldId id="270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6" r:id="rId30"/>
    <p:sldId id="287" r:id="rId31"/>
    <p:sldId id="291" r:id="rId32"/>
    <p:sldId id="296" r:id="rId33"/>
    <p:sldId id="25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716"/>
    <a:srgbClr val="E0A8A4"/>
    <a:srgbClr val="EFDB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6F00-48E5-45AC-8B55-C3F0EA43BC9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BAA-159F-4345-92FF-D3283FCAD8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catherineasquithgallery.com/uploads/posts/2021-02/1613684743_56-p-fon-dlya-prezentatsii-gigiena-6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6F00-48E5-45AC-8B55-C3F0EA43BC9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BAA-159F-4345-92FF-D3283FCAD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6F00-48E5-45AC-8B55-C3F0EA43BC9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BAA-159F-4345-92FF-D3283FCAD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6F00-48E5-45AC-8B55-C3F0EA43BC9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BAA-159F-4345-92FF-D3283FCAD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6F00-48E5-45AC-8B55-C3F0EA43BC9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BAA-159F-4345-92FF-D3283FCAD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6F00-48E5-45AC-8B55-C3F0EA43BC9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BAA-159F-4345-92FF-D3283FCAD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6F00-48E5-45AC-8B55-C3F0EA43BC9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BAA-159F-4345-92FF-D3283FCAD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6F00-48E5-45AC-8B55-C3F0EA43BC9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BAA-159F-4345-92FF-D3283FCAD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6F00-48E5-45AC-8B55-C3F0EA43BC9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BAA-159F-4345-92FF-D3283FCAD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6F00-48E5-45AC-8B55-C3F0EA43BC9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BAA-159F-4345-92FF-D3283FCAD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6F00-48E5-45AC-8B55-C3F0EA43BC9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BAA-159F-4345-92FF-D3283FCAD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6F00-48E5-45AC-8B55-C3F0EA43BC96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04BAA-159F-4345-92FF-D3283FCAD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47"/>
            </a:avLst>
          </a:prstGeom>
          <a:solidFill>
            <a:srgbClr val="E0A8A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dzeninfra.ru/get-zen_doc/1881575/pub_5ee70e86c2a70a25b386c857_5ee70ef3220a2c05e5d40ec4/scale_1200" TargetMode="External"/><Relationship Id="rId13" Type="http://schemas.openxmlformats.org/officeDocument/2006/relationships/hyperlink" Target="https://gas-kvas.com/uploads/posts/2023-02/1676410670_gas-kvas-com-p-milo-detskii-risunok-35.jpg" TargetMode="External"/><Relationship Id="rId3" Type="http://schemas.openxmlformats.org/officeDocument/2006/relationships/hyperlink" Target="https://sad3berezovka.edu-lida.gov.by/files/01817/obj/120/18753/img/3_cr.jpg" TargetMode="External"/><Relationship Id="rId7" Type="http://schemas.openxmlformats.org/officeDocument/2006/relationships/hyperlink" Target="https://i.pinimg.com/originals/48/a5/20/48a520a07e803a300fe7bd8b84c72f55.png" TargetMode="External"/><Relationship Id="rId12" Type="http://schemas.openxmlformats.org/officeDocument/2006/relationships/hyperlink" Target="https://i.ytimg.com/vi/xgjNEA6SbBA/maxresdefault.jpg" TargetMode="External"/><Relationship Id="rId2" Type="http://schemas.openxmlformats.org/officeDocument/2006/relationships/hyperlink" Target="https://catherineasquithgallery.com/uploads/posts/2021-02/1613684743_56-p-fon-dlya-prezentatsii-gigiena-6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ngjoy.com/pngl/75/13093366_soap-soap-png-hd-png-download.png" TargetMode="External"/><Relationship Id="rId11" Type="http://schemas.openxmlformats.org/officeDocument/2006/relationships/hyperlink" Target="https://diafilmy.su/5889-kto-pridumal-puskat-mylnye-puzyri.html" TargetMode="External"/><Relationship Id="rId5" Type="http://schemas.openxmlformats.org/officeDocument/2006/relationships/hyperlink" Target="https://gas-kvas.com/uploads/posts/2023-02/1676410670_gas-kvas-com-p-milo-detskii-risunok-36.jpg" TargetMode="External"/><Relationship Id="rId10" Type="http://schemas.openxmlformats.org/officeDocument/2006/relationships/hyperlink" Target="https://i.pinimg.com/originals/c0/cc/39/c0cc398e38794385fa4e48213b40a3f4.jpg" TargetMode="External"/><Relationship Id="rId4" Type="http://schemas.openxmlformats.org/officeDocument/2006/relationships/hyperlink" Target="https://sadcv-vlad.ru/wa-data/public/shop/products/78/36/133678/images/30732/30732.970.jpg" TargetMode="External"/><Relationship Id="rId9" Type="http://schemas.openxmlformats.org/officeDocument/2006/relationships/hyperlink" Target="https://782329.selcdn.ru/leonardo/uploadsForSiteId/200409/block/7eab01a3-55b2-4eae-aa6f-4887780f81c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-lines.ru/letters/i/cyrillicfancy/0573/5484ed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328000" cy="288000"/>
          </a:xfrm>
          <a:prstGeom prst="rect">
            <a:avLst/>
          </a:prstGeom>
          <a:noFill/>
        </p:spPr>
      </p:pic>
      <p:pic>
        <p:nvPicPr>
          <p:cNvPr id="5" name="Picture 8" descr="https://x-lines.ru/letters/i/cyrillicfancy/0777/8b8484/30/1/4nm7bcgozzea9wcn4nhpbpjygr3y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89945" y="2060848"/>
            <a:ext cx="2162175" cy="342901"/>
          </a:xfrm>
          <a:prstGeom prst="rect">
            <a:avLst/>
          </a:prstGeom>
          <a:noFill/>
        </p:spPr>
      </p:pic>
      <p:pic>
        <p:nvPicPr>
          <p:cNvPr id="11268" name="Picture 4" descr="https://x-lines.ru/letters/i/cyrillicfancy/0145/ba1247/40/0/4nu7bpqozoopbqgozzeafwfi4gypbpqto8em5wf6rdem3wcm4n77bxty4nhnbwf44napbqty4n9pbxqozaonfwcy4napbcqoz5eafwfo4n47dyt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8172716" cy="432048"/>
          </a:xfrm>
          <a:prstGeom prst="rect">
            <a:avLst/>
          </a:prstGeom>
          <a:noFill/>
        </p:spPr>
      </p:pic>
      <p:pic>
        <p:nvPicPr>
          <p:cNvPr id="11270" name="Picture 6" descr="https://x-lines.ru/letters/i/cyrillicfancy/0619/ea881a/38/1/4nk7dyqtomemmwcb4gbpbcsoszem5wf74n9n5wf74napdy6to9em5wfo4g81bwfu4gypbcgozuem7wcn4n67bxsto8eafw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907" y="764704"/>
            <a:ext cx="5059373" cy="360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iafilmy.su/uploads/posts/2019-02/1550123896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1"/>
            <a:ext cx="8928992" cy="6565949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iafilmy.su/uploads/posts/2019-02/1550123910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1012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iafilmy.su/uploads/posts/2019-02/1550123930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92000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iafilmy.su/uploads/posts/2019-02/1550123929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0023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iafilmy.su/uploads/posts/2019-02/1550123892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1012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iafilmy.su/uploads/posts/2019-02/1550123900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1012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iafilmy.su/uploads/posts/2019-02/1550123883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85098" cy="6624736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iafilmy.su/uploads/posts/2019-02/1550123841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0023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iafilmy.su/uploads/posts/2019-02/1550123902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1012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iafilmy.su/uploads/posts/2019-02/1550123887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1013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41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Однажды Рома пришёл домой после игры на улице с грязными руками. Мама, как  всегда, сказала ему вымыть руки с мылом. </a:t>
            </a:r>
          </a:p>
          <a:p>
            <a:r>
              <a:rPr lang="ru-RU" b="1" dirty="0" smtClean="0"/>
              <a:t>   -А разве нельзя помыть руки и лицо простой водой? Они ведь тоже станут чистыми. Мама дала Роме жидкое мыло. Мальчик подумал: «Почему жидкое, а не обычное,  твёрдое?» </a:t>
            </a:r>
          </a:p>
          <a:p>
            <a:r>
              <a:rPr lang="ru-RU" b="1" dirty="0" smtClean="0"/>
              <a:t>   На уроке учительница прочитала стихотворение Г. </a:t>
            </a:r>
            <a:r>
              <a:rPr lang="ru-RU" b="1" dirty="0" err="1" smtClean="0"/>
              <a:t>Остера</a:t>
            </a:r>
            <a:r>
              <a:rPr lang="ru-RU" b="1" dirty="0" smtClean="0"/>
              <a:t> и задала вопрос: «Как  вы отнесётесь к совету автора?»  </a:t>
            </a:r>
          </a:p>
          <a:p>
            <a:endParaRPr lang="ru-RU" dirty="0"/>
          </a:p>
          <a:p>
            <a:r>
              <a:rPr lang="ru-RU" b="1" i="1" dirty="0" smtClean="0">
                <a:solidFill>
                  <a:srgbClr val="3E1716"/>
                </a:solidFill>
              </a:rPr>
              <a:t>Никогда не мойте руки,  </a:t>
            </a:r>
          </a:p>
          <a:p>
            <a:r>
              <a:rPr lang="ru-RU" b="1" i="1" dirty="0" smtClean="0">
                <a:solidFill>
                  <a:srgbClr val="3E1716"/>
                </a:solidFill>
              </a:rPr>
              <a:t>Шею, уши и лицо.  </a:t>
            </a:r>
          </a:p>
          <a:p>
            <a:r>
              <a:rPr lang="ru-RU" b="1" i="1" dirty="0" smtClean="0">
                <a:solidFill>
                  <a:srgbClr val="3E1716"/>
                </a:solidFill>
              </a:rPr>
              <a:t>Это глупое занятье  </a:t>
            </a:r>
          </a:p>
          <a:p>
            <a:r>
              <a:rPr lang="ru-RU" b="1" i="1" dirty="0" smtClean="0">
                <a:solidFill>
                  <a:srgbClr val="3E1716"/>
                </a:solidFill>
              </a:rPr>
              <a:t>Не приводит ни к чему. </a:t>
            </a:r>
          </a:p>
          <a:p>
            <a:endParaRPr lang="ru-RU" dirty="0"/>
          </a:p>
          <a:p>
            <a:r>
              <a:rPr lang="ru-RU" b="1" dirty="0" smtClean="0"/>
              <a:t>   «Чем же интересно мыло и как оно "работает"?» - задумался Рома.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2636912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3E1716"/>
                </a:solidFill>
              </a:rPr>
              <a:t>Вновь испачкаются руки, </a:t>
            </a:r>
          </a:p>
          <a:p>
            <a:r>
              <a:rPr lang="ru-RU" b="1" i="1" dirty="0" smtClean="0">
                <a:solidFill>
                  <a:srgbClr val="3E1716"/>
                </a:solidFill>
              </a:rPr>
              <a:t>Шея, уши и лицо. </a:t>
            </a:r>
          </a:p>
          <a:p>
            <a:r>
              <a:rPr lang="ru-RU" b="1" i="1" dirty="0" smtClean="0">
                <a:solidFill>
                  <a:srgbClr val="3E1716"/>
                </a:solidFill>
              </a:rPr>
              <a:t>Так зачем же тратить силы, </a:t>
            </a:r>
          </a:p>
          <a:p>
            <a:r>
              <a:rPr lang="ru-RU" b="1" i="1" dirty="0" smtClean="0">
                <a:solidFill>
                  <a:srgbClr val="3E1716"/>
                </a:solidFill>
              </a:rPr>
              <a:t>Время попусту терять?</a:t>
            </a:r>
            <a:endParaRPr lang="ru-RU" b="1" i="1" dirty="0">
              <a:solidFill>
                <a:srgbClr val="3E1716"/>
              </a:solidFill>
            </a:endParaRPr>
          </a:p>
        </p:txBody>
      </p:sp>
      <p:pic>
        <p:nvPicPr>
          <p:cNvPr id="5" name="Picture 2" descr="https://sun9-53.userapi.com/impg/vE2i7_n3ch2hdKdIWxwB_y8Gs0bCNaN1BFq1CA/JCQ4BaxkgdM.jpg?size=960x720&amp;quality=96&amp;sign=d868a59f3d7564f62f760e24743d8328&amp;c_uniq_tag=vUjl5i1XrjBf8ZHEQ1E8_B4Bw7NijClPBkMeufyBAII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62" t="6300" r="2351" b="9701"/>
          <a:stretch>
            <a:fillRect/>
          </a:stretch>
        </p:blipFill>
        <p:spPr bwMode="auto">
          <a:xfrm>
            <a:off x="3347864" y="4279286"/>
            <a:ext cx="2232248" cy="2446300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iafilmy.su/uploads/posts/2019-02/1550123871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2" y="116632"/>
            <a:ext cx="8910022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iafilmy.su/uploads/posts/2019-02/1550123917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0023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iafilmy.su/uploads/posts/2019-02/1550123935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8911013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iafilmy.su/uploads/posts/2019-02/1550123936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0023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iafilmy.su/uploads/posts/2019-02/1550123908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2" y="116632"/>
            <a:ext cx="8910022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iafilmy.su/uploads/posts/2019-02/1550123900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0023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iafilmy.su/uploads/posts/2019-02/1550123877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0023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diafilmy.su/uploads/posts/2019-02/1550123887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1013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iafilmy.su/uploads/posts/2019-02/1550123903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8911013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diafilmy.su/uploads/posts/2019-02/1550123903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0023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С этим вопросом Рома отправился к бабушке. Бабушка достала с полочки и положила перед Ромой разные виды мыла и сказала, что мыло - это моющее средство, которое в сочетании с водой используется для очищения кожи или материалов. Молекулы мыла охотно «объединяются» с жирами и водой. На загрязнённой поверхности мыло удерживает частицы в подвешенном состоянии так, что потом они легко смываются водой.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9289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Соедини рисунки мыла с названиями его видов.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s://sadcv-vlad.ru/wa-data/public/shop/products/78/36/133678/images/30732/30732.97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356992"/>
            <a:ext cx="1440160" cy="1080862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6948264" y="2924944"/>
            <a:ext cx="864096" cy="1872208"/>
            <a:chOff x="4716016" y="3212976"/>
            <a:chExt cx="1172146" cy="2448272"/>
          </a:xfrm>
        </p:grpSpPr>
        <p:pic>
          <p:nvPicPr>
            <p:cNvPr id="3078" name="Picture 6" descr="https://gas-kvas.com/uploads/posts/2023-02/1676410670_gas-kvas-com-p-milo-detskii-risunok-3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433" r="31660"/>
            <a:stretch>
              <a:fillRect/>
            </a:stretch>
          </p:blipFill>
          <p:spPr bwMode="auto">
            <a:xfrm>
              <a:off x="4716016" y="3212976"/>
              <a:ext cx="1172146" cy="2448272"/>
            </a:xfrm>
            <a:prstGeom prst="rect">
              <a:avLst/>
            </a:prstGeom>
            <a:noFill/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932040" y="4581128"/>
              <a:ext cx="7200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МЫЛО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80" name="Picture 8" descr="https://i.pinimg.com/originals/48/a5/20/48a520a07e803a300fe7bd8b84c72f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85184"/>
            <a:ext cx="1728192" cy="1156066"/>
          </a:xfrm>
          <a:prstGeom prst="rect">
            <a:avLst/>
          </a:prstGeom>
          <a:noFill/>
        </p:spPr>
      </p:pic>
      <p:pic>
        <p:nvPicPr>
          <p:cNvPr id="3082" name="Picture 10" descr="https://avatars.dzeninfra.ru/get-zen_doc/1881575/pub_5ee70e86c2a70a25b386c857_5ee70ef3220a2c05e5d40ec4/scale_12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10" r="7207" b="11111"/>
          <a:stretch>
            <a:fillRect/>
          </a:stretch>
        </p:blipFill>
        <p:spPr bwMode="auto">
          <a:xfrm>
            <a:off x="6642230" y="4941168"/>
            <a:ext cx="1458162" cy="1296144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3635896" y="3501008"/>
            <a:ext cx="1872208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хозяйственное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5896" y="4221088"/>
            <a:ext cx="1872208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жидкое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4941168"/>
            <a:ext cx="1872208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туалетное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5896" y="5661248"/>
            <a:ext cx="1872208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самодельное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13" idx="1"/>
            <a:endCxn id="3074" idx="3"/>
          </p:cNvCxnSpPr>
          <p:nvPr/>
        </p:nvCxnSpPr>
        <p:spPr>
          <a:xfrm flipH="1">
            <a:off x="2195736" y="3681028"/>
            <a:ext cx="1440160" cy="21639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4" idx="3"/>
            <a:endCxn id="3078" idx="1"/>
          </p:cNvCxnSpPr>
          <p:nvPr/>
        </p:nvCxnSpPr>
        <p:spPr>
          <a:xfrm flipV="1">
            <a:off x="5508104" y="3861048"/>
            <a:ext cx="1440160" cy="54006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1"/>
            <a:endCxn id="3080" idx="3"/>
          </p:cNvCxnSpPr>
          <p:nvPr/>
        </p:nvCxnSpPr>
        <p:spPr>
          <a:xfrm flipH="1">
            <a:off x="2411760" y="5121188"/>
            <a:ext cx="1224136" cy="542029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6" idx="3"/>
            <a:endCxn id="3082" idx="1"/>
          </p:cNvCxnSpPr>
          <p:nvPr/>
        </p:nvCxnSpPr>
        <p:spPr>
          <a:xfrm flipV="1">
            <a:off x="5508104" y="5589240"/>
            <a:ext cx="1134126" cy="25202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968" y="321297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diafilmy.su/uploads/posts/2019-02/1550123873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8911013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diafilmy.su/uploads/posts/2019-02/1550123872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8910022" cy="6624736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diafilmy.su/uploads/posts/2019-02/1550123931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10022" cy="662473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endshow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6409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https://catherineasquithgallery.com/uploads/posts/2021-02/1613684743_56-p-fon-dlya-prezentatsii-gigiena-66.jpg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3"/>
              </a:rPr>
              <a:t>https://sad3berezovka.edu-lida.gov.by/files/01817/obj/120/18753/img/3_cr.jpg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4"/>
              </a:rPr>
              <a:t>https://sadcv-vlad.ru/wa-data/public/shop/products/78/36/133678/images/30732/30732.970.jpg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https://gas-kvas.com/uploads/posts/2023-02/1676410670_gas-kvas-com-p-milo-detskii-risunok-36.jpg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6"/>
              </a:rPr>
              <a:t>https://www.pngjoy.com/pngl/75/13093366_soap-soap-png-hd-png-download.png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7"/>
              </a:rPr>
              <a:t>https://i.pinimg.com/originals/48/a5/20/48a520a07e803a300fe7bd8b84c72f55.png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8"/>
              </a:rPr>
              <a:t>https://avatars.dzeninfra.ru/get-zen_doc/1881575/pub_5ee70e86c2a70a25b386c857_5ee70ef3220a2c05e5d40ec4/scale_1200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9"/>
              </a:rPr>
              <a:t>https://782329.selcdn.ru/leonardo/uploadsForSiteId/200409/block/7eab01a3-55b2-4eae-aa6f-4887780f81c1.jpg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10"/>
              </a:rPr>
              <a:t>https://i.pinimg.com/originals/c0/cc/39/c0cc398e38794385fa4e48213b40a3f4.jpg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https://diafilmy.su/5889-kto-pridumal-puskat-mylnye-puzyri.html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12"/>
              </a:rPr>
              <a:t>https://i.ytimg.com/vi/xgjNEA6SbBA/maxresdefault.jpg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13"/>
              </a:rPr>
              <a:t>https://gas-kvas.com/uploads/posts/2023-02/1676410670_gas-kvas-com-p-milo-detskii-risunok-35.jpg</a:t>
            </a:r>
            <a:r>
              <a:rPr lang="ru-RU" sz="1400" dirty="0" smtClean="0"/>
              <a:t> </a:t>
            </a:r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992252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Рома взял туалетное мыло в руки. Оно оказалось                             и                          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Мальчик решил проверить, что произойдёт, если опустить мыло в воду. </a:t>
            </a:r>
            <a:endParaRPr lang="ru-RU" b="1" dirty="0"/>
          </a:p>
          <a:p>
            <a:endParaRPr lang="ru-RU" dirty="0" smtClean="0"/>
          </a:p>
          <a:p>
            <a:r>
              <a:rPr lang="ru-RU" dirty="0" smtClean="0"/>
              <a:t>1. Приготовь ёмкость с водой и мыло. </a:t>
            </a:r>
            <a:endParaRPr lang="ru-RU" dirty="0"/>
          </a:p>
          <a:p>
            <a:r>
              <a:rPr lang="ru-RU" dirty="0" smtClean="0"/>
              <a:t>2. Опусти мыло в воду и сразу достань.</a:t>
            </a:r>
            <a:endParaRPr lang="ru-RU" dirty="0"/>
          </a:p>
        </p:txBody>
      </p:sp>
      <p:sp>
        <p:nvSpPr>
          <p:cNvPr id="4" name="TextBox 17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2" name="Picture 4" descr="https://freepngclipart.com/download/fish/14472-fish-bowl-coloring-pages-preschool-fish-print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1484784"/>
            <a:ext cx="1800200" cy="1152128"/>
          </a:xfrm>
          <a:prstGeom prst="rect">
            <a:avLst/>
          </a:prstGeom>
          <a:noFill/>
        </p:spPr>
      </p:pic>
      <p:pic>
        <p:nvPicPr>
          <p:cNvPr id="2054" name="Picture 6" descr="https://telegra.ph/file/a9a0f2a7e5e3327dce35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060848"/>
            <a:ext cx="667255" cy="5040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2780928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Мыло                                      из рук. Оно стало                             , на руках </a:t>
            </a:r>
          </a:p>
          <a:p>
            <a:endParaRPr lang="ru-RU" dirty="0" smtClean="0"/>
          </a:p>
          <a:p>
            <a:r>
              <a:rPr lang="ru-RU" dirty="0" smtClean="0"/>
              <a:t>появляется                  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34888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произошло?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2" descr="https://gas-kvas.com/uploads/posts/2023-02/1676410670_gas-kvas-com-p-milo-detskii-risunok-3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43"/>
          <a:stretch>
            <a:fillRect/>
          </a:stretch>
        </p:blipFill>
        <p:spPr bwMode="auto">
          <a:xfrm>
            <a:off x="755576" y="4149080"/>
            <a:ext cx="1878469" cy="2160240"/>
          </a:xfrm>
          <a:prstGeom prst="rect">
            <a:avLst/>
          </a:prstGeom>
          <a:noFill/>
        </p:spPr>
      </p:pic>
      <p:pic>
        <p:nvPicPr>
          <p:cNvPr id="8196" name="Picture 4" descr="https://i.ytimg.com/vi/xgjNEA6SbBA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91" r="48155" b="1499"/>
          <a:stretch>
            <a:fillRect/>
          </a:stretch>
        </p:blipFill>
        <p:spPr bwMode="auto">
          <a:xfrm>
            <a:off x="6660232" y="3676841"/>
            <a:ext cx="1884394" cy="2848503"/>
          </a:xfrm>
          <a:prstGeom prst="rect">
            <a:avLst/>
          </a:prstGeom>
          <a:noFill/>
        </p:spPr>
      </p:pic>
      <p:sp>
        <p:nvSpPr>
          <p:cNvPr id="8200" name="AutoShape 8" descr="https://static.vecteezy.com/system/resources/previews/002/897/500/original/cartoon-soap-foam-set-with-bubbles-light-blue-suds-of-bath-shampoo-shaving-mousse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437112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6096" y="620688"/>
            <a:ext cx="1188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твёрдым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20272" y="620688"/>
            <a:ext cx="1116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гладким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43800" y="2852936"/>
            <a:ext cx="1728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выскальзывает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016" y="2852936"/>
            <a:ext cx="1332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скользким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47664" y="3429000"/>
            <a:ext cx="756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пена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4797152"/>
            <a:ext cx="468000" cy="2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Рома помыл руки и вытер их салфеткой. </a:t>
            </a:r>
          </a:p>
          <a:p>
            <a:r>
              <a:rPr lang="ru-RU" b="1" dirty="0" smtClean="0"/>
              <a:t>Что же это за вещество - «мыло»? 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1. Приготовь ёмкость с водой, мыло и подсолнечное масло.  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2. Капни в ёмкость немного подсолнечного масла. </a:t>
            </a:r>
          </a:p>
          <a:p>
            <a:pPr marL="342900" indent="-342900"/>
            <a:r>
              <a:rPr lang="ru-RU" dirty="0" smtClean="0"/>
              <a:t>Так как масло собирается на поверхности единым слоем, </a:t>
            </a:r>
          </a:p>
          <a:p>
            <a:pPr marL="342900" indent="-342900"/>
            <a:r>
              <a:rPr lang="ru-RU" dirty="0" smtClean="0"/>
              <a:t>размешай его, чтобы оно разбилось на маленькие капельки. </a:t>
            </a:r>
          </a:p>
          <a:p>
            <a:endParaRPr lang="ru-RU" dirty="0" smtClean="0"/>
          </a:p>
          <a:p>
            <a:r>
              <a:rPr lang="ru-RU" dirty="0" smtClean="0"/>
              <a:t>3. Добавь немного жидкого мыла и перемешай. </a:t>
            </a:r>
          </a:p>
        </p:txBody>
      </p:sp>
      <p:sp>
        <p:nvSpPr>
          <p:cNvPr id="3" name="TextBox 17"/>
          <p:cNvSpPr txBox="1"/>
          <p:nvPr/>
        </p:nvSpPr>
        <p:spPr>
          <a:xfrm>
            <a:off x="3779912" y="1886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645024"/>
            <a:ext cx="226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произошло?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77072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Мыло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4797152"/>
            <a:ext cx="6768752" cy="13280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То же самое происходит, когда мы моем грязные и жирные руки. Молекулы мыла окружают частицы грязи и жира, растворяют их в воде. Вода смывает грязь вместе с мылом. Мыло удаляет не только видимую грязь, но и невидимые бактерии и микробы. </a:t>
            </a:r>
            <a:endParaRPr lang="ru-RU" dirty="0"/>
          </a:p>
        </p:txBody>
      </p:sp>
      <p:sp>
        <p:nvSpPr>
          <p:cNvPr id="18434" name="AutoShape 2" descr="https://1.bp.blogspot.com/--oIwKlnQ-R8/X1SNlViPeNI/AAAAAAAAMS0/vsZHYi2JHZg0Kpx_yhrXoX4Hm78yS2R1ACLcBGAsYHQ/s768/118934198_789333295145524_730250255822537123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37112"/>
            <a:ext cx="1584176" cy="223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s://freepngclipart.com/download/fish/14472-fish-bowl-coloring-pages-preschool-fish-prin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484784"/>
            <a:ext cx="1800200" cy="1152128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6732240" y="2636912"/>
            <a:ext cx="504056" cy="1296144"/>
            <a:chOff x="4716016" y="3212976"/>
            <a:chExt cx="1172146" cy="2448272"/>
          </a:xfrm>
        </p:grpSpPr>
        <p:pic>
          <p:nvPicPr>
            <p:cNvPr id="11" name="Picture 6" descr="https://gas-kvas.com/uploads/posts/2023-02/1676410670_gas-kvas-com-p-milo-detskii-risunok-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433" r="31660"/>
            <a:stretch>
              <a:fillRect/>
            </a:stretch>
          </p:blipFill>
          <p:spPr bwMode="auto">
            <a:xfrm>
              <a:off x="4716016" y="3212976"/>
              <a:ext cx="1172146" cy="2448272"/>
            </a:xfrm>
            <a:prstGeom prst="rect">
              <a:avLst/>
            </a:prstGeom>
            <a:noFill/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4883558" y="4581128"/>
              <a:ext cx="837154" cy="408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b="1" dirty="0" smtClean="0">
                  <a:solidFill>
                    <a:schemeClr val="tx1"/>
                  </a:solidFill>
                </a:rPr>
                <a:t>МЫЛ</a:t>
              </a:r>
              <a:r>
                <a:rPr lang="ru-RU" sz="700" b="1" dirty="0" smtClean="0">
                  <a:solidFill>
                    <a:schemeClr val="tx1"/>
                  </a:solidFill>
                </a:rPr>
                <a:t>О</a:t>
              </a:r>
              <a:endParaRPr lang="ru-RU" sz="7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437" name="Picture 5" descr="https://papik.pro/uploads/posts/2023-01/1674839976_papik-pro-p-risunok-masla-podsolnechnogo-masla-4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56" r="41474"/>
          <a:stretch>
            <a:fillRect/>
          </a:stretch>
        </p:blipFill>
        <p:spPr bwMode="auto">
          <a:xfrm>
            <a:off x="8388424" y="2420888"/>
            <a:ext cx="576064" cy="1622918"/>
          </a:xfrm>
          <a:prstGeom prst="rect">
            <a:avLst/>
          </a:prstGeom>
          <a:noFill/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7624" y="4149112"/>
            <a:ext cx="2952000" cy="2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растворило масло в воде.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1. В ёмкость с водой положи небольшой треугольник из картона (лодочку) так, чтобы она была с краю тазика, острым углом по направлению к центру.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2. Обмакни палец в жидкое мыло и опусти в воду за лодочкой.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96952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происходит?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766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открыл книгу с описанием различных опытов. Оказывается, мыло уменьшает натяжение воды. </a:t>
            </a:r>
            <a:endParaRPr lang="ru-RU" b="1" dirty="0"/>
          </a:p>
        </p:txBody>
      </p:sp>
      <p:pic>
        <p:nvPicPr>
          <p:cNvPr id="6" name="Picture 4" descr="https://freepngclipart.com/download/fish/14472-fish-bowl-coloring-pages-preschool-fish-print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84784"/>
            <a:ext cx="1800200" cy="1152128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flipV="1">
            <a:off x="7668344" y="1844824"/>
            <a:ext cx="648000" cy="18000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8316416" y="2636912"/>
            <a:ext cx="504056" cy="1296144"/>
            <a:chOff x="4716016" y="3212976"/>
            <a:chExt cx="1172146" cy="2448272"/>
          </a:xfrm>
        </p:grpSpPr>
        <p:pic>
          <p:nvPicPr>
            <p:cNvPr id="9" name="Picture 6" descr="https://gas-kvas.com/uploads/posts/2023-02/1676410670_gas-kvas-com-p-milo-detskii-risunok-3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433" r="31660"/>
            <a:stretch>
              <a:fillRect/>
            </a:stretch>
          </p:blipFill>
          <p:spPr bwMode="auto">
            <a:xfrm>
              <a:off x="4716016" y="3212976"/>
              <a:ext cx="1172146" cy="2448272"/>
            </a:xfrm>
            <a:prstGeom prst="rect">
              <a:avLst/>
            </a:prstGeom>
            <a:noFill/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4883558" y="4581128"/>
              <a:ext cx="837154" cy="408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b="1" dirty="0" smtClean="0">
                  <a:solidFill>
                    <a:schemeClr val="tx1"/>
                  </a:solidFill>
                </a:rPr>
                <a:t>МЫЛ</a:t>
              </a:r>
              <a:r>
                <a:rPr lang="ru-RU" sz="700" b="1" dirty="0" smtClean="0">
                  <a:solidFill>
                    <a:schemeClr val="tx1"/>
                  </a:solidFill>
                </a:rPr>
                <a:t>О</a:t>
              </a:r>
              <a:endParaRPr lang="ru-RU" sz="7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95536" y="364502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Лодочка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72514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Вывод. </a:t>
            </a:r>
            <a:r>
              <a:rPr lang="ru-RU" dirty="0" smtClean="0"/>
              <a:t>Опыт показывает действие мыла на воду: оно уменьшает натяжение воды.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648" y="3717032"/>
            <a:ext cx="4500000" cy="2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начала двигаться к другому краю тазика.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6" descr="https://img.freepik.com/premium-vector/kids-boy-carrying-book-cartoon_33070-1854.jpg?w=148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45" r="15517"/>
          <a:stretch>
            <a:fillRect/>
          </a:stretch>
        </p:blipFill>
        <p:spPr bwMode="auto">
          <a:xfrm>
            <a:off x="6228184" y="3212976"/>
            <a:ext cx="2295565" cy="3096344"/>
          </a:xfrm>
          <a:prstGeom prst="rect">
            <a:avLst/>
          </a:prstGeom>
          <a:noFill/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Мальчик прочитал, что мыло может работать как магнит. </a:t>
            </a:r>
          </a:p>
          <a:p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Смочи тарелку водой, положи сверху кусок мыла. </a:t>
            </a:r>
          </a:p>
          <a:p>
            <a:pPr marL="342900" indent="-342900"/>
            <a:r>
              <a:rPr lang="ru-RU" dirty="0" smtClean="0"/>
              <a:t>Прижми мыло и несколько раз прокрути. 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2.   Через 3-5 минут попробуй поднять мыло.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92896"/>
            <a:ext cx="2711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происходит?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236296" y="1196752"/>
            <a:ext cx="1368152" cy="79208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96336" y="1196752"/>
            <a:ext cx="68400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https://telegra.ph/file/a9a0f2a7e5e3327dce35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196752"/>
            <a:ext cx="504000" cy="3807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31409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Тарелка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8610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Вывод. </a:t>
            </a:r>
            <a:r>
              <a:rPr lang="ru-RU" dirty="0" smtClean="0"/>
              <a:t>Когда мыло намокло, между тарелкой и мылом образовалась мыльная пена, молекулы которой настолько сблизились с молекулами тарелки, что между ними возникло взаимное притяжение.</a:t>
            </a:r>
            <a:endParaRPr lang="ru-RU" dirty="0"/>
          </a:p>
        </p:txBody>
      </p:sp>
      <p:pic>
        <p:nvPicPr>
          <p:cNvPr id="11" name="Picture 6" descr="https://img.freepik.com/premium-vector/kids-boy-carrying-book-cartoon_33070-1854.jpg?w=148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45" r="15517"/>
          <a:stretch>
            <a:fillRect/>
          </a:stretch>
        </p:blipFill>
        <p:spPr bwMode="auto">
          <a:xfrm>
            <a:off x="5292079" y="1124744"/>
            <a:ext cx="2029881" cy="2737979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sad3berezovka.edu-lida.gov.by/files/01817/obj/120/18753/img/3_c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98" t="29089" r="16388" b="12732"/>
          <a:stretch>
            <a:fillRect/>
          </a:stretch>
        </p:blipFill>
        <p:spPr bwMode="auto">
          <a:xfrm>
            <a:off x="3131840" y="4725144"/>
            <a:ext cx="3168352" cy="1984991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403648" y="3212976"/>
            <a:ext cx="3060000" cy="2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поднялась вместе с мылом.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s://thumbs.dreamstime.com/b/vector-%D0%BC%D0%B0-%D1%8C%D1%87%D0%B8%D0%BA-%D1%87%D0%B8%D1%82%D0%B0%D1%8F-%D0%BA%D0%BD%D0%B8%D0%B3%D1%83-%D1%81-%D1%83%D0%BF%D0%BE%D0%B9-9133496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44" t="24606" r="10452" b="49512"/>
          <a:stretch>
            <a:fillRect/>
          </a:stretch>
        </p:blipFill>
        <p:spPr bwMode="auto">
          <a:xfrm flipH="1">
            <a:off x="7135485" y="4437112"/>
            <a:ext cx="1901011" cy="2016224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5652120" y="1412776"/>
            <a:ext cx="1462663" cy="936104"/>
            <a:chOff x="4932041" y="1700808"/>
            <a:chExt cx="1462663" cy="936104"/>
          </a:xfrm>
        </p:grpSpPr>
        <p:pic>
          <p:nvPicPr>
            <p:cNvPr id="7" name="Picture 4" descr="https://freepngclipart.com/download/fish/14472-fish-bowl-coloring-pages-preschool-fish-printabl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1" y="1700808"/>
              <a:ext cx="1462663" cy="936104"/>
            </a:xfrm>
            <a:prstGeom prst="rect">
              <a:avLst/>
            </a:prstGeom>
            <a:noFill/>
          </p:spPr>
        </p:pic>
        <p:pic>
          <p:nvPicPr>
            <p:cNvPr id="8" name="Picture 6" descr="https://telegra.ph/file/a9a0f2a7e5e3327dce35a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2132855"/>
              <a:ext cx="571869" cy="432000"/>
            </a:xfrm>
            <a:prstGeom prst="rect">
              <a:avLst/>
            </a:prstGeom>
            <a:noFill/>
          </p:spPr>
        </p:pic>
      </p:grpSp>
      <p:sp>
        <p:nvSpPr>
          <p:cNvPr id="2" name="TextBox 17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6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В комнату вошла бабушка. </a:t>
            </a:r>
          </a:p>
          <a:p>
            <a:r>
              <a:rPr lang="ru-RU" b="1" dirty="0" smtClean="0"/>
              <a:t>- Я вчера случайно уронила мыло в тазик с водой. </a:t>
            </a:r>
          </a:p>
          <a:p>
            <a:r>
              <a:rPr lang="ru-RU" b="1" dirty="0" smtClean="0"/>
              <a:t>Посмотри, что произошло с мылом.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56792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Что мог увидеть Рома? Почему? </a:t>
            </a:r>
          </a:p>
          <a:p>
            <a:pPr marL="342900" indent="-342900"/>
            <a:r>
              <a:rPr lang="ru-RU" dirty="0" smtClean="0"/>
              <a:t>Запиши свои наблюдения.</a:t>
            </a:r>
            <a:endParaRPr lang="ru-RU" dirty="0"/>
          </a:p>
        </p:txBody>
      </p:sp>
      <p:pic>
        <p:nvPicPr>
          <p:cNvPr id="1028" name="Picture 4" descr="https://i.pinimg.com/originals/c0/cc/39/c0cc398e38794385fa4e48213b40a3f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50"/>
          <a:stretch>
            <a:fillRect/>
          </a:stretch>
        </p:blipFill>
        <p:spPr bwMode="auto">
          <a:xfrm>
            <a:off x="6804248" y="188640"/>
            <a:ext cx="1584176" cy="223029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5536" y="2276872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Мыло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78092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Потрогай мыло в воде. Какое оно стало на ощупь?  </a:t>
            </a:r>
          </a:p>
          <a:p>
            <a:endParaRPr lang="ru-RU" dirty="0" smtClean="0"/>
          </a:p>
          <a:p>
            <a:r>
              <a:rPr lang="ru-RU" dirty="0" smtClean="0"/>
              <a:t>3. Возьми палочку и помешай палочкой в воде. Какая стала вода?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077072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появилось сверху воды?  </a:t>
            </a:r>
          </a:p>
          <a:p>
            <a:endParaRPr lang="ru-RU" dirty="0" smtClean="0"/>
          </a:p>
          <a:p>
            <a:r>
              <a:rPr lang="ru-RU" dirty="0" smtClean="0"/>
              <a:t>4. Возьми лупу и рассмотри, из чего состоит мыльная пена.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Какой </a:t>
            </a:r>
            <a:r>
              <a:rPr lang="ru-RU" dirty="0" err="1" smtClean="0"/>
              <a:t>плёночкой</a:t>
            </a:r>
            <a:r>
              <a:rPr lang="ru-RU" dirty="0" smtClean="0"/>
              <a:t> покрыты мыльные пузыри?</a:t>
            </a:r>
            <a:endParaRPr lang="ru-RU" dirty="0"/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733256"/>
            <a:ext cx="126734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6021288"/>
            <a:ext cx="69127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87624" y="2348880"/>
            <a:ext cx="2412000" cy="2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увеличилось в воде.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24128" y="2852936"/>
            <a:ext cx="1008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мягким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568" y="3717032"/>
            <a:ext cx="2160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Вода стала мутной.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47864" y="4149080"/>
            <a:ext cx="828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пена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5576" y="5085184"/>
            <a:ext cx="2556000" cy="2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Из маленьких пузырей.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27584" y="5949280"/>
            <a:ext cx="1548000" cy="2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прозрачной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umbs.dreamstime.com/b/%D0%B8-%D1%8E%D1%81%D1%82%D1%80%D0%B0%D1%86%D0%B8%D1%8F-%D0%B2%D0%B5%D0%BA%D1%82%D0%BE%D1%80%D0%B0-%D0%BF%D1%83%D0%B7%D1%8B%D1%80%D0%B5%D0%B9-%D0%BF%D1%80%D0%B5-%D0%B5%D1%81%D1%82%D0%BD%D0%BE%D0%B3%D0%BE-%D0%BC%D0%B0-%D1%8C%D1%87%D0%B8%D0%BA%D0%B0-%D1%83%D1%8F-9639418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7" t="10417" r="8188" b="12500"/>
          <a:stretch>
            <a:fillRect/>
          </a:stretch>
        </p:blipFill>
        <p:spPr bwMode="auto">
          <a:xfrm flipH="1">
            <a:off x="5940152" y="3717032"/>
            <a:ext cx="3024336" cy="2864118"/>
          </a:xfrm>
          <a:prstGeom prst="rect">
            <a:avLst/>
          </a:prstGeom>
          <a:noFill/>
        </p:spPr>
      </p:pic>
      <p:sp>
        <p:nvSpPr>
          <p:cNvPr id="2" name="TextBox 17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7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- Бабушка, я хочу сделать мыльные пузыри. </a:t>
            </a:r>
          </a:p>
          <a:p>
            <a:r>
              <a:rPr lang="ru-RU" b="1" dirty="0" smtClean="0"/>
              <a:t>Рома взял туалетное мыло, опустил его в воду, помешал и попробовал подуть через трубочку. </a:t>
            </a:r>
          </a:p>
          <a:p>
            <a:endParaRPr lang="ru-RU" dirty="0" smtClean="0"/>
          </a:p>
          <a:p>
            <a:r>
              <a:rPr lang="ru-RU" dirty="0" smtClean="0"/>
              <a:t>Как ты думаешь, получились ли мыльные пузыри у Ромы ?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Попробуй размешать в стакане немного жидкого мыла и подуть через трубочку. Что происходит? Запиши вывод. </a:t>
            </a:r>
          </a:p>
          <a:p>
            <a:endParaRPr lang="ru-RU" dirty="0" smtClean="0"/>
          </a:p>
          <a:p>
            <a:r>
              <a:rPr lang="ru-RU" dirty="0" smtClean="0"/>
              <a:t>Вывод.</a:t>
            </a:r>
            <a:endParaRPr lang="ru-RU" dirty="0"/>
          </a:p>
        </p:txBody>
      </p:sp>
      <p:pic>
        <p:nvPicPr>
          <p:cNvPr id="9" name="Picture 2" descr="https://img1.picmix.com/output/stamp/normal/3/6/0/2/442063_453e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73016"/>
            <a:ext cx="2403058" cy="1845205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1772816"/>
            <a:ext cx="684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7624" y="3140968"/>
            <a:ext cx="5976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Мыльные пузыри получаются только из жидкого мыла.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s://gas-kvas.com/uploads/posts/2023-02/1676442336_gas-kvas-com-p-detskii-risunok-stakan-8.png"/>
          <p:cNvPicPr>
            <a:picLocks noChangeAspect="1" noChangeArrowheads="1"/>
          </p:cNvPicPr>
          <p:nvPr/>
        </p:nvPicPr>
        <p:blipFill>
          <a:blip r:embed="rId4" cstate="print"/>
          <a:srcRect l="14286" r="15584"/>
          <a:stretch>
            <a:fillRect/>
          </a:stretch>
        </p:blipFill>
        <p:spPr bwMode="auto">
          <a:xfrm>
            <a:off x="611560" y="5517232"/>
            <a:ext cx="793959" cy="1132126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691680" y="4797152"/>
            <a:ext cx="864096" cy="1872208"/>
            <a:chOff x="4716016" y="3212976"/>
            <a:chExt cx="1172146" cy="2448272"/>
          </a:xfrm>
        </p:grpSpPr>
        <p:pic>
          <p:nvPicPr>
            <p:cNvPr id="14" name="Picture 6" descr="https://gas-kvas.com/uploads/posts/2023-02/1676410670_gas-kvas-com-p-milo-detskii-risunok-36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433" r="31660"/>
            <a:stretch>
              <a:fillRect/>
            </a:stretch>
          </p:blipFill>
          <p:spPr bwMode="auto">
            <a:xfrm>
              <a:off x="4716016" y="3212976"/>
              <a:ext cx="1172146" cy="2448272"/>
            </a:xfrm>
            <a:prstGeom prst="rect">
              <a:avLst/>
            </a:prstGeom>
            <a:noFill/>
          </p:spPr>
        </p:pic>
        <p:sp>
          <p:nvSpPr>
            <p:cNvPr id="15" name="Скругленный прямоугольник 14"/>
            <p:cNvSpPr/>
            <p:nvPr/>
          </p:nvSpPr>
          <p:spPr>
            <a:xfrm>
              <a:off x="4932040" y="4581128"/>
              <a:ext cx="7200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МЫЛО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6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823</Words>
  <Application>Microsoft Office PowerPoint</Application>
  <PresentationFormat>Экран (4:3)</PresentationFormat>
  <Paragraphs>119</Paragraphs>
  <Slides>33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13</cp:revision>
  <dcterms:created xsi:type="dcterms:W3CDTF">2023-11-11T23:08:22Z</dcterms:created>
  <dcterms:modified xsi:type="dcterms:W3CDTF">2024-01-21T12:17:28Z</dcterms:modified>
</cp:coreProperties>
</file>