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85B9E-C51E-4DAE-976F-3311B82BFC52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EA723-2750-4152-98AC-1DF242576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EA723-2750-4152-98AC-1DF242576C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Кальций фон для презентации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7892" y="981288"/>
            <a:ext cx="7224508" cy="50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E782-3444-4A0A-B131-4E32993AC0C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BE87-DC80-484B-B65D-B95359F03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gas-kvas.com/uploads/posts/2023-01/1673546199_gas-kvas-com-p-chervyak-risunok-detskii-1.jpg"/>
          <p:cNvPicPr>
            <a:picLocks noChangeAspect="1" noChangeArrowheads="1"/>
          </p:cNvPicPr>
          <p:nvPr userDrawn="1"/>
        </p:nvPicPr>
        <p:blipFill>
          <a:blip r:embed="rId13" cstate="print"/>
          <a:srcRect r="35825" b="87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kidsdentistmequon.com/wp-content/uploads/2014/07/healthy-teeth-is-a-toothbrush-and-toothpaste-2.jpg" TargetMode="External"/><Relationship Id="rId2" Type="http://schemas.openxmlformats.org/officeDocument/2006/relationships/hyperlink" Target="https://longlifensp.com/wp-content/uploads/2019/10/calcium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5" name="Picture 4" descr="https://x-lines.ru/letters/i/cyrillicfancy/0691/864d1d/40/1/4ne7bq6oz5emwebyryonbwf84nhpdysosdeafwfi4n77ddgto8emi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 l="23997"/>
          <a:stretch>
            <a:fillRect/>
          </a:stretch>
        </p:blipFill>
        <p:spPr bwMode="auto">
          <a:xfrm>
            <a:off x="2699792" y="656728"/>
            <a:ext cx="3648953" cy="324000"/>
          </a:xfrm>
          <a:prstGeom prst="rect">
            <a:avLst/>
          </a:prstGeom>
          <a:noFill/>
        </p:spPr>
      </p:pic>
      <p:pic>
        <p:nvPicPr>
          <p:cNvPr id="9218" name="Picture 2" descr="https://x-lines.ru/letters/i/cyrillicfancy/0474/51b749/50/1/4nppbcgozxea3wcg4nhpbq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80928"/>
            <a:ext cx="3212723" cy="68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Название «кальций» произошло от латинского слова «кальке», что в переводе означает «известь, мягкий камень». Оно было предложено английским учёным</a:t>
            </a:r>
          </a:p>
          <a:p>
            <a:pPr algn="just"/>
            <a:r>
              <a:rPr lang="ru-RU" b="1" dirty="0" err="1" smtClean="0"/>
              <a:t>Гемфри</a:t>
            </a:r>
            <a:r>
              <a:rPr lang="ru-RU" b="1" dirty="0" smtClean="0"/>
              <a:t> Дэви в 1808 году. Кальций (</a:t>
            </a:r>
            <a:r>
              <a:rPr lang="ru-RU" b="1" dirty="0" err="1" smtClean="0"/>
              <a:t>Са</a:t>
            </a:r>
            <a:r>
              <a:rPr lang="ru-RU" b="1" dirty="0" smtClean="0"/>
              <a:t>) — самый широко распространённый в организме минерал.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91683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Козлик скачет по тропе —</a:t>
            </a:r>
          </a:p>
          <a:p>
            <a:r>
              <a:rPr lang="ru-RU" dirty="0" smtClean="0"/>
              <a:t>У него сижу я в рожках.</a:t>
            </a:r>
          </a:p>
          <a:p>
            <a:r>
              <a:rPr lang="ru-RU" dirty="0" smtClean="0"/>
              <a:t>Я в яичной скорлупе,</a:t>
            </a:r>
          </a:p>
          <a:p>
            <a:r>
              <a:rPr lang="ru-RU" dirty="0" smtClean="0"/>
              <a:t>И в </a:t>
            </a:r>
            <a:r>
              <a:rPr lang="ru-RU" b="1" dirty="0" smtClean="0">
                <a:solidFill>
                  <a:srgbClr val="FF0000"/>
                </a:solidFill>
              </a:rPr>
              <a:t>нарзане </a:t>
            </a:r>
            <a:r>
              <a:rPr lang="ru-RU" dirty="0" smtClean="0"/>
              <a:t>я немножко,</a:t>
            </a:r>
          </a:p>
          <a:p>
            <a:r>
              <a:rPr lang="ru-RU" dirty="0" smtClean="0"/>
              <a:t>Есть я в мраморной колонне,</a:t>
            </a:r>
          </a:p>
          <a:p>
            <a:r>
              <a:rPr lang="ru-RU" dirty="0" smtClean="0"/>
              <a:t>В меле, гипсе и бетоне.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35302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Всем привет, я славный Кальций! </a:t>
            </a:r>
          </a:p>
          <a:p>
            <a:r>
              <a:rPr lang="ru-RU" dirty="0" smtClean="0"/>
              <a:t>Есть я в каждом вашем пальце! </a:t>
            </a:r>
          </a:p>
          <a:p>
            <a:r>
              <a:rPr lang="ru-RU" dirty="0" smtClean="0"/>
              <a:t>Я в руках, в ногах, в зубах </a:t>
            </a:r>
          </a:p>
          <a:p>
            <a:r>
              <a:rPr lang="ru-RU" dirty="0" smtClean="0"/>
              <a:t>Мамы, папы и детей. </a:t>
            </a:r>
          </a:p>
          <a:p>
            <a:r>
              <a:rPr lang="ru-RU" dirty="0" smtClean="0"/>
              <a:t>Без меня бы люди — ах! —</a:t>
            </a:r>
          </a:p>
          <a:p>
            <a:r>
              <a:rPr lang="ru-RU" dirty="0" smtClean="0"/>
              <a:t>Были б вовсе без костей!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330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Из всех минеральных веществ кальций является одним из самых важных в организме человека. Около 99% кальция в организме находится в костях и зубах, и всего лишь 1% в крови и мягких тканях.</a:t>
            </a:r>
          </a:p>
          <a:p>
            <a:pPr algn="just"/>
            <a:r>
              <a:rPr lang="ru-RU" b="1" dirty="0" smtClean="0"/>
              <a:t>     Без такого важного элемента, как кальций, жизнь человеческого организма невозможна. Кальций формирует скелет человека, составляет структурную основу костей и зубов, оказывает значительное влияние на процессы свёртывания крови, регулирует мышечные сокращения, нормализует обмен веществ, обладает противовоспалительным действием.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1886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Кальций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thumbs.dreamstime.com/b/%D1%81%D0%B8-%D1%8C%D0%BD%D1%8B%D0%B9-%D0%BF%D0%B5%D1%80%D1%81%D0%BE%D0%BD%D0%B0%D0%B6-%D0%B8%D0%B7-%D0%BC%D1%83-%D1%8C%D1%82%D1%84%D0%B8-%D1%8C%D0%BC%D0%B0-%D0%BA%D0%BE%D1%81%D1%82%D0%BE%D1%87%D0%BA%D0%B8-458538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836712"/>
            <a:ext cx="1110000" cy="180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7301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Кальций (</a:t>
            </a:r>
            <a:r>
              <a:rPr lang="ru-RU" dirty="0" err="1" smtClean="0"/>
              <a:t>Са</a:t>
            </a:r>
            <a:r>
              <a:rPr lang="ru-RU" dirty="0" smtClean="0"/>
              <a:t>) —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Где находится кальций в организме человека? Заполни кластер.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268800"/>
            <a:ext cx="2052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844824"/>
            <a:ext cx="1620000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99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420928"/>
            <a:ext cx="2052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зубы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88352" y="1268800"/>
            <a:ext cx="2052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кровь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0352" y="1844864"/>
            <a:ext cx="1620000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88352" y="2420928"/>
            <a:ext cx="2052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мягкие ткани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27089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Продолжи предложение словами из текста.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2210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Какое международное обозначение имеет кальций?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85986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такое минерал? Выбери верный ответ 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23528" y="6165344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6021328"/>
            <a:ext cx="6768000" cy="50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Это искусственное тело,  созданное людьми и входящее в состав горных пород, руд, металлов.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656" y="5517272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Рисунок 1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517232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755704" y="5373256"/>
            <a:ext cx="6768000" cy="50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Это природное тело, образующееся в недрах или на поверхности Земли и входящее в состав горных пород, руд, металлов.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9712" y="3573016"/>
            <a:ext cx="594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самый широко распространённый в организме минерал.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60232" y="4221088"/>
            <a:ext cx="72008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1844864"/>
            <a:ext cx="1656184" cy="25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КАЛЬЦИЙ</a:t>
            </a:r>
            <a:endParaRPr lang="ru-RU" sz="1600" b="1" dirty="0"/>
          </a:p>
        </p:txBody>
      </p:sp>
      <p:cxnSp>
        <p:nvCxnSpPr>
          <p:cNvPr id="24" name="Прямая со стрелкой 23"/>
          <p:cNvCxnSpPr>
            <a:stCxn id="22" idx="1"/>
            <a:endCxn id="7" idx="3"/>
          </p:cNvCxnSpPr>
          <p:nvPr/>
        </p:nvCxnSpPr>
        <p:spPr>
          <a:xfrm flipH="1">
            <a:off x="3023600" y="1970864"/>
            <a:ext cx="540288" cy="63006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2" idx="1"/>
            <a:endCxn id="5" idx="3"/>
          </p:cNvCxnSpPr>
          <p:nvPr/>
        </p:nvCxnSpPr>
        <p:spPr>
          <a:xfrm flipH="1" flipV="1">
            <a:off x="3023600" y="1448800"/>
            <a:ext cx="540288" cy="52206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2" idx="3"/>
            <a:endCxn id="10" idx="1"/>
          </p:cNvCxnSpPr>
          <p:nvPr/>
        </p:nvCxnSpPr>
        <p:spPr>
          <a:xfrm>
            <a:off x="5220072" y="1970864"/>
            <a:ext cx="468280" cy="63006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2" idx="3"/>
            <a:endCxn id="8" idx="1"/>
          </p:cNvCxnSpPr>
          <p:nvPr/>
        </p:nvCxnSpPr>
        <p:spPr>
          <a:xfrm flipV="1">
            <a:off x="5220072" y="1448800"/>
            <a:ext cx="468280" cy="52206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AutoShape 4" descr="https://c8.alamy.com/comp/E49M1X/mascot-illustration-of-a-bone-giving-a-thumbs-up-E49M1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Стрелка вправо 33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979712" y="1880864"/>
            <a:ext cx="504056" cy="3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020272" y="1880864"/>
            <a:ext cx="504056" cy="3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97152"/>
            <a:ext cx="424847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Нам первый слог барашек подсказал,</a:t>
            </a:r>
          </a:p>
          <a:p>
            <a:pPr algn="ctr"/>
            <a:r>
              <a:rPr lang="ru-RU" dirty="0" smtClean="0"/>
              <a:t>Второй в палитре выберет художник.</a:t>
            </a:r>
          </a:p>
          <a:p>
            <a:pPr algn="ctr"/>
            <a:r>
              <a:rPr lang="ru-RU" dirty="0" smtClean="0"/>
              <a:t>Всё вместе — крепкий стройматериал,</a:t>
            </a:r>
          </a:p>
          <a:p>
            <a:pPr algn="ctr"/>
            <a:r>
              <a:rPr lang="ru-RU" dirty="0" smtClean="0"/>
              <a:t>Которому не страшен снег и дождик.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Подчеркни в тексте стихотворения слова, которые называют предметы, содержащие кальций. Выпиши названия стройматериалов.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7881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Отгадай шараду, и ты узнаешь название стройматериала, в котором содержится много кальция.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Козлик скачет по тропе —</a:t>
            </a:r>
          </a:p>
          <a:p>
            <a:r>
              <a:rPr lang="ru-RU" dirty="0" smtClean="0"/>
              <a:t>У него сижу я в рожках.</a:t>
            </a:r>
          </a:p>
          <a:p>
            <a:r>
              <a:rPr lang="ru-RU" dirty="0" smtClean="0"/>
              <a:t>Я в яичной скорлупе,</a:t>
            </a:r>
          </a:p>
          <a:p>
            <a:r>
              <a:rPr lang="ru-RU" dirty="0" smtClean="0"/>
              <a:t>И в </a:t>
            </a:r>
            <a:r>
              <a:rPr lang="ru-RU" b="1" dirty="0" smtClean="0">
                <a:solidFill>
                  <a:srgbClr val="FF0000"/>
                </a:solidFill>
              </a:rPr>
              <a:t>нарзане </a:t>
            </a:r>
            <a:r>
              <a:rPr lang="ru-RU" dirty="0" smtClean="0"/>
              <a:t>я немножко,</a:t>
            </a:r>
          </a:p>
          <a:p>
            <a:r>
              <a:rPr lang="ru-RU" dirty="0" smtClean="0"/>
              <a:t>Есть я в мраморной колонне,</a:t>
            </a:r>
          </a:p>
          <a:p>
            <a:r>
              <a:rPr lang="ru-RU" dirty="0" smtClean="0"/>
              <a:t>В меле, гипсе и бетоне.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35302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Всем привет, я славный Кальций! </a:t>
            </a:r>
          </a:p>
          <a:p>
            <a:r>
              <a:rPr lang="ru-RU" dirty="0" smtClean="0"/>
              <a:t>Есть я в каждом вашем пальце! </a:t>
            </a:r>
          </a:p>
          <a:p>
            <a:r>
              <a:rPr lang="ru-RU" dirty="0" smtClean="0"/>
              <a:t>Я в руках, в ногах, в зубах </a:t>
            </a:r>
          </a:p>
          <a:p>
            <a:r>
              <a:rPr lang="ru-RU" dirty="0" smtClean="0"/>
              <a:t>Мамы, папы и детей. </a:t>
            </a:r>
          </a:p>
          <a:p>
            <a:r>
              <a:rPr lang="ru-RU" dirty="0" smtClean="0"/>
              <a:t>Без меня бы люди — ах! —</a:t>
            </a:r>
          </a:p>
          <a:p>
            <a:r>
              <a:rPr lang="ru-RU" dirty="0" smtClean="0"/>
              <a:t>Были б вовсе без костей! 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3140968"/>
            <a:ext cx="162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62000" y="3140968"/>
            <a:ext cx="162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гипс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140968"/>
            <a:ext cx="1620000" cy="36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бетон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7059" t="38450" r="6236" b="44750"/>
          <a:stretch>
            <a:fillRect/>
          </a:stretch>
        </p:blipFill>
        <p:spPr>
          <a:xfrm flipH="1">
            <a:off x="5508103" y="4725144"/>
            <a:ext cx="2691299" cy="165618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771800" y="1772816"/>
            <a:ext cx="864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3568" y="2060848"/>
            <a:ext cx="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75656" y="2060848"/>
            <a:ext cx="75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39752" y="2060848"/>
            <a:ext cx="6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95736" y="2852936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16216" y="1772816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64088" y="2060848"/>
            <a:ext cx="16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20072" y="2348880"/>
            <a:ext cx="10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96136" y="2636912"/>
            <a:ext cx="20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04048" y="2852936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96136" y="2852936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16216" y="2852936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619672" y="6165304"/>
            <a:ext cx="1620000" cy="36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бетон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596336" y="8367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текст стихотворения!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3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текста выделенное слово, объясни его значение.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2000" y="1052736"/>
            <a:ext cx="594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Нарзан</a:t>
            </a:r>
            <a:r>
              <a:rPr lang="ru-RU" dirty="0" smtClean="0">
                <a:solidFill>
                  <a:schemeClr val="tx1"/>
                </a:solidFill>
              </a:rPr>
              <a:t> 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 тюркского языка означает «целебная вода».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dn.metro-cc.ru/ru/ru_pim_25628001003_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08" t="10417" r="32984" b="10417"/>
          <a:stretch>
            <a:fillRect/>
          </a:stretch>
        </p:blipFill>
        <p:spPr bwMode="auto">
          <a:xfrm>
            <a:off x="7740352" y="476672"/>
            <a:ext cx="633600" cy="158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180475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31171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Кальций легко взаимодействует с кислородом, углекислым газом, влагой воздуха и образует соли кальция. Нет в мире такого водоёма, в котором не были бы растворены его соли. Ручейки и реки несут соединения кальция в моря и океаны. Из солей кальция образованы горные массивы и глинистые породы, он ость в морской и речной воде, входит в состав растительных и животных организмов.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050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Впиши пропущенные слова.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8112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Кальций обладает высокой химической активностью и в чистом виде в природе</a:t>
            </a:r>
          </a:p>
          <a:p>
            <a:r>
              <a:rPr lang="ru-RU" dirty="0" smtClean="0"/>
              <a:t>но встречается. Впервые кальций был получен в чистом виде английским учёным</a:t>
            </a:r>
          </a:p>
          <a:p>
            <a:r>
              <a:rPr lang="ru-RU" dirty="0" smtClean="0"/>
              <a:t>                                 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5157192"/>
            <a:ext cx="1620000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Гемфри</a:t>
            </a:r>
            <a:r>
              <a:rPr lang="ru-RU" dirty="0" smtClean="0">
                <a:solidFill>
                  <a:schemeClr val="tx1"/>
                </a:solidFill>
              </a:rPr>
              <a:t> Дэви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5157224"/>
            <a:ext cx="1224136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1808 году.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Отметь утверждения, которые встречаются в прочитанном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416" y="162880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288" y="1628760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899464" y="1628800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оказывает значительное влияние на процессы свёртывания крови.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7416" y="2132856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464" y="2132856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улучшает состояние кожи.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1124744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16" y="1124704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99464" y="1124744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формирует скелет человека, составляет структурную основу костей и зубов.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2636952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Рисунок 1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16" y="2636912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899464" y="2636952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нормализует обмен веществ.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3645064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" name="Рисунок 2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16" y="3645024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899464" y="3645064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обладает противовоспалительным действием.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7544" y="4653176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" name="Рисунок 2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16" y="4653136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899464" y="4653176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регулирует мышечные сокращения.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7544" y="3140968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99464" y="3140968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делает стенки сосудов более крепкими.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3" name="Скругленный прямоугольник 32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7544" y="414912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99464" y="4149120"/>
            <a:ext cx="75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Кальций стимулирует развитие умственных способностей.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5373216"/>
            <a:ext cx="777686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Прочитай не выбранные тобой высказывания. Они тоже верные. Запомни их.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37324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Запиши ответ.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Рассмотри рисунок и запиши на его основе 2-3 предложения.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338893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8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8610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Составь и запиши вопрос по содержанию прочитанного текста. Помни: ответ на вопрос должен содержать главную мысль текста.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1484784"/>
            <a:ext cx="3168352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Кальций защищает зубы от болезней и поэтому нужно чистить зубы пастой, содержащей кальций.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725176"/>
            <a:ext cx="8208912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Без какого важного элемента жизнь человеческого организма невозможна?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877304"/>
            <a:ext cx="8496944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Без такого важного элемента, как кальций, жизнь человеческого организма невозможна.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484" name="Picture 4" descr="http://thekidsdentistmequon.com/wp-content/uploads/2014/07/healthy-teeth-is-a-toothbrush-and-toothpast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2953521" cy="20882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876714">
            <a:off x="5724128" y="27089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74" name="AutoShape 2" descr="https://static.vecteezy.com/system/resources/previews/002/565/422/original/tooth-character-with-brush-and-tube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12">
            <a:hlinkClick r:id="" action="ppaction://hlinkshowjump?jump=endshow"/>
          </p:cNvPr>
          <p:cNvSpPr/>
          <p:nvPr/>
        </p:nvSpPr>
        <p:spPr>
          <a:xfrm>
            <a:off x="8316416" y="6381328"/>
            <a:ext cx="576064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https://longlifensp.com/wp-content/uploads/2019/10/calcium.jpg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http://thekidsdentistmequon.com/wp-content/uploads/2014/07/healthy-teeth-is-a-toothbrush-and-toothpaste-2.jpg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862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782</Words>
  <Application>Microsoft Office PowerPoint</Application>
  <PresentationFormat>Экран (4:3)</PresentationFormat>
  <Paragraphs>99</Paragraphs>
  <Slides>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7</cp:revision>
  <dcterms:created xsi:type="dcterms:W3CDTF">2023-10-22T14:15:59Z</dcterms:created>
  <dcterms:modified xsi:type="dcterms:W3CDTF">2024-01-21T12:16:21Z</dcterms:modified>
</cp:coreProperties>
</file>