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2" r:id="rId3"/>
    <p:sldId id="400" r:id="rId4"/>
    <p:sldId id="401" r:id="rId5"/>
    <p:sldId id="402" r:id="rId6"/>
    <p:sldId id="403" r:id="rId7"/>
    <p:sldId id="404" r:id="rId8"/>
    <p:sldId id="405" r:id="rId9"/>
    <p:sldId id="406" r:id="rId10"/>
    <p:sldId id="407" r:id="rId11"/>
    <p:sldId id="408" r:id="rId12"/>
    <p:sldId id="409" r:id="rId13"/>
    <p:sldId id="410" r:id="rId14"/>
    <p:sldId id="411" r:id="rId15"/>
    <p:sldId id="412" r:id="rId16"/>
    <p:sldId id="413" r:id="rId17"/>
    <p:sldId id="414" r:id="rId18"/>
    <p:sldId id="415" r:id="rId19"/>
    <p:sldId id="416" r:id="rId20"/>
    <p:sldId id="417" r:id="rId21"/>
    <p:sldId id="418" r:id="rId22"/>
    <p:sldId id="419" r:id="rId23"/>
    <p:sldId id="420" r:id="rId24"/>
    <p:sldId id="421" r:id="rId25"/>
    <p:sldId id="422" r:id="rId26"/>
    <p:sldId id="423" r:id="rId27"/>
    <p:sldId id="424" r:id="rId28"/>
    <p:sldId id="425" r:id="rId29"/>
    <p:sldId id="427" r:id="rId30"/>
    <p:sldId id="276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CC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rus4-vpr.sdamgia.ru/test" TargetMode="External"/><Relationship Id="rId2" Type="http://schemas.openxmlformats.org/officeDocument/2006/relationships/hyperlink" Target="http://nachalo4ka.ru/wp-content/uploads/2014/05/shkolnyiy-universalnyiy-prevyu-12.pn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brakadabra.fun/uploads/posts/2022-02/1644887463_21-abrakadabra-fun-p-shabloni-dlya-prezentatsii-russkii-yazik-43.jp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schtirlitz.ru/800/600/https/asianpencils.com/wp-content/uploads/2020/04/Cloud-asian-bg-sca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0" y="0"/>
            <a:ext cx="9138159" cy="68580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/>
          <a:srcRect l="24170" t="37109" r="34082" b="40721"/>
          <a:stretch/>
        </p:blipFill>
        <p:spPr bwMode="auto">
          <a:xfrm>
            <a:off x="683568" y="1772816"/>
            <a:ext cx="2643174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3779912" y="1700808"/>
            <a:ext cx="23507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Русский язык </a:t>
            </a: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4 класс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1720" y="2708920"/>
            <a:ext cx="630313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Задание 15 </a:t>
            </a:r>
          </a:p>
          <a:p>
            <a:pPr algn="ctr"/>
            <a:r>
              <a:rPr lang="ru-RU" sz="4000" b="1" dirty="0">
                <a:solidFill>
                  <a:srgbClr val="C00000"/>
                </a:solidFill>
              </a:rPr>
              <a:t>Интерпретация содержащейся в тексте </a:t>
            </a:r>
            <a:r>
              <a:rPr lang="ru-RU" sz="4000" b="1" dirty="0" smtClean="0">
                <a:solidFill>
                  <a:srgbClr val="C00000"/>
                </a:solidFill>
              </a:rPr>
              <a:t>информации</a:t>
            </a:r>
            <a:endParaRPr lang="ru-RU" sz="49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когда ты проиграл в соревнованиях и плачешь от обиды. Но надо не плакать, а ещё больше тренироваться, чтобы в следующий раз обязательно </a:t>
            </a:r>
            <a:r>
              <a:rPr lang="ru-RU" sz="2400" b="1" dirty="0" smtClean="0">
                <a:solidFill>
                  <a:srgbClr val="000066"/>
                </a:solidFill>
              </a:rPr>
              <a:t>победить.</a:t>
            </a:r>
            <a:endParaRPr lang="ru-RU" sz="36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9157" y="4244502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Слезами горю не </a:t>
            </a:r>
            <a:r>
              <a:rPr lang="ru-RU" sz="5400" b="1" dirty="0" smtClean="0">
                <a:solidFill>
                  <a:srgbClr val="00B050"/>
                </a:solidFill>
              </a:rPr>
              <a:t>поможешь</a:t>
            </a:r>
            <a:endParaRPr lang="ru-RU" sz="400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20691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когда девочка мечтает научиться хорошо рисовать акварелью, но не хочет переделывать неудачные работы, не любит мыть кисточки и менять </a:t>
            </a:r>
            <a:r>
              <a:rPr lang="ru-RU" sz="2400" b="1" dirty="0" smtClean="0">
                <a:solidFill>
                  <a:srgbClr val="000066"/>
                </a:solidFill>
              </a:rPr>
              <a:t>воду.</a:t>
            </a:r>
            <a:endParaRPr lang="ru-RU" sz="36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87053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Хочешь есть калачи  — не сиди на </a:t>
            </a:r>
            <a:r>
              <a:rPr lang="ru-RU" sz="5400" b="1" dirty="0" smtClean="0">
                <a:solidFill>
                  <a:srgbClr val="00B050"/>
                </a:solidFill>
              </a:rPr>
              <a:t>печи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220136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девочка обидела свою подругу неосторожным словом, а подруга теперь не хочет с ней </a:t>
            </a:r>
            <a:r>
              <a:rPr lang="ru-RU" sz="2800" b="1" dirty="0" smtClean="0">
                <a:solidFill>
                  <a:srgbClr val="000066"/>
                </a:solidFill>
              </a:rPr>
              <a:t>разговаривать.</a:t>
            </a:r>
            <a:endParaRPr lang="ru-RU" sz="40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4863" y="4206728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B050"/>
                </a:solidFill>
              </a:rPr>
              <a:t>Слово не воробей, вылетит – не поймаешь</a:t>
            </a:r>
            <a:endParaRPr lang="ru-RU" sz="400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927597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когда девочкам поручили организацию новогоднего концерта, а они каждый день принимают новое решение о дате его </a:t>
            </a:r>
            <a:r>
              <a:rPr lang="ru-RU" sz="2400" b="1" dirty="0" smtClean="0">
                <a:solidFill>
                  <a:srgbClr val="000066"/>
                </a:solidFill>
              </a:rPr>
              <a:t>проведения.</a:t>
            </a:r>
            <a:endParaRPr lang="ru-RU" sz="4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667" y="4221167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Семь пятниц на </a:t>
            </a:r>
            <a:r>
              <a:rPr lang="ru-RU" sz="5400" b="1" dirty="0" smtClean="0">
                <a:solidFill>
                  <a:srgbClr val="00B050"/>
                </a:solidFill>
              </a:rPr>
              <a:t>неделе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306043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ты обидел друга и долго не общался с ним, но потом понял, как важно уметь дружить и ценить друзей, и </a:t>
            </a:r>
            <a:r>
              <a:rPr lang="ru-RU" sz="2800" b="1" dirty="0" smtClean="0">
                <a:solidFill>
                  <a:srgbClr val="000066"/>
                </a:solidFill>
              </a:rPr>
              <a:t>извинился.</a:t>
            </a:r>
            <a:endParaRPr lang="ru-RU" sz="5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667" y="4210944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Нет худа без </a:t>
            </a:r>
            <a:r>
              <a:rPr lang="ru-RU" sz="5400" b="1" dirty="0" smtClean="0">
                <a:solidFill>
                  <a:srgbClr val="00B050"/>
                </a:solidFill>
              </a:rPr>
              <a:t>добра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867643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кто-то обидел своего лучшего друга и может из-за этого потерять его </a:t>
            </a:r>
            <a:r>
              <a:rPr lang="ru-RU" sz="2800" b="1" dirty="0" smtClean="0">
                <a:solidFill>
                  <a:srgbClr val="000066"/>
                </a:solidFill>
              </a:rPr>
              <a:t>дружбу.</a:t>
            </a:r>
            <a:endParaRPr lang="ru-RU" sz="72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667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Нет друга  — ищи, а нашёл  — </a:t>
            </a:r>
            <a:r>
              <a:rPr lang="ru-RU" sz="5400" b="1" dirty="0" smtClean="0">
                <a:solidFill>
                  <a:srgbClr val="00B050"/>
                </a:solidFill>
              </a:rPr>
              <a:t>береги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416271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185634"/>
            <a:ext cx="6195680" cy="22209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когда дочь пообещала помочь маме пересадить цветы, уже рассказала подругам, какая она помощница и садовод, а само дело так и не </a:t>
            </a:r>
            <a:r>
              <a:rPr lang="ru-RU" sz="2400" b="1" dirty="0" smtClean="0">
                <a:solidFill>
                  <a:srgbClr val="000066"/>
                </a:solidFill>
              </a:rPr>
              <a:t>сделала.</a:t>
            </a:r>
            <a:endParaRPr lang="ru-RU" sz="8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4863" y="4199235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Не спеши языком, торопись </a:t>
            </a:r>
            <a:r>
              <a:rPr lang="ru-RU" sz="5400" b="1" dirty="0" smtClean="0">
                <a:solidFill>
                  <a:srgbClr val="00B050"/>
                </a:solidFill>
              </a:rPr>
              <a:t>делом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516961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мама просит сестру помыть после обеда посуду, а сестре это кажется очень трудным, потому что посуды </a:t>
            </a:r>
            <a:r>
              <a:rPr lang="ru-RU" sz="2800" b="1" dirty="0" smtClean="0">
                <a:solidFill>
                  <a:srgbClr val="000066"/>
                </a:solidFill>
              </a:rPr>
              <a:t>много.</a:t>
            </a:r>
            <a:endParaRPr lang="ru-RU" sz="13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78871" y="4231623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Глаза боятся – руки </a:t>
            </a:r>
            <a:r>
              <a:rPr lang="ru-RU" sz="5400" b="1" dirty="0" smtClean="0">
                <a:solidFill>
                  <a:srgbClr val="00B050"/>
                </a:solidFill>
              </a:rPr>
              <a:t>делают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118653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когда ребята в матче против очень сильного противника играли тесной, сплочённой командой, поддерживая друг друга даже при неудачах, и выиграли.</a:t>
            </a:r>
            <a:endParaRPr lang="ru-RU" sz="199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667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Дружному стаду и волк не </a:t>
            </a:r>
            <a:r>
              <a:rPr lang="ru-RU" sz="5400" b="1" dirty="0" smtClean="0">
                <a:solidFill>
                  <a:srgbClr val="00B050"/>
                </a:solidFill>
              </a:rPr>
              <a:t>страшен</a:t>
            </a:r>
            <a:endParaRPr lang="ru-RU" sz="166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871918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</a:t>
            </a:r>
            <a:r>
              <a:rPr lang="ru-RU" dirty="0"/>
              <a:t> </a:t>
            </a:r>
            <a:r>
              <a:rPr lang="ru-RU" sz="2800" b="1" dirty="0">
                <a:solidFill>
                  <a:srgbClr val="000066"/>
                </a:solidFill>
              </a:rPr>
              <a:t>бабушка просит меня вымыть посуду вместо игры на </a:t>
            </a:r>
            <a:r>
              <a:rPr lang="ru-RU" sz="2800" b="1" dirty="0" smtClean="0">
                <a:solidFill>
                  <a:srgbClr val="000066"/>
                </a:solidFill>
              </a:rPr>
              <a:t>компьютере.</a:t>
            </a:r>
            <a:endParaRPr lang="ru-RU" sz="34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667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Маленькое дело лучше большого </a:t>
            </a:r>
            <a:r>
              <a:rPr lang="ru-RU" sz="5400" b="1" dirty="0" smtClean="0">
                <a:solidFill>
                  <a:srgbClr val="00B050"/>
                </a:solidFill>
              </a:rPr>
              <a:t>безделья.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262029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мальчик сам впервые сколотил табуретку, а она получилась немного кривой.</a:t>
            </a:r>
            <a:endParaRPr lang="ru-RU" sz="36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9157" y="4216396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Первый блин всегда </a:t>
            </a:r>
            <a:r>
              <a:rPr lang="ru-RU" sz="5400" b="1" dirty="0" smtClean="0">
                <a:solidFill>
                  <a:srgbClr val="00B050"/>
                </a:solidFill>
              </a:rPr>
              <a:t>комом</a:t>
            </a:r>
            <a:endParaRPr lang="ru-RU" sz="1777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018060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когда  слабый, болезненный ребёнок начинает закаляться, заниматься спортом, чтобы быть во всём наравне со своими </a:t>
            </a:r>
            <a:r>
              <a:rPr lang="ru-RU" sz="2400" b="1" dirty="0" smtClean="0">
                <a:solidFill>
                  <a:srgbClr val="000066"/>
                </a:solidFill>
              </a:rPr>
              <a:t>товарищами.</a:t>
            </a:r>
            <a:endParaRPr lang="ru-RU" sz="496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308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Здоровье  — лучшее </a:t>
            </a:r>
            <a:r>
              <a:rPr lang="ru-RU" sz="5400" b="1" dirty="0" smtClean="0">
                <a:solidFill>
                  <a:srgbClr val="00B050"/>
                </a:solidFill>
              </a:rPr>
              <a:t>богатство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5351837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когда </a:t>
            </a:r>
            <a:r>
              <a:rPr lang="ru-RU" sz="3200" b="1" dirty="0">
                <a:solidFill>
                  <a:srgbClr val="000066"/>
                </a:solidFill>
              </a:rPr>
              <a:t> </a:t>
            </a:r>
            <a:r>
              <a:rPr lang="ru-RU" sz="2400" b="1" dirty="0">
                <a:solidFill>
                  <a:srgbClr val="000066"/>
                </a:solidFill>
              </a:rPr>
              <a:t>тебе надо помочь маме по хозяйству, сделать уроки, сходить на тренировку. И только вечером ты оставляешь немного времени, чтобы поиграть с </a:t>
            </a:r>
            <a:r>
              <a:rPr lang="ru-RU" sz="2400" b="1" dirty="0" smtClean="0">
                <a:solidFill>
                  <a:srgbClr val="000066"/>
                </a:solidFill>
              </a:rPr>
              <a:t>друзьями.</a:t>
            </a:r>
            <a:endParaRPr lang="ru-RU" sz="71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667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Делу время, потехе </a:t>
            </a:r>
            <a:r>
              <a:rPr lang="ru-RU" sz="5400" b="1" dirty="0" smtClean="0">
                <a:solidFill>
                  <a:srgbClr val="00B050"/>
                </a:solidFill>
              </a:rPr>
              <a:t>час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548850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</a:t>
            </a:r>
            <a:r>
              <a:rPr lang="ru-RU" sz="3200" b="1" dirty="0">
                <a:solidFill>
                  <a:srgbClr val="000066"/>
                </a:solidFill>
              </a:rPr>
              <a:t> </a:t>
            </a:r>
            <a:r>
              <a:rPr lang="ru-RU" sz="2800" b="1" dirty="0">
                <a:solidFill>
                  <a:srgbClr val="000066"/>
                </a:solidFill>
              </a:rPr>
              <a:t>ребята играли в футбол и поставили на ворота Ваню, но вратарём он оказался плохим, и команда </a:t>
            </a:r>
            <a:r>
              <a:rPr lang="ru-RU" sz="2800" b="1" dirty="0" smtClean="0">
                <a:solidFill>
                  <a:srgbClr val="000066"/>
                </a:solidFill>
              </a:rPr>
              <a:t>проиграла.</a:t>
            </a:r>
            <a:endParaRPr lang="ru-RU" sz="123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9157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Не в свои сани не </a:t>
            </a:r>
            <a:r>
              <a:rPr lang="ru-RU" sz="5400" b="1" dirty="0" smtClean="0">
                <a:solidFill>
                  <a:srgbClr val="00B050"/>
                </a:solidFill>
              </a:rPr>
              <a:t>садись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460289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</a:t>
            </a:r>
            <a:r>
              <a:rPr lang="ru-RU" sz="3200" b="1" dirty="0">
                <a:solidFill>
                  <a:srgbClr val="000066"/>
                </a:solidFill>
              </a:rPr>
              <a:t> </a:t>
            </a:r>
            <a:r>
              <a:rPr lang="ru-RU" sz="2800" b="1" dirty="0">
                <a:solidFill>
                  <a:srgbClr val="000066"/>
                </a:solidFill>
              </a:rPr>
              <a:t>мой младший брат после игры не хочет убирать за собой </a:t>
            </a:r>
            <a:r>
              <a:rPr lang="ru-RU" sz="2800" b="1" dirty="0" smtClean="0">
                <a:solidFill>
                  <a:srgbClr val="000066"/>
                </a:solidFill>
              </a:rPr>
              <a:t>игрушки.</a:t>
            </a:r>
            <a:endParaRPr lang="ru-RU" sz="2132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9157" y="4246925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Любишь кататься  — люби и саночки </a:t>
            </a:r>
            <a:r>
              <a:rPr lang="ru-RU" sz="5400" b="1" dirty="0" smtClean="0">
                <a:solidFill>
                  <a:srgbClr val="00B050"/>
                </a:solidFill>
              </a:rPr>
              <a:t>возить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848286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когда девочка мечтала петь в хоре, но очень боялась вступительного экзамена, однако собралась с духом, выступила и была принята в </a:t>
            </a:r>
            <a:r>
              <a:rPr lang="ru-RU" sz="2400" b="1" dirty="0" smtClean="0">
                <a:solidFill>
                  <a:srgbClr val="000066"/>
                </a:solidFill>
              </a:rPr>
              <a:t>хор</a:t>
            </a:r>
            <a:endParaRPr lang="ru-RU" sz="2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4863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Смелость города </a:t>
            </a:r>
            <a:r>
              <a:rPr lang="ru-RU" sz="5400" b="1" dirty="0" smtClean="0">
                <a:solidFill>
                  <a:srgbClr val="00B050"/>
                </a:solidFill>
              </a:rPr>
              <a:t>берёт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449690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д</a:t>
            </a:r>
            <a:r>
              <a:rPr lang="ru-RU" sz="2800" b="1" dirty="0" smtClean="0">
                <a:solidFill>
                  <a:srgbClr val="000066"/>
                </a:solidFill>
              </a:rPr>
              <a:t>евочки </a:t>
            </a:r>
            <a:r>
              <a:rPr lang="ru-RU" sz="2800" b="1" dirty="0">
                <a:solidFill>
                  <a:srgbClr val="000066"/>
                </a:solidFill>
              </a:rPr>
              <a:t>обещали приготовить к утреннику много сладостей, а испекли только один </a:t>
            </a:r>
            <a:r>
              <a:rPr lang="ru-RU" sz="2800" b="1" dirty="0" smtClean="0">
                <a:solidFill>
                  <a:srgbClr val="000066"/>
                </a:solidFill>
              </a:rPr>
              <a:t>пирог.</a:t>
            </a:r>
            <a:endParaRPr lang="ru-RU" sz="36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84137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Размах на рубль, удар на </a:t>
            </a:r>
            <a:r>
              <a:rPr lang="ru-RU" sz="5400" b="1" dirty="0" smtClean="0">
                <a:solidFill>
                  <a:srgbClr val="00B050"/>
                </a:solidFill>
              </a:rPr>
              <a:t>копейку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159308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мой младший брат, не доделав уроки, просит маму разрешить включить мультфильм, а она ему не </a:t>
            </a:r>
            <a:r>
              <a:rPr lang="ru-RU" sz="2800" b="1" dirty="0" smtClean="0">
                <a:solidFill>
                  <a:srgbClr val="000066"/>
                </a:solidFill>
              </a:rPr>
              <a:t>позволяет.</a:t>
            </a:r>
            <a:endParaRPr lang="ru-RU" sz="4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308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Кончил дело  — гуляй </a:t>
            </a:r>
            <a:r>
              <a:rPr lang="ru-RU" sz="5400" b="1" dirty="0" smtClean="0">
                <a:solidFill>
                  <a:srgbClr val="00B050"/>
                </a:solidFill>
              </a:rPr>
              <a:t>смело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382723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когда ученик хотел быстрее всех ответить на вопрос, ответил неверно, а потом понял свою ошибку, нашёл правильное решение, но уже изменить отметку не </a:t>
            </a:r>
            <a:r>
              <a:rPr lang="ru-RU" sz="2400" b="1" dirty="0" smtClean="0">
                <a:solidFill>
                  <a:srgbClr val="000066"/>
                </a:solidFill>
              </a:rPr>
              <a:t>может.</a:t>
            </a:r>
            <a:endParaRPr lang="ru-RU" sz="60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09634" y="4224009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Сперва подумай, а потом </a:t>
            </a:r>
            <a:r>
              <a:rPr lang="ru-RU" sz="5400" b="1" dirty="0" smtClean="0">
                <a:solidFill>
                  <a:srgbClr val="00B050"/>
                </a:solidFill>
              </a:rPr>
              <a:t>скажи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033598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мой друг на олимпиаде по математике взялся решить сразу две трудные задачи и не решил верно ни </a:t>
            </a:r>
            <a:r>
              <a:rPr lang="ru-RU" sz="2800" b="1" dirty="0" smtClean="0">
                <a:solidFill>
                  <a:srgbClr val="000066"/>
                </a:solidFill>
              </a:rPr>
              <a:t>одной</a:t>
            </a:r>
            <a:endParaRPr lang="ru-RU" sz="80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3906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7805" y="1902620"/>
            <a:ext cx="777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B050"/>
                </a:solidFill>
              </a:rPr>
              <a:t>За двумя зайцами погонишься  — ни одного не </a:t>
            </a:r>
            <a:r>
              <a:rPr lang="ru-RU" sz="4800" b="1" dirty="0" smtClean="0">
                <a:solidFill>
                  <a:srgbClr val="00B050"/>
                </a:solidFill>
              </a:rPr>
              <a:t>поймаешь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733555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</a:t>
            </a:r>
            <a:r>
              <a:rPr lang="ru-RU" sz="3600" b="1" dirty="0">
                <a:solidFill>
                  <a:srgbClr val="000066"/>
                </a:solidFill>
              </a:rPr>
              <a:t>употребить</a:t>
            </a:r>
            <a:r>
              <a:rPr lang="ru-RU" sz="36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я болею, мой друг </a:t>
            </a:r>
            <a:r>
              <a:rPr lang="ru-RU" sz="2800" b="1" dirty="0" smtClean="0">
                <a:solidFill>
                  <a:srgbClr val="000066"/>
                </a:solidFill>
              </a:rPr>
              <a:t> </a:t>
            </a:r>
            <a:r>
              <a:rPr lang="ru-RU" sz="2800" b="1" dirty="0">
                <a:solidFill>
                  <a:srgbClr val="000066"/>
                </a:solidFill>
              </a:rPr>
              <a:t>часто навещает меня и подбадривает. Если заболеет </a:t>
            </a:r>
            <a:r>
              <a:rPr lang="ru-RU" sz="2800" b="1" dirty="0" smtClean="0">
                <a:solidFill>
                  <a:srgbClr val="000066"/>
                </a:solidFill>
              </a:rPr>
              <a:t>он, </a:t>
            </a:r>
            <a:r>
              <a:rPr lang="ru-RU" sz="2800" b="1" dirty="0">
                <a:solidFill>
                  <a:srgbClr val="000066"/>
                </a:solidFill>
              </a:rPr>
              <a:t>я тоже буду </a:t>
            </a:r>
            <a:r>
              <a:rPr lang="ru-RU" sz="2800" b="1" dirty="0" smtClean="0">
                <a:solidFill>
                  <a:srgbClr val="000066"/>
                </a:solidFill>
              </a:rPr>
              <a:t>его навещать</a:t>
            </a:r>
            <a:endParaRPr lang="ru-RU" sz="115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0771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7805" y="1938510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Как аукнется, так и </a:t>
            </a:r>
            <a:r>
              <a:rPr lang="ru-RU" sz="5400" b="1" dirty="0" smtClean="0">
                <a:solidFill>
                  <a:srgbClr val="00B050"/>
                </a:solidFill>
              </a:rPr>
              <a:t>откликнется</a:t>
            </a:r>
            <a:endParaRPr lang="ru-RU" sz="5400" b="1" dirty="0">
              <a:solidFill>
                <a:srgbClr val="00B050"/>
              </a:solidFill>
            </a:endParaRPr>
          </a:p>
        </p:txBody>
      </p:sp>
      <p:sp>
        <p:nvSpPr>
          <p:cNvPr id="8" name="Управляющая кнопка: домой 7">
            <a:hlinkClick r:id="" action="ppaction://hlinkshowjump?jump=endshow" highlightClick="1"/>
          </p:cNvPr>
          <p:cNvSpPr/>
          <p:nvPr/>
        </p:nvSpPr>
        <p:spPr>
          <a:xfrm>
            <a:off x="8100392" y="5733256"/>
            <a:ext cx="826392" cy="936104"/>
          </a:xfrm>
          <a:prstGeom prst="actionButtonHom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991635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команда класса на туристическом слёте блестяще прошла всю полосу препятствий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2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4863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И в воде не тонет, и в огне не </a:t>
            </a:r>
            <a:r>
              <a:rPr lang="ru-RU" sz="5400" b="1" dirty="0" smtClean="0">
                <a:solidFill>
                  <a:srgbClr val="00B050"/>
                </a:solidFill>
              </a:rPr>
              <a:t>горит</a:t>
            </a:r>
            <a:endParaRPr lang="ru-RU" sz="400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423661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000240"/>
            <a:ext cx="73581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http://nachalo4ka.ru/wp-content/uploads/2014/05/shkolnyiy-universalnyiy-prevyu-12.png</a:t>
            </a:r>
            <a:endParaRPr lang="ru-RU" dirty="0" smtClean="0"/>
          </a:p>
          <a:p>
            <a:pPr algn="ctr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rus4-vpr.sdamgia.ru/test</a:t>
            </a:r>
            <a:endParaRPr lang="ru-RU" dirty="0" smtClean="0"/>
          </a:p>
          <a:p>
            <a:pPr algn="ctr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abrakadabra.fun/uploads/posts/2022-02/1644887463_21-abrakadabra-fun-p-shabloni-dlya-prezentatsii-russkii-yazik-43.jpg</a:t>
            </a:r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98128" y="620688"/>
            <a:ext cx="2676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Источники 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rgbClr val="000066"/>
                </a:solidFill>
              </a:rPr>
              <a:t>Выражение  будет уместно в ситуации, </a:t>
            </a:r>
            <a:r>
              <a:rPr lang="ru-RU" sz="2400" b="1" dirty="0" smtClean="0">
                <a:solidFill>
                  <a:srgbClr val="000066"/>
                </a:solidFill>
              </a:rPr>
              <a:t>когда</a:t>
            </a:r>
            <a:r>
              <a:rPr lang="ru-RU" sz="1600" dirty="0" smtClean="0"/>
              <a:t> </a:t>
            </a:r>
            <a:r>
              <a:rPr lang="ru-RU" sz="2400" b="1" dirty="0">
                <a:solidFill>
                  <a:srgbClr val="000066"/>
                </a:solidFill>
              </a:rPr>
              <a:t>ты возвращаешься домой после летних каникул. Там, где ты отдыхал, было хорошо, но ты скучал по своим друзьям, родным, по своему </a:t>
            </a:r>
            <a:r>
              <a:rPr lang="ru-RU" sz="2400" b="1" dirty="0" smtClean="0">
                <a:solidFill>
                  <a:srgbClr val="000066"/>
                </a:solidFill>
              </a:rPr>
              <a:t>дому.</a:t>
            </a:r>
            <a:endParaRPr lang="ru-RU" sz="36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667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В гостях хорошо, а дома </a:t>
            </a:r>
            <a:r>
              <a:rPr lang="ru-RU" sz="5400" b="1" dirty="0" smtClean="0">
                <a:solidFill>
                  <a:srgbClr val="00B050"/>
                </a:solidFill>
              </a:rPr>
              <a:t>лучше</a:t>
            </a:r>
            <a:endParaRPr lang="ru-RU" sz="400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978734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мой приятель мечтает стать победителем олимпиады, но не хочет для этого приложить дополнительные </a:t>
            </a:r>
            <a:r>
              <a:rPr lang="ru-RU" sz="2800" b="1" dirty="0" smtClean="0">
                <a:solidFill>
                  <a:srgbClr val="000066"/>
                </a:solidFill>
              </a:rPr>
              <a:t>усилия.</a:t>
            </a:r>
            <a:endParaRPr lang="ru-RU" sz="40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23494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Любишь есть калачи – не лежи на печи</a:t>
            </a:r>
            <a:r>
              <a:rPr lang="ru-RU" sz="5400" b="1" dirty="0" smtClean="0">
                <a:solidFill>
                  <a:srgbClr val="00B050"/>
                </a:solidFill>
              </a:rPr>
              <a:t>.</a:t>
            </a:r>
            <a:endParaRPr lang="ru-RU" sz="400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105642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ты очень хотел, чтобы тебя на уроке спросили, поторопился и, не подумав, сразу дал неверный </a:t>
            </a:r>
            <a:r>
              <a:rPr lang="ru-RU" sz="2800" b="1" dirty="0" smtClean="0">
                <a:solidFill>
                  <a:srgbClr val="000066"/>
                </a:solidFill>
              </a:rPr>
              <a:t>ответ.</a:t>
            </a:r>
            <a:endParaRPr lang="ru-RU" sz="54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9157" y="4218744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Сначала думай, потом </a:t>
            </a:r>
            <a:r>
              <a:rPr lang="ru-RU" sz="5400" b="1" dirty="0" smtClean="0">
                <a:solidFill>
                  <a:srgbClr val="00B050"/>
                </a:solidFill>
              </a:rPr>
              <a:t>говори</a:t>
            </a:r>
            <a:endParaRPr lang="ru-RU" sz="400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2554476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</a:t>
            </a:r>
            <a:r>
              <a:rPr lang="ru-RU" sz="2800" b="1" dirty="0" smtClean="0">
                <a:solidFill>
                  <a:srgbClr val="000066"/>
                </a:solidFill>
              </a:rPr>
              <a:t>кто-то </a:t>
            </a:r>
            <a:r>
              <a:rPr lang="ru-RU" sz="2800" b="1" dirty="0">
                <a:solidFill>
                  <a:srgbClr val="000066"/>
                </a:solidFill>
              </a:rPr>
              <a:t>хвастался, что сможет быстро сделать какое-то дело, но не справился и подвёл других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2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667" y="4201462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Легко сказать, да тяжело </a:t>
            </a:r>
            <a:r>
              <a:rPr lang="ru-RU" sz="5400" b="1" dirty="0" smtClean="0">
                <a:solidFill>
                  <a:srgbClr val="00B050"/>
                </a:solidFill>
              </a:rPr>
              <a:t>сделать</a:t>
            </a:r>
            <a:endParaRPr lang="ru-RU" sz="400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580138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моя сестра хвастается, что в этом учебном году она станет отличницей, а папа ей отвечает, что год ещё не </a:t>
            </a:r>
            <a:r>
              <a:rPr lang="ru-RU" sz="2800" b="1" dirty="0" smtClean="0">
                <a:solidFill>
                  <a:srgbClr val="000066"/>
                </a:solidFill>
              </a:rPr>
              <a:t>закончился.</a:t>
            </a:r>
            <a:endParaRPr lang="ru-RU" sz="40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394667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Не говори «гоп», пока не </a:t>
            </a:r>
            <a:r>
              <a:rPr lang="ru-RU" sz="5400" b="1" dirty="0" smtClean="0">
                <a:solidFill>
                  <a:srgbClr val="00B050"/>
                </a:solidFill>
              </a:rPr>
              <a:t>перепрыгнешь</a:t>
            </a:r>
            <a:endParaRPr lang="ru-RU" sz="400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708511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2088232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000066"/>
                </a:solidFill>
              </a:rPr>
              <a:t>Подумай и напиши, в какой ситуации уместно будет употребить </a:t>
            </a:r>
            <a:r>
              <a:rPr lang="ru-RU" sz="3600" b="1" i="1" dirty="0" smtClean="0">
                <a:solidFill>
                  <a:srgbClr val="000066"/>
                </a:solidFill>
              </a:rPr>
              <a:t>выражение:</a:t>
            </a:r>
            <a:endParaRPr lang="ru-RU" sz="1050" b="1" i="1" dirty="0">
              <a:solidFill>
                <a:srgbClr val="000066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4211890"/>
            <a:ext cx="6192687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000066"/>
                </a:solidFill>
              </a:rPr>
              <a:t>Ответ</a:t>
            </a:r>
            <a:r>
              <a:rPr lang="ru-RU" sz="4400" b="1" dirty="0" smtClean="0">
                <a:solidFill>
                  <a:srgbClr val="002060"/>
                </a:solidFill>
              </a:rPr>
              <a:t> 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97661" y="4212836"/>
            <a:ext cx="6195680" cy="21937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800" b="1" dirty="0">
                <a:solidFill>
                  <a:srgbClr val="000066"/>
                </a:solidFill>
              </a:rPr>
              <a:t>Выражение  будет уместно в ситуации, когда моя младшая сестра говорит, что ей не нравится цвет волос куклы, которую подарили</a:t>
            </a:r>
            <a:r>
              <a:rPr lang="ru-RU" sz="2800" b="1" dirty="0" smtClean="0">
                <a:solidFill>
                  <a:srgbClr val="000066"/>
                </a:solidFill>
              </a:rPr>
              <a:t>.</a:t>
            </a:r>
            <a:endParaRPr lang="ru-RU" sz="2800" b="1" dirty="0">
              <a:solidFill>
                <a:srgbClr val="000066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14863" y="4211890"/>
            <a:ext cx="6192688" cy="2193700"/>
          </a:xfrm>
          <a:prstGeom prst="roundRect">
            <a:avLst/>
          </a:prstGeom>
          <a:solidFill>
            <a:schemeClr val="accent1">
              <a:alpha val="0"/>
            </a:schemeClr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5007" y="2088232"/>
            <a:ext cx="77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B050"/>
                </a:solidFill>
              </a:rPr>
              <a:t>Дарёному коню в зубы не </a:t>
            </a:r>
            <a:r>
              <a:rPr lang="ru-RU" sz="5400" b="1" dirty="0" smtClean="0">
                <a:solidFill>
                  <a:srgbClr val="00B050"/>
                </a:solidFill>
              </a:rPr>
              <a:t>смотрят</a:t>
            </a:r>
            <a:endParaRPr lang="ru-RU" sz="400000" b="1" dirty="0">
              <a:solidFill>
                <a:srgbClr val="00B050"/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956376" y="6136410"/>
            <a:ext cx="1042416" cy="538360"/>
          </a:xfrm>
          <a:prstGeom prst="actionButtonForwardNex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5155107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1678</TotalTime>
  <Words>559</Words>
  <Application>Microsoft Office PowerPoint</Application>
  <PresentationFormat>Экран (4:3)</PresentationFormat>
  <Paragraphs>120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Слайд 1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Подумай и напиши, в какой ситуации уместно будет употребить выражение:</vt:lpstr>
      <vt:lpstr>Слайд 30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Дом</cp:lastModifiedBy>
  <cp:revision>107</cp:revision>
  <dcterms:created xsi:type="dcterms:W3CDTF">2019-02-18T04:44:15Z</dcterms:created>
  <dcterms:modified xsi:type="dcterms:W3CDTF">2024-03-18T12:13:23Z</dcterms:modified>
</cp:coreProperties>
</file>