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4697C-D5AF-40BA-8580-A273BDB63D6A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064CA-65E4-4618-997B-315641446E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064CA-65E4-4618-997B-315641446E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290" name="AutoShape 2" descr="https://catherineasquithgallery.com/uploads/posts/2021-02/1613448805_47-p-fon-dlya-prezentatsii-pro-khleb-66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31F2-AA01-4547-AF40-3A60E0973F2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3E3A-0EF8-45F0-ADAF-27DCA0C50F3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rosperative.com/blog/wp-content/uploads/2017/05/bigstock-Vector-illustration-of-short-g-25653683.jpg" TargetMode="External"/><Relationship Id="rId3" Type="http://schemas.openxmlformats.org/officeDocument/2006/relationships/hyperlink" Target="https://gas-kvas.com/uploads/posts/2023-01/1673572367_gas-kvas-com-p-rozh-risunok-detskii-42.jpg" TargetMode="External"/><Relationship Id="rId7" Type="http://schemas.openxmlformats.org/officeDocument/2006/relationships/hyperlink" Target="https://main-cdn.sbermegamarket.ru/hlr-system/151/534/176/484/181/5/100030124250b0.jpg" TargetMode="External"/><Relationship Id="rId2" Type="http://schemas.openxmlformats.org/officeDocument/2006/relationships/hyperlink" Target="https://catherineasquithgallery.com/uploads/posts/2021-02/1613448805_47-p-fon-dlya-prezentatsii-pro-khleb-6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xlleb.files.wordpress.com/2020/06/egeszsegcseppek-teljes-kic3b6rlesu-gabona.jpg?w=800" TargetMode="External"/><Relationship Id="rId5" Type="http://schemas.openxmlformats.org/officeDocument/2006/relationships/hyperlink" Target="http://find-books.ru/laravel/public/books/544254/_16.jpg" TargetMode="External"/><Relationship Id="rId4" Type="http://schemas.openxmlformats.org/officeDocument/2006/relationships/hyperlink" Target="http://images.myshared.ru/6/754572/slide_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pic>
        <p:nvPicPr>
          <p:cNvPr id="3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5600700" cy="360040"/>
          </a:xfrm>
          <a:prstGeom prst="rect">
            <a:avLst/>
          </a:prstGeom>
          <a:noFill/>
        </p:spPr>
      </p:pic>
      <p:pic>
        <p:nvPicPr>
          <p:cNvPr id="4" name="Picture 4" descr="https://x-lines.ru/letters/i/cyrillicfancy/0777/5484ed/30/1/4nm7bcgozzea9wcn4nhpbpjy8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912" y="1626889"/>
            <a:ext cx="1981200" cy="361951"/>
          </a:xfrm>
          <a:prstGeom prst="rect">
            <a:avLst/>
          </a:prstGeom>
          <a:noFill/>
        </p:spPr>
      </p:pic>
      <p:pic>
        <p:nvPicPr>
          <p:cNvPr id="12290" name="Picture 2" descr="https://x-lines.ru/letters/i/cyrillicdreamy/3734/c19b1a/50/1/4nx7dygozaopdbqozxemmwftrdemoegosueabwf64n5pbpsozy.png"/>
          <p:cNvPicPr>
            <a:picLocks noChangeAspect="1" noChangeArrowheads="1"/>
          </p:cNvPicPr>
          <p:nvPr/>
        </p:nvPicPr>
        <p:blipFill>
          <a:blip r:embed="rId5" cstate="print"/>
          <a:srcRect l="45216"/>
          <a:stretch>
            <a:fillRect/>
          </a:stretch>
        </p:blipFill>
        <p:spPr bwMode="auto">
          <a:xfrm>
            <a:off x="4837593" y="3140968"/>
            <a:ext cx="3838863" cy="504000"/>
          </a:xfrm>
          <a:prstGeom prst="rect">
            <a:avLst/>
          </a:prstGeom>
          <a:noFill/>
        </p:spPr>
      </p:pic>
      <p:pic>
        <p:nvPicPr>
          <p:cNvPr id="6" name="Picture 2" descr="https://x-lines.ru/letters/i/cyrillicdreamy/3734/c19b1a/50/1/4nx7dygozaopdbqozxemmwftrdemoegosueabwf64n5pbpsozy.png"/>
          <p:cNvPicPr>
            <a:picLocks noChangeAspect="1" noChangeArrowheads="1"/>
          </p:cNvPicPr>
          <p:nvPr/>
        </p:nvPicPr>
        <p:blipFill>
          <a:blip r:embed="rId5" cstate="print"/>
          <a:srcRect r="54784"/>
          <a:stretch>
            <a:fillRect/>
          </a:stretch>
        </p:blipFill>
        <p:spPr bwMode="auto">
          <a:xfrm>
            <a:off x="3419872" y="2348880"/>
            <a:ext cx="3168352" cy="50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https://catherineasquithgallery.com/uploads/posts/2021-02/1613448805_47-p-fon-dlya-prezentatsii-pro-khleb-66.jpg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https://gas-kvas.com/uploads/posts/2023-01/1673572367_gas-kvas-com-p-rozh-risunok-detskii-42.jpg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http://images.myshared.ru/6/754572/slide_6.jpg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http://find-books.ru/laravel/public/books/544254/_16.jpg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6"/>
              </a:rPr>
              <a:t>https://nlxlleb.files.wordpress.com/2020/06/egeszsegcseppek-teljes-kic3b6rlesu-gabona.jpg?w=800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https://main-cdn.sbermegamarket.ru/hlr-system/151/534/176/484/181/5/100030124250b0.jpg</a:t>
            </a:r>
            <a:r>
              <a:rPr lang="ru-RU" sz="1600" dirty="0" smtClean="0"/>
              <a:t> </a:t>
            </a:r>
          </a:p>
          <a:p>
            <a:r>
              <a:rPr lang="en-US" sz="1600" dirty="0" smtClean="0">
                <a:hlinkClick r:id="rId8"/>
              </a:rPr>
              <a:t>http://prosperative.com/blog/wp-content/uploads/2017/05/bigstock-Vector-illustration-of-short-g-25653683.jpg</a:t>
            </a:r>
            <a:r>
              <a:rPr lang="ru-RU" sz="1600" dirty="0" smtClean="0"/>
              <a:t>    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прочитал стихотворение Т. Лавровой:  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Из чего печётся хлеб,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 едим мы на обед?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Хлеб печётся из муки,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 дают нам колоски.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Рожь, пшеница в век из века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Щедро кормят человека. </a:t>
            </a:r>
          </a:p>
          <a:p>
            <a:endParaRPr lang="ru-RU" dirty="0"/>
          </a:p>
          <a:p>
            <a:r>
              <a:rPr lang="ru-RU" b="1" dirty="0" smtClean="0"/>
              <a:t>     Рома очень любит хлеб. Без хлеба не обходится ни один его завтрак, обед. Мальчик знал, что хлеб бывает чёрный и белый. Он решил узнать, почему хлеб бывает разного цвета.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836712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Плюшки с маком, кекс сметанный,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Чёрный с тмином, пеклеванный,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Калачи, батоны, халы...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Хлеб для маленьких и старых,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Для Танюшек и Наташ.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Добрый хлеб - кормилец наш!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2108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В энциклопедии написано, что существуют разные зерновые культуры, из которых делают муку. Есть пшеница и есть рожь. Пшеничную муку мелют из зерна пшеницы, ржаную - из зерна ржи. Из пшеничной муки получается </a:t>
            </a:r>
            <a:r>
              <a:rPr lang="ru-RU" b="1" dirty="0" smtClean="0">
                <a:solidFill>
                  <a:srgbClr val="FF0000"/>
                </a:solidFill>
              </a:rPr>
              <a:t>белый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хлеб</a:t>
            </a:r>
            <a:r>
              <a:rPr lang="ru-RU" b="1" dirty="0" smtClean="0"/>
              <a:t>, а из ржаной - </a:t>
            </a:r>
            <a:r>
              <a:rPr lang="ru-RU" b="1" dirty="0" smtClean="0">
                <a:solidFill>
                  <a:srgbClr val="FF0000"/>
                </a:solidFill>
              </a:rPr>
              <a:t>чёрный (ржаной) хлеб</a:t>
            </a:r>
            <a:r>
              <a:rPr lang="ru-RU" b="1" dirty="0" smtClean="0"/>
              <a:t>. Бабушка предложила Роме рассмотреть колосья ржи и пшеницы.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71900" y="357301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Чем похожи и чем отличаются между собой рожь и пшеница? Дополни предложения.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s://gas-kvas.com/uploads/posts/2023-01/1673572367_gas-kvas-com-p-rozh-risunok-detskii-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7" t="5250" r="67713" b="16001"/>
          <a:stretch>
            <a:fillRect/>
          </a:stretch>
        </p:blipFill>
        <p:spPr bwMode="auto">
          <a:xfrm>
            <a:off x="539552" y="1052736"/>
            <a:ext cx="806490" cy="2520280"/>
          </a:xfrm>
          <a:prstGeom prst="rect">
            <a:avLst/>
          </a:prstGeom>
          <a:noFill/>
        </p:spPr>
      </p:pic>
      <p:pic>
        <p:nvPicPr>
          <p:cNvPr id="15366" name="Picture 6" descr="http://images.myshared.ru/6/754572/slide_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7" t="5250" r="62988" b="17051"/>
          <a:stretch>
            <a:fillRect/>
          </a:stretch>
        </p:blipFill>
        <p:spPr bwMode="auto">
          <a:xfrm>
            <a:off x="1835696" y="1340768"/>
            <a:ext cx="846584" cy="2088232"/>
          </a:xfrm>
          <a:prstGeom prst="rect">
            <a:avLst/>
          </a:prstGeom>
          <a:noFill/>
        </p:spPr>
      </p:pic>
      <p:pic>
        <p:nvPicPr>
          <p:cNvPr id="15368" name="Picture 8" descr="http://find-books.ru/laravel/public/books/544254/_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8175"/>
          <a:stretch>
            <a:fillRect/>
          </a:stretch>
        </p:blipFill>
        <p:spPr bwMode="auto">
          <a:xfrm>
            <a:off x="7020272" y="1124744"/>
            <a:ext cx="1549298" cy="3024336"/>
          </a:xfrm>
          <a:prstGeom prst="rect">
            <a:avLst/>
          </a:prstGeom>
          <a:noFill/>
        </p:spPr>
      </p:pic>
      <p:pic>
        <p:nvPicPr>
          <p:cNvPr id="7" name="Picture 8" descr="http://find-books.ru/laravel/public/books/544254/_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54234"/>
          <a:stretch>
            <a:fillRect/>
          </a:stretch>
        </p:blipFill>
        <p:spPr bwMode="auto">
          <a:xfrm>
            <a:off x="5148064" y="1052736"/>
            <a:ext cx="1368152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37170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рожь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пшеница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725144"/>
            <a:ext cx="8712968" cy="1477328"/>
          </a:xfrm>
          <a:prstGeom prst="rect">
            <a:avLst/>
          </a:prstGeom>
          <a:ln w="19050"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Колосок у ржи (тонкий/толстый)                       с (длинными/короткими)                         и густыми усиками. У пшеницы колос более (тонкий/толстый)                       . Он также имеет усики, но они в период созревания зерна  зачастую полностью обламываются. </a:t>
            </a:r>
          </a:p>
          <a:p>
            <a:r>
              <a:rPr lang="ru-RU" dirty="0"/>
              <a:t> </a:t>
            </a:r>
            <a:r>
              <a:rPr lang="ru-RU" dirty="0" smtClean="0"/>
              <a:t>    Высота стебля ржи может достигать порядка двух метров, тогда как пшеница редко вырастает более полутора метров.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851919" y="4761176"/>
            <a:ext cx="959797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тонкий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524327" y="4797152"/>
            <a:ext cx="1296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длинными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444207" y="5085184"/>
            <a:ext cx="1044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толстый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с бабушкой сравнили ржаной и пшеничный хлеб.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Сделай подписи под рисунками.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Пшеничный хлеб - (белый/серый)                       с золотистой корочкой, а ржаной - (белый/серый)                        внутри и коричневый снаружи.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9969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Задание 2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0100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заметил, что в пшеничном хлебе есть дырочки. Ему стало интересно, что это за дырочки. В каких хлебобулочных изделиях есть дырочки? Рома приготовил разные хлебобулочные изделия и стал их рассматривать.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Заполни таблицу.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47971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Изделие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дырочек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Плотность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Пшеничный хлеб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Ржаной хлеб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Пирожное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s://nlxlleb.files.wordpress.com/2020/06/egeszsegcseppek-teljes-kic3b6rlesu-gabona.jpg?w=8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" t="13636" b="9091"/>
          <a:stretch>
            <a:fillRect/>
          </a:stretch>
        </p:blipFill>
        <p:spPr bwMode="auto">
          <a:xfrm>
            <a:off x="1043608" y="908720"/>
            <a:ext cx="1567359" cy="864096"/>
          </a:xfrm>
          <a:prstGeom prst="rect">
            <a:avLst/>
          </a:prstGeom>
          <a:noFill/>
        </p:spPr>
      </p:pic>
      <p:pic>
        <p:nvPicPr>
          <p:cNvPr id="9220" name="Picture 4" descr="https://main-cdn.sbermegamarket.ru/hlr-system/151/534/176/484/181/5/100030124250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9"/>
              </a:clrFrom>
              <a:clrTo>
                <a:srgbClr val="FEFDF9">
                  <a:alpha val="0"/>
                </a:srgbClr>
              </a:clrTo>
            </a:clrChange>
          </a:blip>
          <a:srcRect l="11591" t="7941" r="9382" b="7888"/>
          <a:stretch>
            <a:fillRect/>
          </a:stretch>
        </p:blipFill>
        <p:spPr bwMode="auto">
          <a:xfrm>
            <a:off x="5249963" y="908720"/>
            <a:ext cx="1324530" cy="936000"/>
          </a:xfrm>
          <a:prstGeom prst="rect">
            <a:avLst/>
          </a:prstGeom>
          <a:noFill/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971600" y="1844824"/>
            <a:ext cx="1548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Ржаной хлеб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824248" y="1844824"/>
            <a:ext cx="198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Пшеничный хлеб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851920" y="2276872"/>
            <a:ext cx="936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белый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051720" y="2564904"/>
            <a:ext cx="936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серый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483768" y="5229200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Очень много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483768" y="5589272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Почти 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483768" y="5949312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Отсутствуют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483768" y="6309352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Много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572200" y="5229200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Очень мягкий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572200" y="5589272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Плотный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572200" y="5949312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Плотное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572200" y="6309352"/>
            <a:ext cx="1800000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Мягкое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5845" y="5157192"/>
            <a:ext cx="20093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Вывод. </a:t>
            </a:r>
          </a:p>
          <a:p>
            <a:r>
              <a:rPr lang="ru-RU" dirty="0" smtClean="0"/>
              <a:t>Больше дырочек в</a:t>
            </a:r>
          </a:p>
          <a:p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588224" y="5805264"/>
            <a:ext cx="2232248" cy="288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пшеничном хлебе.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627784" y="450912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ячейки таблицы!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900" y="1886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Мальчик решил узнать, какое вещество способствует появлению в хлебе дырочек? На этот вопрос ему ответила бабушка. Оказалось, что это вещество - дрожжи.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Рома посмотрел в энциклопедии и узнал, что дрожжи - это живые существа. Они растут, живут и умирают. В русском языке слово «дрожжи» означает «дрожь, дрожать», а в английском - «пена, кипеть, выделять газ».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6490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Открой толковый словарь С.И. Ожегова, Н.Ю. Шведовой.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словаря значение  слова.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Дрожжи -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4908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Также Рома прочитал в справочнике, что дрожжи бывают разных видов: хлебопекарные (используются для выпечки хлеба), кормовые (ими кормят животных), пивные (из них делают напитки). Чайный гриб - это тоже дрожжи.</a:t>
            </a:r>
            <a:endParaRPr lang="ru-RU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75656" y="3429000"/>
            <a:ext cx="6912000" cy="36004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вещество из микроскопических грибков, вызывающее брожение</a:t>
            </a:r>
            <a:r>
              <a:rPr lang="ru-RU" dirty="0" smtClean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13871" t="6461"/>
          <a:stretch>
            <a:fillRect/>
          </a:stretch>
        </p:blipFill>
        <p:spPr bwMode="auto">
          <a:xfrm>
            <a:off x="7668344" y="2132856"/>
            <a:ext cx="894209" cy="104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cdn1.ozone.ru/s3/multimedia-v/6078022471.jpg"/>
          <p:cNvPicPr>
            <a:picLocks noChangeAspect="1" noChangeArrowheads="1"/>
          </p:cNvPicPr>
          <p:nvPr/>
        </p:nvPicPr>
        <p:blipFill>
          <a:blip r:embed="rId2" cstate="print"/>
          <a:srcRect l="6659" t="2490" r="6772" b="3616"/>
          <a:stretch>
            <a:fillRect/>
          </a:stretch>
        </p:blipFill>
        <p:spPr bwMode="auto">
          <a:xfrm>
            <a:off x="5652120" y="1196752"/>
            <a:ext cx="864096" cy="12496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71900" y="1886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Мальчик решил узнать, как влияет температура на процесс брожения.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Приготовь 2 стакана.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 В первый стакан налей холодной воды, во второй - тёплой.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Положи в каждый стакан по одной чайной ложке быстродействующих дрожжей.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089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Понаблюдай за процессом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брожения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(при брожении образуются пузырьки). Что происходит? Заполни таблицу.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3501008"/>
          <a:ext cx="81369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Через 10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Через 30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Первый стакан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 стакан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0851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Процесс брожения быстрее протекает во                         стакане </a:t>
            </a:r>
          </a:p>
          <a:p>
            <a:r>
              <a:rPr lang="ru-RU" dirty="0" smtClean="0"/>
              <a:t>с                        водой.</a:t>
            </a:r>
            <a:endParaRPr lang="ru-RU" dirty="0"/>
          </a:p>
        </p:txBody>
      </p:sp>
      <p:pic>
        <p:nvPicPr>
          <p:cNvPr id="7170" name="Picture 2" descr="http://prosperative.com/blog/wp-content/uploads/2017/05/bigstock-Vector-illustration-of-short-g-256536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19" t="13513" r="18919" b="10811"/>
          <a:stretch>
            <a:fillRect/>
          </a:stretch>
        </p:blipFill>
        <p:spPr bwMode="auto">
          <a:xfrm>
            <a:off x="6804248" y="1660108"/>
            <a:ext cx="743225" cy="904796"/>
          </a:xfrm>
          <a:prstGeom prst="rect">
            <a:avLst/>
          </a:prstGeom>
          <a:noFill/>
        </p:spPr>
      </p:pic>
      <p:pic>
        <p:nvPicPr>
          <p:cNvPr id="9" name="Picture 2" descr="http://prosperative.com/blog/wp-content/uploads/2017/05/bigstock-Vector-illustration-of-short-g-256536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19" t="13513" r="18919" b="10811"/>
          <a:stretch>
            <a:fillRect/>
          </a:stretch>
        </p:blipFill>
        <p:spPr bwMode="auto">
          <a:xfrm>
            <a:off x="7884368" y="1660108"/>
            <a:ext cx="743225" cy="904796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5508104" y="5157192"/>
            <a:ext cx="1044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втором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827584" y="5445224"/>
            <a:ext cx="1044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тёплой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75856" y="3933056"/>
            <a:ext cx="2664296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Дрожжи опустились на дно.</a:t>
            </a:r>
            <a:endParaRPr lang="ru-RU" sz="16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75856" y="4293096"/>
            <a:ext cx="2664296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Появились пузырьки.</a:t>
            </a:r>
            <a:endParaRPr lang="ru-RU" sz="16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012160" y="3933056"/>
            <a:ext cx="2592000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Пузырьков очень мало.</a:t>
            </a:r>
            <a:endParaRPr lang="ru-RU" sz="16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012160" y="4293096"/>
            <a:ext cx="2592000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Пузырьков очень много.</a:t>
            </a:r>
            <a:endParaRPr lang="ru-RU" sz="1600" dirty="0"/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84168" y="306896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ячейки таблицы!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3717032"/>
          <a:ext cx="7992888" cy="115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3840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Через 10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Через 30 мин.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Первый стакан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Второй стакан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71900" y="1886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Приготовь 2 стакана с тёплой водой.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Положи в каждый стакан по чайной ложке быстродействующих дрожжей. 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первый стакан добавь чайную ложку сахара.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решил проверить, как влияет сахар на процесс брожения.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Понаблюдай за процессом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брожения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 Что происходит? Заполни таблицу.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2292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Вывод. </a:t>
            </a:r>
            <a:r>
              <a:rPr lang="ru-RU" dirty="0" smtClean="0"/>
              <a:t>Процесс брожения быстрее протекает в                           стакане, в котором             ______                          .</a:t>
            </a:r>
            <a:endParaRPr lang="ru-RU" dirty="0"/>
          </a:p>
        </p:txBody>
      </p:sp>
      <p:pic>
        <p:nvPicPr>
          <p:cNvPr id="8" name="Picture 4" descr="https://cdn1.ozone.ru/s3/multimedia-v/6078022471.jpg"/>
          <p:cNvPicPr>
            <a:picLocks noChangeAspect="1" noChangeArrowheads="1"/>
          </p:cNvPicPr>
          <p:nvPr/>
        </p:nvPicPr>
        <p:blipFill>
          <a:blip r:embed="rId2" cstate="print"/>
          <a:srcRect l="6659" t="2490" r="6772" b="3616"/>
          <a:stretch>
            <a:fillRect/>
          </a:stretch>
        </p:blipFill>
        <p:spPr bwMode="auto">
          <a:xfrm>
            <a:off x="5652120" y="1196752"/>
            <a:ext cx="864096" cy="1249615"/>
          </a:xfrm>
          <a:prstGeom prst="rect">
            <a:avLst/>
          </a:prstGeom>
          <a:noFill/>
        </p:spPr>
      </p:pic>
      <p:pic>
        <p:nvPicPr>
          <p:cNvPr id="9" name="Picture 2" descr="http://prosperative.com/blog/wp-content/uploads/2017/05/bigstock-Vector-illustration-of-short-g-256536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19" t="13513" r="18919" b="10811"/>
          <a:stretch>
            <a:fillRect/>
          </a:stretch>
        </p:blipFill>
        <p:spPr bwMode="auto">
          <a:xfrm>
            <a:off x="6804248" y="1660108"/>
            <a:ext cx="743225" cy="904796"/>
          </a:xfrm>
          <a:prstGeom prst="rect">
            <a:avLst/>
          </a:prstGeom>
          <a:noFill/>
        </p:spPr>
      </p:pic>
      <p:pic>
        <p:nvPicPr>
          <p:cNvPr id="10" name="Picture 2" descr="http://prosperative.com/blog/wp-content/uploads/2017/05/bigstock-Vector-illustration-of-short-g-256536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19" t="13513" r="18919" b="10811"/>
          <a:stretch>
            <a:fillRect/>
          </a:stretch>
        </p:blipFill>
        <p:spPr bwMode="auto">
          <a:xfrm>
            <a:off x="7884368" y="1660108"/>
            <a:ext cx="743225" cy="904796"/>
          </a:xfrm>
          <a:prstGeom prst="rect">
            <a:avLst/>
          </a:prstGeom>
          <a:noFill/>
        </p:spPr>
      </p:pic>
      <p:sp>
        <p:nvSpPr>
          <p:cNvPr id="6146" name="AutoShape 2" descr="https://yt3.ggpht.com/ytc/AKedOLS0F_NBmSU-XBH3InZgPiGGKio6zpdr05fINBOc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tornado.shop/images/detailed/10/P1130395.jpg"/>
          <p:cNvPicPr>
            <a:picLocks noChangeAspect="1" noChangeArrowheads="1"/>
          </p:cNvPicPr>
          <p:nvPr/>
        </p:nvPicPr>
        <p:blipFill>
          <a:blip r:embed="rId4" cstate="print"/>
          <a:srcRect l="6742" t="23168" r="8989" b="21776"/>
          <a:stretch>
            <a:fillRect/>
          </a:stretch>
        </p:blipFill>
        <p:spPr bwMode="auto">
          <a:xfrm>
            <a:off x="7092280" y="620688"/>
            <a:ext cx="1432813" cy="936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3347864" y="4509120"/>
            <a:ext cx="2376264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Появились пузырьки.</a:t>
            </a:r>
            <a:endParaRPr lang="ru-RU" sz="16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347864" y="4149080"/>
            <a:ext cx="2376264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Появилась пена.</a:t>
            </a:r>
            <a:endParaRPr lang="ru-RU" sz="16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940152" y="4149080"/>
            <a:ext cx="2520280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Много пены и пузырьков.</a:t>
            </a:r>
            <a:endParaRPr lang="ru-RU" sz="1600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940152" y="4509120"/>
            <a:ext cx="2520000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Пузырьков стало больше.</a:t>
            </a:r>
            <a:endParaRPr lang="ru-RU" sz="16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436096" y="5301208"/>
            <a:ext cx="1044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первом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39552" y="5589240"/>
            <a:ext cx="2052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добавлен сахар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91680" y="3212976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ячейки таблицы!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900" y="1886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Мальчик решил провести опыт, который доказывает  появление пузырьков газа.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Перелей в бутылку содержимое первого стакана.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Надень на горлышко бутылки воздушный шарик.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472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произошло? Напиши и нарисуй.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204864"/>
          <a:ext cx="60960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Через 10 минут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Через 30 минут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Через 2-3 часа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Шарик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Шарик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Шарик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436510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смешать дрожжи, сахар и тёплую воду, то будет выделяться газ, который (надует/не надует)                        шарик.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1914525" cy="128587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3203848" y="2636912"/>
            <a:ext cx="1044000" cy="252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поднялся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220072" y="2636912"/>
            <a:ext cx="1044000" cy="252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надулся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971600" y="3212976"/>
            <a:ext cx="695161" cy="925835"/>
            <a:chOff x="971600" y="3212976"/>
            <a:chExt cx="695161" cy="92583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971600" y="3212976"/>
              <a:ext cx="695161" cy="925835"/>
              <a:chOff x="971600" y="3212976"/>
              <a:chExt cx="695161" cy="925835"/>
            </a:xfrm>
          </p:grpSpPr>
          <p:pic>
            <p:nvPicPr>
              <p:cNvPr id="8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178" r="13494"/>
              <a:stretch>
                <a:fillRect/>
              </a:stretch>
            </p:blipFill>
            <p:spPr bwMode="auto">
              <a:xfrm>
                <a:off x="971600" y="3212976"/>
                <a:ext cx="362922" cy="925835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6328" t="61599" r="43583" b="10401"/>
              <a:stretch>
                <a:fillRect/>
              </a:stretch>
            </p:blipFill>
            <p:spPr bwMode="auto">
              <a:xfrm rot="2483052">
                <a:off x="1090697" y="3286435"/>
                <a:ext cx="576064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1043608" y="3789040"/>
              <a:ext cx="252000" cy="25200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03848" y="3068960"/>
            <a:ext cx="720080" cy="1069851"/>
            <a:chOff x="3203848" y="3068960"/>
            <a:chExt cx="720080" cy="106985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203848" y="3068960"/>
              <a:ext cx="720080" cy="1069851"/>
              <a:chOff x="3203848" y="3068960"/>
              <a:chExt cx="720080" cy="1069851"/>
            </a:xfrm>
          </p:grpSpPr>
          <p:pic>
            <p:nvPicPr>
              <p:cNvPr id="10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0178" r="13494"/>
              <a:stretch>
                <a:fillRect/>
              </a:stretch>
            </p:blipFill>
            <p:spPr bwMode="auto">
              <a:xfrm>
                <a:off x="3203848" y="3212976"/>
                <a:ext cx="362922" cy="925835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6328" t="61599" r="43583" b="10401"/>
              <a:stretch>
                <a:fillRect/>
              </a:stretch>
            </p:blipFill>
            <p:spPr bwMode="auto">
              <a:xfrm>
                <a:off x="3347864" y="3068960"/>
                <a:ext cx="576064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3239880" y="3789040"/>
              <a:ext cx="288000" cy="25200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252341" y="2882893"/>
            <a:ext cx="539985" cy="1255918"/>
            <a:chOff x="5252341" y="2882893"/>
            <a:chExt cx="539985" cy="1255918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60178" r="13494"/>
            <a:stretch>
              <a:fillRect/>
            </a:stretch>
          </p:blipFill>
          <p:spPr bwMode="auto">
            <a:xfrm>
              <a:off x="5292080" y="3212976"/>
              <a:ext cx="362922" cy="92583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328" t="61599" r="43583" b="10401"/>
            <a:stretch>
              <a:fillRect/>
            </a:stretch>
          </p:blipFill>
          <p:spPr bwMode="auto">
            <a:xfrm rot="18137611">
              <a:off x="5248983" y="2886251"/>
              <a:ext cx="546702" cy="53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>
              <a:off x="5364088" y="3789040"/>
              <a:ext cx="252000" cy="252000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7740352" y="1772816"/>
            <a:ext cx="396000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115616" y="2564904"/>
            <a:ext cx="1080000" cy="324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 изменений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339752" y="4725144"/>
            <a:ext cx="1044000" cy="25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надует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0032" y="170080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рамки!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900" y="1886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7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Рома прочитал в энциклопедии, что хлебопекарные дрожжи добавляют для выпечки хлеба. С их помощью происходит спиртовое брожение с образованием множества пузырьков углекислого газа, которые заставляют тесто «подниматься» и после выпечки придают хлебу мягкость.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Мальчик решил разобраться, зависит ли вкус и качество готового хлеба от выдержки теста? Вместе с бабушкой Рома принялся за дело.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204864"/>
            <a:ext cx="418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Рецепт приготовления домашнего хлеба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64904"/>
            <a:ext cx="324036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Мука - 800 г </a:t>
            </a:r>
          </a:p>
          <a:p>
            <a:r>
              <a:rPr lang="ru-RU" sz="1600" dirty="0" smtClean="0"/>
              <a:t>Сухие дрожжи - 20 г </a:t>
            </a:r>
          </a:p>
          <a:p>
            <a:r>
              <a:rPr lang="ru-RU" sz="1600" dirty="0" smtClean="0"/>
              <a:t>Растительное масло - 70 мл </a:t>
            </a:r>
          </a:p>
          <a:p>
            <a:r>
              <a:rPr lang="ru-RU" sz="1600" dirty="0" smtClean="0"/>
              <a:t>Вода - 500 мл </a:t>
            </a:r>
          </a:p>
          <a:p>
            <a:r>
              <a:rPr lang="ru-RU" sz="1600" dirty="0" smtClean="0"/>
              <a:t>Сахар - 20 г </a:t>
            </a:r>
          </a:p>
          <a:p>
            <a:r>
              <a:rPr lang="ru-RU" sz="1600" dirty="0" smtClean="0"/>
              <a:t>Соль - 20 г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564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Рома приготовил тесто. Разделил тесто на 4 части и положил в формы. </a:t>
            </a:r>
          </a:p>
          <a:p>
            <a:r>
              <a:rPr lang="ru-RU" b="1" dirty="0" smtClean="0"/>
              <a:t>     Вместе с бабушкой мальчик ставил формы с тестом в духовку через каждые 10 минут и вёл наблюдение. </a:t>
            </a:r>
            <a:endParaRPr lang="ru-RU" b="1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5832648" cy="211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012160" y="4535249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Вкус и качество хлеба                от выдержки теста (нужно дождаться, чтобы процесс брожения состоялся). Чем лучше прошёл процесс брожения, тем           ( появилось пор и тем вкуснее будет хлеб!</a:t>
            </a:r>
            <a:endParaRPr lang="ru-RU" sz="16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8028384" y="4607281"/>
            <a:ext cx="936000" cy="216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зависит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452320" y="5831393"/>
            <a:ext cx="936000" cy="216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больше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Вывод.</a:t>
            </a:r>
            <a:endParaRPr lang="ru-RU" b="1" dirty="0"/>
          </a:p>
        </p:txBody>
      </p:sp>
      <p:sp>
        <p:nvSpPr>
          <p:cNvPr id="17" name="Стрелка вправо 16">
            <a:hlinkClick r:id="" action="ppaction://hlinkshowjump?jump=endshow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1005</Words>
  <Application>Microsoft Office PowerPoint</Application>
  <PresentationFormat>Экран (4:3)</PresentationFormat>
  <Paragraphs>147</Paragraphs>
  <Slides>10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6</cp:revision>
  <dcterms:created xsi:type="dcterms:W3CDTF">2023-11-04T16:10:29Z</dcterms:created>
  <dcterms:modified xsi:type="dcterms:W3CDTF">2024-01-21T12:16:59Z</dcterms:modified>
</cp:coreProperties>
</file>