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96" r:id="rId4"/>
    <p:sldId id="328" r:id="rId5"/>
    <p:sldId id="278" r:id="rId6"/>
    <p:sldId id="297" r:id="rId7"/>
    <p:sldId id="318" r:id="rId8"/>
    <p:sldId id="279" r:id="rId9"/>
    <p:sldId id="298" r:id="rId10"/>
    <p:sldId id="325" r:id="rId11"/>
    <p:sldId id="280" r:id="rId12"/>
    <p:sldId id="299" r:id="rId13"/>
    <p:sldId id="317" r:id="rId14"/>
    <p:sldId id="281" r:id="rId15"/>
    <p:sldId id="300" r:id="rId16"/>
    <p:sldId id="319" r:id="rId17"/>
    <p:sldId id="282" r:id="rId18"/>
    <p:sldId id="301" r:id="rId19"/>
    <p:sldId id="322" r:id="rId20"/>
    <p:sldId id="283" r:id="rId21"/>
    <p:sldId id="302" r:id="rId22"/>
    <p:sldId id="329" r:id="rId23"/>
    <p:sldId id="284" r:id="rId24"/>
    <p:sldId id="303" r:id="rId25"/>
    <p:sldId id="316" r:id="rId26"/>
    <p:sldId id="285" r:id="rId27"/>
    <p:sldId id="304" r:id="rId28"/>
    <p:sldId id="324" r:id="rId29"/>
    <p:sldId id="286" r:id="rId30"/>
    <p:sldId id="305" r:id="rId31"/>
    <p:sldId id="334" r:id="rId32"/>
    <p:sldId id="287" r:id="rId33"/>
    <p:sldId id="306" r:id="rId34"/>
    <p:sldId id="326" r:id="rId35"/>
    <p:sldId id="288" r:id="rId36"/>
    <p:sldId id="307" r:id="rId37"/>
    <p:sldId id="331" r:id="rId38"/>
    <p:sldId id="289" r:id="rId39"/>
    <p:sldId id="308" r:id="rId40"/>
    <p:sldId id="327" r:id="rId41"/>
    <p:sldId id="290" r:id="rId42"/>
    <p:sldId id="309" r:id="rId43"/>
    <p:sldId id="330" r:id="rId44"/>
    <p:sldId id="291" r:id="rId45"/>
    <p:sldId id="310" r:id="rId46"/>
    <p:sldId id="320" r:id="rId47"/>
    <p:sldId id="292" r:id="rId48"/>
    <p:sldId id="311" r:id="rId49"/>
    <p:sldId id="333" r:id="rId50"/>
    <p:sldId id="293" r:id="rId51"/>
    <p:sldId id="312" r:id="rId52"/>
    <p:sldId id="323" r:id="rId53"/>
    <p:sldId id="294" r:id="rId54"/>
    <p:sldId id="313" r:id="rId55"/>
    <p:sldId id="321" r:id="rId56"/>
    <p:sldId id="295" r:id="rId57"/>
    <p:sldId id="314" r:id="rId58"/>
    <p:sldId id="332" r:id="rId59"/>
    <p:sldId id="276" r:id="rId6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AE8D3-8B6E-45C8-AD43-025FF90B27B3}" type="datetimeFigureOut">
              <a:rPr lang="ru-RU" smtClean="0"/>
              <a:pPr/>
              <a:t>18.03.2024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4C0C6-A239-4A61-B2AD-91387D2C959A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hyperlink" Target="https://rus4-vpr.sdamgia.ru/test" TargetMode="External"/><Relationship Id="rId2" Type="http://schemas.openxmlformats.org/officeDocument/2006/relationships/hyperlink" Target="http://nachalo4ka.ru/wp-content/uploads/2014/05/shkolnyiy-universalnyiy-prevyu-12.png" TargetMode="External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abrakadabra.fun/uploads/posts/2022-02/1644887463_21-abrakadabra-fun-p-shabloni-dlya-prezentatsii-russkii-yazik-43.jpg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2" descr="https://schtirlitz.ru/800/600/https/asianpencils.com/wp-content/uploads/2020/04/Cloud-asian-bg-scale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0" y="0"/>
            <a:ext cx="9138159" cy="6858000"/>
          </a:xfrm>
          <a:prstGeom prst="rect">
            <a:avLst/>
          </a:prstGeom>
          <a:noFill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 rotWithShape="1">
          <a:blip r:embed="rId4" cstate="print"/>
          <a:srcRect l="24170" t="37109" r="34082" b="40721"/>
          <a:stretch/>
        </p:blipFill>
        <p:spPr bwMode="auto">
          <a:xfrm>
            <a:off x="539552" y="1484784"/>
            <a:ext cx="2643174" cy="10527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softEdge rad="127000"/>
          </a:effectLst>
        </p:spPr>
      </p:pic>
      <p:sp>
        <p:nvSpPr>
          <p:cNvPr id="6" name="TextBox 5"/>
          <p:cNvSpPr txBox="1"/>
          <p:nvPr/>
        </p:nvSpPr>
        <p:spPr>
          <a:xfrm>
            <a:off x="3995936" y="1700808"/>
            <a:ext cx="2350707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Русский язык </a:t>
            </a:r>
          </a:p>
          <a:p>
            <a:pPr algn="ctr"/>
            <a:r>
              <a:rPr lang="ru-RU" sz="2800" b="1" dirty="0" smtClean="0">
                <a:solidFill>
                  <a:schemeClr val="tx2">
                    <a:lumMod val="75000"/>
                  </a:schemeClr>
                </a:solidFill>
              </a:rPr>
              <a:t>4 класс</a:t>
            </a:r>
            <a:endParaRPr lang="ru-RU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439144" y="2852936"/>
            <a:ext cx="7704856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Задания 6 и 7. </a:t>
            </a:r>
          </a:p>
          <a:p>
            <a:pPr algn="ctr"/>
            <a:r>
              <a:rPr lang="ru-RU" sz="4400" b="1" dirty="0" smtClean="0">
                <a:solidFill>
                  <a:srgbClr val="C00000"/>
                </a:solidFill>
              </a:rPr>
              <a:t>Основная мысль текста. Составление плана текста</a:t>
            </a:r>
            <a:endParaRPr lang="ru-RU" sz="44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Невидимое, но грозное оружие растений.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Опыты учёного Б. П. </a:t>
            </a:r>
            <a:r>
              <a:rPr lang="ru-RU" b="1" dirty="0" err="1">
                <a:solidFill>
                  <a:srgbClr val="002060"/>
                </a:solidFill>
              </a:rPr>
              <a:t>Токина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Средство от тяжёлого недуга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351061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76228" y="0"/>
            <a:ext cx="8274863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Со </a:t>
            </a:r>
            <a:r>
              <a:rPr lang="ru-RU" sz="2200" b="1" dirty="0">
                <a:solidFill>
                  <a:srgbClr val="002060"/>
                </a:solidFill>
              </a:rPr>
              <a:t>времён Петра Первого Россия стала великой морской державой. </a:t>
            </a:r>
            <a:r>
              <a:rPr lang="ru-RU" sz="2200" b="1" dirty="0" smtClean="0">
                <a:solidFill>
                  <a:srgbClr val="002060"/>
                </a:solidFill>
              </a:rPr>
              <a:t>Но </a:t>
            </a:r>
            <a:r>
              <a:rPr lang="ru-RU" sz="2200" b="1" dirty="0">
                <a:solidFill>
                  <a:srgbClr val="002060"/>
                </a:solidFill>
              </a:rPr>
              <a:t>суровый климат не давал зимой пользоваться ни Балтийский морем, ни Северным морским путём. </a:t>
            </a:r>
            <a:r>
              <a:rPr lang="ru-RU" sz="2200" b="1" dirty="0" smtClean="0">
                <a:solidFill>
                  <a:srgbClr val="002060"/>
                </a:solidFill>
              </a:rPr>
              <a:t>России </a:t>
            </a:r>
            <a:r>
              <a:rPr lang="ru-RU" sz="2200" b="1" dirty="0">
                <a:solidFill>
                  <a:srgbClr val="002060"/>
                </a:solidFill>
              </a:rPr>
              <a:t>был необходим корабль-ледокол. </a:t>
            </a:r>
            <a:r>
              <a:rPr lang="ru-RU" sz="2200" b="1" dirty="0" smtClean="0">
                <a:solidFill>
                  <a:srgbClr val="002060"/>
                </a:solidFill>
              </a:rPr>
              <a:t>Эту </a:t>
            </a:r>
            <a:r>
              <a:rPr lang="ru-RU" sz="2200" b="1" dirty="0">
                <a:solidFill>
                  <a:srgbClr val="002060"/>
                </a:solidFill>
              </a:rPr>
              <a:t>идею удалось воплотить в жизнь русскому адмиралу Степану Осиповичу Макарову. 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1899 году русский ледокол «Ермак» был спущен на воду.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Зима </a:t>
            </a:r>
            <a:r>
              <a:rPr lang="ru-RU" sz="2200" b="1" dirty="0">
                <a:solidFill>
                  <a:srgbClr val="002060"/>
                </a:solidFill>
              </a:rPr>
              <a:t>в тот год выдалась суровой, толщина льда превышала метр. </a:t>
            </a:r>
            <a:r>
              <a:rPr lang="ru-RU" sz="2200" b="1" dirty="0" smtClean="0">
                <a:solidFill>
                  <a:srgbClr val="002060"/>
                </a:solidFill>
              </a:rPr>
              <a:t>Мало </a:t>
            </a:r>
            <a:r>
              <a:rPr lang="ru-RU" sz="2200" b="1" dirty="0">
                <a:solidFill>
                  <a:srgbClr val="002060"/>
                </a:solidFill>
              </a:rPr>
              <a:t>кто верил, что «Ермак» сможет одолеть ледяной заслон. </a:t>
            </a:r>
            <a:r>
              <a:rPr lang="ru-RU" sz="2200" b="1" dirty="0" smtClean="0">
                <a:solidFill>
                  <a:srgbClr val="002060"/>
                </a:solidFill>
              </a:rPr>
              <a:t>Над </a:t>
            </a:r>
            <a:r>
              <a:rPr lang="ru-RU" sz="2200" b="1" dirty="0">
                <a:solidFill>
                  <a:srgbClr val="002060"/>
                </a:solidFill>
              </a:rPr>
              <a:t>палубой корабля вихрилась снежная позёмка, из труб валил чёрный дым. </a:t>
            </a:r>
            <a:r>
              <a:rPr lang="ru-RU" sz="2200" b="1" dirty="0" smtClean="0">
                <a:solidFill>
                  <a:srgbClr val="002060"/>
                </a:solidFill>
              </a:rPr>
              <a:t>Сто </a:t>
            </a:r>
            <a:r>
              <a:rPr lang="ru-RU" sz="2200" b="1" dirty="0">
                <a:solidFill>
                  <a:srgbClr val="002060"/>
                </a:solidFill>
              </a:rPr>
              <a:t>человек экипажа ждали встречи корабля с ледовыми глыбами. </a:t>
            </a:r>
            <a:r>
              <a:rPr lang="ru-RU" sz="2200" b="1" dirty="0" smtClean="0">
                <a:solidFill>
                  <a:srgbClr val="002060"/>
                </a:solidFill>
              </a:rPr>
              <a:t>И </a:t>
            </a:r>
            <a:r>
              <a:rPr lang="ru-RU" sz="2200" b="1" dirty="0">
                <a:solidFill>
                  <a:srgbClr val="002060"/>
                </a:solidFill>
              </a:rPr>
              <a:t>вот балтийский лёд с хрустом начал ломаться под мощным напором корабельного корпуса. </a:t>
            </a:r>
            <a:r>
              <a:rPr lang="ru-RU" sz="2200" b="1" dirty="0" smtClean="0">
                <a:solidFill>
                  <a:srgbClr val="002060"/>
                </a:solidFill>
              </a:rPr>
              <a:t>За </a:t>
            </a:r>
            <a:r>
              <a:rPr lang="ru-RU" sz="2200" b="1" dirty="0">
                <a:solidFill>
                  <a:srgbClr val="002060"/>
                </a:solidFill>
              </a:rPr>
              <a:t>кормой оставалась широкая полоса чистой воды. </a:t>
            </a:r>
            <a:r>
              <a:rPr lang="ru-RU" sz="2200" b="1" dirty="0" smtClean="0">
                <a:solidFill>
                  <a:srgbClr val="002060"/>
                </a:solidFill>
              </a:rPr>
              <a:t>Все</a:t>
            </a:r>
            <a:r>
              <a:rPr lang="ru-RU" sz="2200" b="1" dirty="0">
                <a:solidFill>
                  <a:srgbClr val="002060"/>
                </a:solidFill>
              </a:rPr>
              <a:t>, не сговариваясь, закричали «ура!».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Только </a:t>
            </a:r>
            <a:r>
              <a:rPr lang="ru-RU" sz="2200" b="1" dirty="0">
                <a:solidFill>
                  <a:srgbClr val="002060"/>
                </a:solidFill>
              </a:rPr>
              <a:t>за первую зиму «Ермак» под командованием адмирала Макарова спас из ледяного плена 60 пароходов и даже один броненосец! </a:t>
            </a:r>
            <a:r>
              <a:rPr lang="ru-RU" sz="2200" b="1" dirty="0" smtClean="0">
                <a:solidFill>
                  <a:srgbClr val="002060"/>
                </a:solidFill>
              </a:rPr>
              <a:t>Почти </a:t>
            </a:r>
            <a:r>
              <a:rPr lang="ru-RU" sz="2200" b="1" dirty="0">
                <a:solidFill>
                  <a:srgbClr val="002060"/>
                </a:solidFill>
              </a:rPr>
              <a:t>семьдесят лет служил «Ермак» русскому флоту. </a:t>
            </a:r>
            <a:r>
              <a:rPr lang="ru-RU" sz="2200" b="1" dirty="0" smtClean="0">
                <a:solidFill>
                  <a:srgbClr val="002060"/>
                </a:solidFill>
              </a:rPr>
              <a:t>Сейчас </a:t>
            </a:r>
            <a:r>
              <a:rPr lang="ru-RU" sz="2200" b="1" dirty="0">
                <a:solidFill>
                  <a:srgbClr val="002060"/>
                </a:solidFill>
              </a:rPr>
              <a:t>просторы Арктики бороздит ледокол «Адмирал Макаров». </a:t>
            </a:r>
            <a:r>
              <a:rPr lang="ru-RU" sz="2200" b="1" dirty="0" smtClean="0">
                <a:solidFill>
                  <a:srgbClr val="002060"/>
                </a:solidFill>
              </a:rPr>
              <a:t>Лучший </a:t>
            </a:r>
            <a:r>
              <a:rPr lang="ru-RU" sz="2200" b="1" dirty="0">
                <a:solidFill>
                  <a:srgbClr val="002060"/>
                </a:solidFill>
              </a:rPr>
              <a:t>памятник моряку – корабль, носящий его имя</a:t>
            </a:r>
            <a:r>
              <a:rPr lang="ru-RU" sz="2200" b="1" dirty="0" smtClean="0">
                <a:solidFill>
                  <a:srgbClr val="002060"/>
                </a:solidFill>
              </a:rPr>
              <a:t>!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735473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Лучший памятник адмиралу Макарову  — командиру первого русского ледокола  — корабль, носящий его </a:t>
            </a:r>
            <a:r>
              <a:rPr lang="ru-RU" b="1" dirty="0" smtClean="0">
                <a:solidFill>
                  <a:srgbClr val="002060"/>
                </a:solidFill>
              </a:rPr>
              <a:t>имя.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72295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Адмирал Макаров  — «отец» первого русского ледокола.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«Ермак» победил льды.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Лучший памятник моряку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0960355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00774" y="476672"/>
            <a:ext cx="8274863" cy="594008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Берёза</a:t>
            </a:r>
            <a:r>
              <a:rPr lang="ru-RU" sz="2000" b="1" dirty="0">
                <a:solidFill>
                  <a:srgbClr val="002060"/>
                </a:solidFill>
              </a:rPr>
              <a:t>  — одно из самых распространённых и любимых деревьев в России. </a:t>
            </a:r>
            <a:r>
              <a:rPr lang="ru-RU" sz="2000" b="1" dirty="0" smtClean="0">
                <a:solidFill>
                  <a:srgbClr val="002060"/>
                </a:solidFill>
              </a:rPr>
              <a:t>Красавицей </a:t>
            </a:r>
            <a:r>
              <a:rPr lang="ru-RU" sz="2000" b="1" dirty="0">
                <a:solidFill>
                  <a:srgbClr val="002060"/>
                </a:solidFill>
              </a:rPr>
              <a:t>русских лесов называют её люди. </a:t>
            </a:r>
            <a:r>
              <a:rPr lang="ru-RU" sz="2000" b="1" dirty="0" smtClean="0">
                <a:solidFill>
                  <a:srgbClr val="002060"/>
                </a:solidFill>
              </a:rPr>
              <a:t>Стройная</a:t>
            </a:r>
            <a:r>
              <a:rPr lang="ru-RU" sz="2000" b="1" dirty="0">
                <a:solidFill>
                  <a:srgbClr val="002060"/>
                </a:solidFill>
              </a:rPr>
              <a:t>, с тонкими длинными ветвями и раскидистой кроной, она прекрасна в любой сезон. </a:t>
            </a:r>
            <a:r>
              <a:rPr lang="ru-RU" sz="2000" b="1" dirty="0" smtClean="0">
                <a:solidFill>
                  <a:srgbClr val="002060"/>
                </a:solidFill>
              </a:rPr>
              <a:t>О </a:t>
            </a:r>
            <a:r>
              <a:rPr lang="ru-RU" sz="2000" b="1" dirty="0">
                <a:solidFill>
                  <a:srgbClr val="002060"/>
                </a:solidFill>
              </a:rPr>
              <a:t>берёзе сложено много песен, былин, преданий. </a:t>
            </a:r>
            <a:r>
              <a:rPr lang="ru-RU" sz="2000" b="1" dirty="0" smtClean="0">
                <a:solidFill>
                  <a:srgbClr val="002060"/>
                </a:solidFill>
              </a:rPr>
              <a:t>Русскими </a:t>
            </a:r>
            <a:r>
              <a:rPr lang="ru-RU" sz="2000" b="1" dirty="0">
                <a:solidFill>
                  <a:srgbClr val="002060"/>
                </a:solidFill>
              </a:rPr>
              <a:t>художниками созданы десятки живописных картин, изображающих её.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Зацветает </a:t>
            </a:r>
            <a:r>
              <a:rPr lang="ru-RU" sz="2000" b="1" dirty="0">
                <a:solidFill>
                  <a:srgbClr val="002060"/>
                </a:solidFill>
              </a:rPr>
              <a:t>берёзка на исходе апреля. </a:t>
            </a:r>
            <a:r>
              <a:rPr lang="ru-RU" sz="2000" b="1" dirty="0" smtClean="0">
                <a:solidFill>
                  <a:srgbClr val="002060"/>
                </a:solidFill>
              </a:rPr>
              <a:t>Цветки </a:t>
            </a:r>
            <a:r>
              <a:rPr lang="ru-RU" sz="2000" b="1" dirty="0">
                <a:solidFill>
                  <a:srgbClr val="002060"/>
                </a:solidFill>
              </a:rPr>
              <a:t>у неё скромные  — серёжки, а семена берёзы, созревающие в них, легко разносятся ветром по земле. </a:t>
            </a:r>
            <a:r>
              <a:rPr lang="ru-RU" sz="2000" b="1" dirty="0" smtClean="0">
                <a:solidFill>
                  <a:srgbClr val="002060"/>
                </a:solidFill>
              </a:rPr>
              <a:t>Она </a:t>
            </a:r>
            <a:r>
              <a:rPr lang="ru-RU" sz="2000" b="1" dirty="0">
                <a:solidFill>
                  <a:srgbClr val="002060"/>
                </a:solidFill>
              </a:rPr>
              <a:t>хорошо приживается там, где с трудом растут другие деревья,  — на лесных вырубках и пожарищах. </a:t>
            </a:r>
            <a:r>
              <a:rPr lang="ru-RU" sz="2000" b="1" dirty="0" smtClean="0">
                <a:solidFill>
                  <a:srgbClr val="002060"/>
                </a:solidFill>
              </a:rPr>
              <a:t>Вырастает </a:t>
            </a:r>
            <a:r>
              <a:rPr lang="ru-RU" sz="2000" b="1" dirty="0">
                <a:solidFill>
                  <a:srgbClr val="002060"/>
                </a:solidFill>
              </a:rPr>
              <a:t>берёза быстро, и вскоре на таких местах появляются молодые рощи.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	Без </a:t>
            </a:r>
            <a:r>
              <a:rPr lang="ru-RU" sz="2000" b="1" dirty="0">
                <a:solidFill>
                  <a:srgbClr val="002060"/>
                </a:solidFill>
              </a:rPr>
              <a:t>берёзы нельзя представить себе жизнь наших предков. </a:t>
            </a:r>
            <a:r>
              <a:rPr lang="ru-RU" sz="2000" b="1" dirty="0" smtClean="0">
                <a:solidFill>
                  <a:srgbClr val="002060"/>
                </a:solidFill>
              </a:rPr>
              <a:t>Всё </a:t>
            </a:r>
            <a:r>
              <a:rPr lang="ru-RU" sz="2000" b="1" dirty="0">
                <a:solidFill>
                  <a:srgbClr val="002060"/>
                </a:solidFill>
              </a:rPr>
              <a:t>из берёзы шло в дело. </a:t>
            </a:r>
            <a:r>
              <a:rPr lang="ru-RU" sz="2000" b="1" dirty="0" smtClean="0">
                <a:solidFill>
                  <a:srgbClr val="002060"/>
                </a:solidFill>
              </a:rPr>
              <a:t>Источником </a:t>
            </a:r>
            <a:r>
              <a:rPr lang="ru-RU" sz="2000" b="1" dirty="0">
                <a:solidFill>
                  <a:srgbClr val="002060"/>
                </a:solidFill>
              </a:rPr>
              <a:t>света в жилищах на протяжении многих веков служила берёзовая лучина. </a:t>
            </a:r>
            <a:r>
              <a:rPr lang="ru-RU" sz="2000" b="1" dirty="0" smtClean="0">
                <a:solidFill>
                  <a:srgbClr val="002060"/>
                </a:solidFill>
              </a:rPr>
              <a:t>Из </a:t>
            </a:r>
            <a:r>
              <a:rPr lang="ru-RU" sz="2000" b="1" dirty="0">
                <a:solidFill>
                  <a:srgbClr val="002060"/>
                </a:solidFill>
              </a:rPr>
              <a:t>почек готовили лекарства, из ветвей делали мётлы и веники, из древесины изготовляли мебель. </a:t>
            </a:r>
            <a:r>
              <a:rPr lang="ru-RU" sz="2000" b="1" dirty="0" smtClean="0">
                <a:solidFill>
                  <a:srgbClr val="002060"/>
                </a:solidFill>
              </a:rPr>
              <a:t>А </a:t>
            </a:r>
            <a:r>
              <a:rPr lang="ru-RU" sz="2000" b="1" dirty="0">
                <a:solidFill>
                  <a:srgbClr val="002060"/>
                </a:solidFill>
              </a:rPr>
              <a:t>берёзовые дрова служили отличным топливом для печки. </a:t>
            </a:r>
            <a:r>
              <a:rPr lang="ru-RU" sz="2000" b="1" dirty="0" smtClean="0">
                <a:solidFill>
                  <a:srgbClr val="002060"/>
                </a:solidFill>
              </a:rPr>
              <a:t>Из </a:t>
            </a:r>
            <a:r>
              <a:rPr lang="ru-RU" sz="2000" b="1" dirty="0">
                <a:solidFill>
                  <a:srgbClr val="002060"/>
                </a:solidFill>
              </a:rPr>
              <a:t>берёсты умельцы мастерили лукошки для сбора грибов и ягод. </a:t>
            </a:r>
            <a:r>
              <a:rPr lang="ru-RU" sz="2000" b="1" dirty="0" smtClean="0">
                <a:solidFill>
                  <a:srgbClr val="002060"/>
                </a:solidFill>
              </a:rPr>
              <a:t>На </a:t>
            </a:r>
            <a:r>
              <a:rPr lang="ru-RU" sz="2000" b="1" dirty="0">
                <a:solidFill>
                  <a:srgbClr val="002060"/>
                </a:solidFill>
              </a:rPr>
              <a:t>ней же наши предки делали свои записи, которые хорошо сохранились до настоящего времени и известны как «берестяные грамоты</a:t>
            </a:r>
            <a:r>
              <a:rPr lang="ru-RU" sz="2000" b="1" dirty="0" smtClean="0">
                <a:solidFill>
                  <a:srgbClr val="002060"/>
                </a:solidFill>
              </a:rPr>
              <a:t>».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668439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Берёза  — одно из самых любимых деревьев в России.</a:t>
            </a: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62343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85782" y="2348880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Красавица русских лесов.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Размножение берёзы.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Использование берёзы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8615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51039" y="116632"/>
            <a:ext cx="8441441" cy="65248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Наш </a:t>
            </a:r>
            <a:r>
              <a:rPr lang="ru-RU" sz="2200" b="1" dirty="0">
                <a:solidFill>
                  <a:srgbClr val="002060"/>
                </a:solidFill>
              </a:rPr>
              <a:t>корабль из Владивостока отправлялся в срочный рейс, и капитан приказал пассажиров на корабль не брать. </a:t>
            </a:r>
            <a:r>
              <a:rPr lang="ru-RU" sz="2200" b="1" dirty="0" smtClean="0">
                <a:solidFill>
                  <a:srgbClr val="002060"/>
                </a:solidFill>
              </a:rPr>
              <a:t>Да </a:t>
            </a:r>
            <a:r>
              <a:rPr lang="ru-RU" sz="2200" b="1" dirty="0">
                <a:solidFill>
                  <a:srgbClr val="002060"/>
                </a:solidFill>
              </a:rPr>
              <a:t>всё равно не уследили, утром смотрю: по палубе прыгает воробей, поклёвывает что-то между досками. </a:t>
            </a:r>
            <a:r>
              <a:rPr lang="ru-RU" sz="2200" b="1" dirty="0" smtClean="0">
                <a:solidFill>
                  <a:srgbClr val="002060"/>
                </a:solidFill>
              </a:rPr>
              <a:t>Увидел </a:t>
            </a:r>
            <a:r>
              <a:rPr lang="ru-RU" sz="2200" b="1" dirty="0">
                <a:solidFill>
                  <a:srgbClr val="002060"/>
                </a:solidFill>
              </a:rPr>
              <a:t>меня, зачирикал и перелетел на мачту. </a:t>
            </a:r>
            <a:r>
              <a:rPr lang="ru-RU" sz="2200" b="1" dirty="0" smtClean="0">
                <a:solidFill>
                  <a:srgbClr val="002060"/>
                </a:solidFill>
              </a:rPr>
              <a:t>Перья </a:t>
            </a:r>
            <a:r>
              <a:rPr lang="ru-RU" sz="2200" b="1" dirty="0">
                <a:solidFill>
                  <a:srgbClr val="002060"/>
                </a:solidFill>
              </a:rPr>
              <a:t>у него на груди ветер раздувает, а хвоста нет  — наверное, потерял в драке. </a:t>
            </a:r>
            <a:r>
              <a:rPr lang="ru-RU" sz="2200" b="1" dirty="0" smtClean="0">
                <a:solidFill>
                  <a:srgbClr val="002060"/>
                </a:solidFill>
              </a:rPr>
              <a:t>Гнать </a:t>
            </a:r>
            <a:r>
              <a:rPr lang="ru-RU" sz="2200" b="1" dirty="0">
                <a:solidFill>
                  <a:srgbClr val="002060"/>
                </a:solidFill>
              </a:rPr>
              <a:t>воробья нельзя  — не долетит он до суши, погибнет в волнах.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Так </a:t>
            </a:r>
            <a:r>
              <a:rPr lang="ru-RU" sz="2200" b="1" dirty="0">
                <a:solidFill>
                  <a:srgbClr val="002060"/>
                </a:solidFill>
              </a:rPr>
              <a:t>и поплыл с нами воробей: днём на палубе прыгал, а на ночь прятался под брезент в шлюпку, чтобы ветром не сдуло в море. </a:t>
            </a:r>
            <a:r>
              <a:rPr lang="ru-RU" sz="2200" b="1" dirty="0" smtClean="0">
                <a:solidFill>
                  <a:srgbClr val="002060"/>
                </a:solidFill>
              </a:rPr>
              <a:t>Прибыл </a:t>
            </a:r>
            <a:r>
              <a:rPr lang="ru-RU" sz="2200" b="1" dirty="0">
                <a:solidFill>
                  <a:srgbClr val="002060"/>
                </a:solidFill>
              </a:rPr>
              <a:t>наш корабль на Камчатку. </a:t>
            </a:r>
            <a:r>
              <a:rPr lang="ru-RU" sz="2200" b="1" dirty="0" smtClean="0">
                <a:solidFill>
                  <a:srgbClr val="002060"/>
                </a:solidFill>
              </a:rPr>
              <a:t>Я </a:t>
            </a:r>
            <a:r>
              <a:rPr lang="ru-RU" sz="2200" b="1" dirty="0">
                <a:solidFill>
                  <a:srgbClr val="002060"/>
                </a:solidFill>
              </a:rPr>
              <a:t>пошёл в город, смотрю: рыбаки стоят и что-то разглядывают на дереве. </a:t>
            </a:r>
            <a:r>
              <a:rPr lang="ru-RU" sz="2200" b="1" dirty="0" smtClean="0">
                <a:solidFill>
                  <a:srgbClr val="002060"/>
                </a:solidFill>
              </a:rPr>
              <a:t>Это </a:t>
            </a:r>
            <a:r>
              <a:rPr lang="ru-RU" sz="2200" b="1" dirty="0">
                <a:solidFill>
                  <a:srgbClr val="002060"/>
                </a:solidFill>
              </a:rPr>
              <a:t>наш бесхвостый воробей прыгает по веткам! </a:t>
            </a:r>
            <a:r>
              <a:rPr lang="ru-RU" sz="2200" b="1" dirty="0" smtClean="0">
                <a:solidFill>
                  <a:srgbClr val="002060"/>
                </a:solidFill>
              </a:rPr>
              <a:t>Рыбаки </a:t>
            </a:r>
            <a:r>
              <a:rPr lang="ru-RU" sz="2200" b="1" dirty="0">
                <a:solidFill>
                  <a:srgbClr val="002060"/>
                </a:solidFill>
              </a:rPr>
              <a:t>удивляются: «Ворон у нас на Камчатке много, а воробьёв совсем нет, как он сюда попал?»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Вернулся </a:t>
            </a:r>
            <a:r>
              <a:rPr lang="ru-RU" sz="2200" b="1" dirty="0">
                <a:solidFill>
                  <a:srgbClr val="002060"/>
                </a:solidFill>
              </a:rPr>
              <a:t>я на корабль и рассказал, что воробей остался на Камчатке. </a:t>
            </a:r>
            <a:r>
              <a:rPr lang="ru-RU" sz="2200" b="1" dirty="0" smtClean="0">
                <a:solidFill>
                  <a:srgbClr val="002060"/>
                </a:solidFill>
              </a:rPr>
              <a:t>Мы </a:t>
            </a:r>
            <a:r>
              <a:rPr lang="ru-RU" sz="2200" b="1" dirty="0">
                <a:solidFill>
                  <a:srgbClr val="002060"/>
                </a:solidFill>
              </a:rPr>
              <a:t>взяли обратный курс на Владивосток. </a:t>
            </a:r>
            <a:r>
              <a:rPr lang="ru-RU" sz="2200" b="1" dirty="0" smtClean="0">
                <a:solidFill>
                  <a:srgbClr val="002060"/>
                </a:solidFill>
              </a:rPr>
              <a:t>Когда </a:t>
            </a:r>
            <a:r>
              <a:rPr lang="ru-RU" sz="2200" b="1" dirty="0">
                <a:solidFill>
                  <a:srgbClr val="002060"/>
                </a:solidFill>
              </a:rPr>
              <a:t>к порту подходили, подул сильный ветер и сорвал со старой шлюпки брезент. </a:t>
            </a:r>
            <a:r>
              <a:rPr lang="ru-RU" sz="2200" b="1" dirty="0" smtClean="0">
                <a:solidFill>
                  <a:srgbClr val="002060"/>
                </a:solidFill>
              </a:rPr>
              <a:t>Стал </a:t>
            </a:r>
            <a:r>
              <a:rPr lang="ru-RU" sz="2200" b="1" dirty="0">
                <a:solidFill>
                  <a:srgbClr val="002060"/>
                </a:solidFill>
              </a:rPr>
              <a:t>я брезент закреплять, смотрю, а в шлюпке на дне бесхвостый воробей сидит! </a:t>
            </a:r>
            <a:r>
              <a:rPr lang="ru-RU" sz="2200" b="1" dirty="0" smtClean="0">
                <a:solidFill>
                  <a:srgbClr val="002060"/>
                </a:solidFill>
              </a:rPr>
              <a:t>Вот </a:t>
            </a:r>
            <a:r>
              <a:rPr lang="ru-RU" sz="2200" b="1" dirty="0">
                <a:solidFill>
                  <a:srgbClr val="002060"/>
                </a:solidFill>
              </a:rPr>
              <a:t>такой воробей-путешественник</a:t>
            </a:r>
            <a:r>
              <a:rPr lang="ru-RU" sz="2200" b="1" dirty="0" smtClean="0">
                <a:solidFill>
                  <a:srgbClr val="002060"/>
                </a:solidFill>
              </a:rPr>
              <a:t>!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525978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Даже </a:t>
            </a:r>
            <a:r>
              <a:rPr lang="ru-RU" b="1" dirty="0">
                <a:solidFill>
                  <a:srgbClr val="002060"/>
                </a:solidFill>
              </a:rPr>
              <a:t>воробей может быть путешественником.</a:t>
            </a:r>
          </a:p>
          <a:p>
            <a:r>
              <a:rPr lang="ru-RU" b="1" dirty="0">
                <a:solidFill>
                  <a:srgbClr val="002060"/>
                </a:solidFill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38271109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Случайный пассажир.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Воробей гостит на Камчатке.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Возвращение домой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341462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solidFill>
            <a:schemeClr val="bg1"/>
          </a:solidFill>
        </p:spPr>
        <p:txBody>
          <a:bodyPr>
            <a:noAutofit/>
          </a:bodyPr>
          <a:lstStyle/>
          <a:p>
            <a:pPr algn="l"/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>
                <a:solidFill>
                  <a:srgbClr val="002060"/>
                </a:solidFill>
              </a:rPr>
              <a:t/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/>
            </a:r>
            <a:br>
              <a:rPr lang="ru-RU" sz="2000" b="1" dirty="0" smtClean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	В </a:t>
            </a:r>
            <a:r>
              <a:rPr lang="ru-RU" sz="2000" b="1" dirty="0">
                <a:solidFill>
                  <a:srgbClr val="002060"/>
                </a:solidFill>
              </a:rPr>
              <a:t>сумерки я возвращался из леса и увидел на дороге ёжика. </a:t>
            </a:r>
            <a:r>
              <a:rPr lang="ru-RU" sz="2000" b="1" dirty="0" smtClean="0">
                <a:solidFill>
                  <a:srgbClr val="002060"/>
                </a:solidFill>
              </a:rPr>
              <a:t>Посадил </a:t>
            </a:r>
            <a:r>
              <a:rPr lang="ru-RU" sz="2000" b="1" dirty="0">
                <a:solidFill>
                  <a:srgbClr val="002060"/>
                </a:solidFill>
              </a:rPr>
              <a:t>я его в кепку, принёс домой и назвал Фомкой. 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комнате Фомка нашёл за печкой старый подшитый валенок и забрался в него. </a:t>
            </a:r>
            <a:r>
              <a:rPr lang="ru-RU" sz="2000" b="1" dirty="0" smtClean="0">
                <a:solidFill>
                  <a:srgbClr val="002060"/>
                </a:solidFill>
              </a:rPr>
              <a:t>А </a:t>
            </a:r>
            <a:r>
              <a:rPr lang="ru-RU" sz="2000" b="1" dirty="0">
                <a:solidFill>
                  <a:srgbClr val="002060"/>
                </a:solidFill>
              </a:rPr>
              <a:t>на том валенке любил дремать рыжий кот Васька. </a:t>
            </a:r>
            <a:r>
              <a:rPr lang="ru-RU" sz="2000" b="1" dirty="0" smtClean="0">
                <a:solidFill>
                  <a:srgbClr val="002060"/>
                </a:solidFill>
              </a:rPr>
              <a:t>Всю </a:t>
            </a:r>
            <a:r>
              <a:rPr lang="ru-RU" sz="2000" b="1" dirty="0">
                <a:solidFill>
                  <a:srgbClr val="002060"/>
                </a:solidFill>
              </a:rPr>
              <a:t>ночь до рассвета он где-то бродил, а затем прыгнул в форточку. </a:t>
            </a:r>
            <a:r>
              <a:rPr lang="ru-RU" sz="2000" b="1" dirty="0" smtClean="0">
                <a:solidFill>
                  <a:srgbClr val="002060"/>
                </a:solidFill>
              </a:rPr>
              <a:t>Лёг </a:t>
            </a:r>
            <a:r>
              <a:rPr lang="ru-RU" sz="2000" b="1" dirty="0">
                <a:solidFill>
                  <a:srgbClr val="002060"/>
                </a:solidFill>
              </a:rPr>
              <a:t>он на своё любимое место за печкой, но тут же выгнул спину дугой и выскочил на середину комнаты. </a:t>
            </a:r>
            <a:r>
              <a:rPr lang="ru-RU" sz="2000" b="1" dirty="0" smtClean="0">
                <a:solidFill>
                  <a:srgbClr val="002060"/>
                </a:solidFill>
              </a:rPr>
              <a:t>Васька </a:t>
            </a:r>
            <a:r>
              <a:rPr lang="ru-RU" sz="2000" b="1" dirty="0">
                <a:solidFill>
                  <a:srgbClr val="002060"/>
                </a:solidFill>
              </a:rPr>
              <a:t>не на шутку перепугался: старый дедов валенок чихал, кашлял, фыркал.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	Я </a:t>
            </a:r>
            <a:r>
              <a:rPr lang="ru-RU" sz="2000" b="1" dirty="0">
                <a:solidFill>
                  <a:srgbClr val="002060"/>
                </a:solidFill>
              </a:rPr>
              <a:t>подумал, что теперь рыжему Ваське спокойной жизни не будет, но ошибся. </a:t>
            </a:r>
            <a:r>
              <a:rPr lang="ru-RU" sz="2000" b="1" dirty="0" smtClean="0">
                <a:solidFill>
                  <a:srgbClr val="002060"/>
                </a:solidFill>
              </a:rPr>
              <a:t>День </a:t>
            </a:r>
            <a:r>
              <a:rPr lang="ru-RU" sz="2000" b="1" dirty="0">
                <a:solidFill>
                  <a:srgbClr val="002060"/>
                </a:solidFill>
              </a:rPr>
              <a:t>за днём кот и еж приглядывались друг к другу, а потом привыкли и подружились, даже молоко стали пить из одного блюдца. </a:t>
            </a:r>
            <a:r>
              <a:rPr lang="ru-RU" sz="2000" b="1" dirty="0" smtClean="0">
                <a:solidFill>
                  <a:srgbClr val="002060"/>
                </a:solidFill>
              </a:rPr>
              <a:t>Как-то </a:t>
            </a:r>
            <a:r>
              <a:rPr lang="ru-RU" sz="2000" b="1" dirty="0">
                <a:solidFill>
                  <a:srgbClr val="002060"/>
                </a:solidFill>
              </a:rPr>
              <a:t>еж поймал в сенях мышонка и показал его коту. </a:t>
            </a:r>
            <a:r>
              <a:rPr lang="ru-RU" sz="2000" b="1" dirty="0" smtClean="0">
                <a:solidFill>
                  <a:srgbClr val="002060"/>
                </a:solidFill>
              </a:rPr>
              <a:t>Пристыженный </a:t>
            </a:r>
            <a:r>
              <a:rPr lang="ru-RU" sz="2000" b="1" dirty="0">
                <a:solidFill>
                  <a:srgbClr val="002060"/>
                </a:solidFill>
              </a:rPr>
              <a:t>кот заурчал и предпочел удалиться во двор. </a:t>
            </a:r>
            <a:r>
              <a:rPr lang="ru-RU" sz="2000" b="1" dirty="0" smtClean="0">
                <a:solidFill>
                  <a:srgbClr val="002060"/>
                </a:solidFill>
              </a:rPr>
              <a:t>Васька </a:t>
            </a:r>
            <a:r>
              <a:rPr lang="ru-RU" sz="2000" b="1" dirty="0">
                <a:solidFill>
                  <a:srgbClr val="002060"/>
                </a:solidFill>
              </a:rPr>
              <a:t>был толст, ленив и на мышей не обращал внимания.</a:t>
            </a:r>
            <a:br>
              <a:rPr lang="ru-RU" sz="2000" b="1" dirty="0">
                <a:solidFill>
                  <a:srgbClr val="002060"/>
                </a:solidFill>
              </a:rPr>
            </a:br>
            <a:r>
              <a:rPr lang="ru-RU" sz="2000" b="1" dirty="0" smtClean="0">
                <a:solidFill>
                  <a:srgbClr val="002060"/>
                </a:solidFill>
              </a:rPr>
              <a:t>	Осенью </a:t>
            </a:r>
            <a:r>
              <a:rPr lang="ru-RU" sz="2000" b="1" dirty="0">
                <a:solidFill>
                  <a:srgbClr val="002060"/>
                </a:solidFill>
              </a:rPr>
              <a:t>я пустил Фомку под дом, но почти каждый вечер еж прибегал к крыльцу, стучал по блюдцу лапами и требовал молока. </a:t>
            </a:r>
            <a:r>
              <a:rPr lang="ru-RU" sz="2000" b="1" dirty="0" smtClean="0">
                <a:solidFill>
                  <a:srgbClr val="002060"/>
                </a:solidFill>
              </a:rPr>
              <a:t>На </a:t>
            </a:r>
            <a:r>
              <a:rPr lang="ru-RU" sz="2000" b="1" dirty="0">
                <a:solidFill>
                  <a:srgbClr val="002060"/>
                </a:solidFill>
              </a:rPr>
              <a:t>зов колючего друга являлся кот. </a:t>
            </a:r>
            <a:r>
              <a:rPr lang="ru-RU" sz="2000" b="1" dirty="0" smtClean="0">
                <a:solidFill>
                  <a:srgbClr val="002060"/>
                </a:solidFill>
              </a:rPr>
              <a:t>Но </a:t>
            </a:r>
            <a:r>
              <a:rPr lang="ru-RU" sz="2000" b="1" dirty="0">
                <a:solidFill>
                  <a:srgbClr val="002060"/>
                </a:solidFill>
              </a:rPr>
              <a:t>самое удивительное, что с тех пор и Васька начал ловить мышей. </a:t>
            </a:r>
            <a:r>
              <a:rPr lang="ru-RU" sz="2000" b="1" dirty="0" smtClean="0">
                <a:solidFill>
                  <a:srgbClr val="002060"/>
                </a:solidFill>
              </a:rPr>
              <a:t>Ведь </a:t>
            </a:r>
            <a:r>
              <a:rPr lang="ru-RU" sz="2000" b="1" dirty="0">
                <a:solidFill>
                  <a:srgbClr val="002060"/>
                </a:solidFill>
              </a:rPr>
              <a:t>недаром говорится, что с кем поведешься, от того и наберёшься!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73795"/>
            <a:ext cx="8441441" cy="6186309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На </a:t>
            </a:r>
            <a:r>
              <a:rPr lang="ru-RU" sz="2200" b="1" dirty="0">
                <a:solidFill>
                  <a:srgbClr val="002060"/>
                </a:solidFill>
              </a:rPr>
              <a:t>свете жил удивительный певец, который пел и проникновенно, и красочно. </a:t>
            </a:r>
            <a:r>
              <a:rPr lang="ru-RU" sz="2200" b="1" dirty="0" smtClean="0">
                <a:solidFill>
                  <a:srgbClr val="002060"/>
                </a:solidFill>
              </a:rPr>
              <a:t>Его </a:t>
            </a:r>
            <a:r>
              <a:rPr lang="ru-RU" sz="2200" b="1" dirty="0">
                <a:solidFill>
                  <a:srgbClr val="002060"/>
                </a:solidFill>
              </a:rPr>
              <a:t>разноцветные песни были так хороши </a:t>
            </a:r>
            <a:r>
              <a:rPr lang="ru-RU" sz="2200" b="1" dirty="0" smtClean="0">
                <a:solidFill>
                  <a:srgbClr val="002060"/>
                </a:solidFill>
              </a:rPr>
              <a:t>Но </a:t>
            </a:r>
            <a:r>
              <a:rPr lang="ru-RU" sz="2200" b="1" dirty="0">
                <a:solidFill>
                  <a:srgbClr val="002060"/>
                </a:solidFill>
              </a:rPr>
              <a:t>у него не было песни, которая бы нравилась абсолютно всем. </a:t>
            </a:r>
            <a:r>
              <a:rPr lang="ru-RU" sz="2200" b="1" dirty="0" smtClean="0">
                <a:solidFill>
                  <a:srgbClr val="002060"/>
                </a:solidFill>
              </a:rPr>
              <a:t>Его </a:t>
            </a:r>
            <a:r>
              <a:rPr lang="ru-RU" sz="2200" b="1" dirty="0">
                <a:solidFill>
                  <a:srgbClr val="002060"/>
                </a:solidFill>
              </a:rPr>
              <a:t>розовую песню любили юноши и девушки, а старики проходили мимо. </a:t>
            </a:r>
            <a:r>
              <a:rPr lang="ru-RU" sz="2200" b="1" dirty="0" smtClean="0">
                <a:solidFill>
                  <a:srgbClr val="002060"/>
                </a:solidFill>
              </a:rPr>
              <a:t>Когда </a:t>
            </a:r>
            <a:r>
              <a:rPr lang="ru-RU" sz="2200" b="1" dirty="0">
                <a:solidFill>
                  <a:srgbClr val="002060"/>
                </a:solidFill>
              </a:rPr>
              <a:t>он пел зелёную песню, то люди средних лет открывали ему души. </a:t>
            </a:r>
            <a:r>
              <a:rPr lang="ru-RU" sz="2200" b="1" dirty="0" smtClean="0">
                <a:solidFill>
                  <a:srgbClr val="002060"/>
                </a:solidFill>
              </a:rPr>
              <a:t>Зато </a:t>
            </a:r>
            <a:r>
              <a:rPr lang="ru-RU" sz="2200" b="1" dirty="0">
                <a:solidFill>
                  <a:srgbClr val="002060"/>
                </a:solidFill>
              </a:rPr>
              <a:t>детей эта песня не трогала: они любили песни ярких цветов. </a:t>
            </a:r>
            <a:r>
              <a:rPr lang="ru-RU" sz="2200" b="1" dirty="0" smtClean="0">
                <a:solidFill>
                  <a:srgbClr val="002060"/>
                </a:solidFill>
              </a:rPr>
              <a:t>И </a:t>
            </a:r>
            <a:r>
              <a:rPr lang="ru-RU" sz="2200" b="1" dirty="0">
                <a:solidFill>
                  <a:srgbClr val="002060"/>
                </a:solidFill>
              </a:rPr>
              <a:t>для них приходилось петь особо, как и для стариков. </a:t>
            </a:r>
            <a:r>
              <a:rPr lang="ru-RU" sz="2200" b="1" dirty="0" smtClean="0">
                <a:solidFill>
                  <a:srgbClr val="002060"/>
                </a:solidFill>
              </a:rPr>
              <a:t>Этим </a:t>
            </a:r>
            <a:r>
              <a:rPr lang="ru-RU" sz="2200" b="1" dirty="0">
                <a:solidFill>
                  <a:srgbClr val="002060"/>
                </a:solidFill>
              </a:rPr>
              <a:t>нравились песни тёмные: серые, синие.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Любовь </a:t>
            </a:r>
            <a:r>
              <a:rPr lang="ru-RU" sz="2200" b="1" dirty="0">
                <a:solidFill>
                  <a:srgbClr val="002060"/>
                </a:solidFill>
              </a:rPr>
              <a:t>к цвету песни зависела не только от возраста, но и от характера. </a:t>
            </a:r>
            <a:r>
              <a:rPr lang="ru-RU" sz="2200" b="1" dirty="0" smtClean="0">
                <a:solidFill>
                  <a:srgbClr val="002060"/>
                </a:solidFill>
              </a:rPr>
              <a:t>Весёлые </a:t>
            </a:r>
            <a:r>
              <a:rPr lang="ru-RU" sz="2200" b="1" dirty="0">
                <a:solidFill>
                  <a:srgbClr val="002060"/>
                </a:solidFill>
              </a:rPr>
              <a:t>люди любили жёлтые, малиновые, красные песни. </a:t>
            </a:r>
            <a:r>
              <a:rPr lang="ru-RU" sz="2200" b="1" dirty="0" smtClean="0">
                <a:solidFill>
                  <a:srgbClr val="002060"/>
                </a:solidFill>
              </a:rPr>
              <a:t>Серьёзным </a:t>
            </a:r>
            <a:r>
              <a:rPr lang="ru-RU" sz="2200" b="1" dirty="0">
                <a:solidFill>
                  <a:srgbClr val="002060"/>
                </a:solidFill>
              </a:rPr>
              <a:t>нравились песни коричневых, вишнёвых, лиловых тонов.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Певец </a:t>
            </a:r>
            <a:r>
              <a:rPr lang="ru-RU" sz="2200" b="1" dirty="0">
                <a:solidFill>
                  <a:srgbClr val="002060"/>
                </a:solidFill>
              </a:rPr>
              <a:t>искал цвет для песни, которая полюбилась бы сразу всем, но так и не нашёл. </a:t>
            </a:r>
            <a:r>
              <a:rPr lang="ru-RU" sz="2200" b="1" dirty="0" smtClean="0">
                <a:solidFill>
                  <a:srgbClr val="002060"/>
                </a:solidFill>
              </a:rPr>
              <a:t>И </a:t>
            </a:r>
            <a:r>
              <a:rPr lang="ru-RU" sz="2200" b="1" dirty="0">
                <a:solidFill>
                  <a:srgbClr val="002060"/>
                </a:solidFill>
              </a:rPr>
              <a:t>тогда он обратился к известному художнику и попросил его придумать такой цвет, который понравится людям разного возраста и характера. </a:t>
            </a:r>
            <a:r>
              <a:rPr lang="ru-RU" sz="2200" b="1" dirty="0" smtClean="0">
                <a:solidFill>
                  <a:srgbClr val="002060"/>
                </a:solidFill>
              </a:rPr>
              <a:t>Художник </a:t>
            </a:r>
            <a:r>
              <a:rPr lang="ru-RU" sz="2200" b="1" dirty="0">
                <a:solidFill>
                  <a:srgbClr val="002060"/>
                </a:solidFill>
              </a:rPr>
              <a:t>выслушал певца, подумал и подарил ему радугу. </a:t>
            </a:r>
            <a:r>
              <a:rPr lang="ru-RU" sz="2200" b="1" dirty="0" smtClean="0">
                <a:solidFill>
                  <a:srgbClr val="002060"/>
                </a:solidFill>
              </a:rPr>
              <a:t>Радугу </a:t>
            </a:r>
            <a:r>
              <a:rPr lang="ru-RU" sz="2200" b="1" dirty="0">
                <a:solidFill>
                  <a:srgbClr val="002060"/>
                </a:solidFill>
              </a:rPr>
              <a:t>любят все, потому что каждый находит в ней свой любимый цвет</a:t>
            </a:r>
            <a:r>
              <a:rPr lang="ru-RU" sz="2200" b="1" dirty="0" smtClean="0">
                <a:solidFill>
                  <a:srgbClr val="002060"/>
                </a:solidFill>
              </a:rPr>
              <a:t>.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9415163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Каждый человек по-разному воспринимает песню, ассоциируя с ней разные цвета, поэтому песня должна быть окрашена в разные цвета радуги, чтобы понравиться </a:t>
            </a:r>
            <a:r>
              <a:rPr lang="ru-RU" sz="4000" b="1" dirty="0" smtClean="0">
                <a:solidFill>
                  <a:srgbClr val="002060"/>
                </a:solidFill>
              </a:rPr>
              <a:t>всем.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2185506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Любовь к цвету песни и возраст.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>
                <a:solidFill>
                  <a:srgbClr val="002060"/>
                </a:solidFill>
              </a:rPr>
              <a:t>  Любовь к цвету песни и характер.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</a:t>
            </a:r>
            <a:r>
              <a:rPr lang="ru-RU" b="1" dirty="0">
                <a:solidFill>
                  <a:srgbClr val="002060"/>
                </a:solidFill>
              </a:rPr>
              <a:t>  Цвет песни для всех людей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236668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373795"/>
            <a:ext cx="8441441" cy="600164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Великий </a:t>
            </a:r>
            <a:r>
              <a:rPr lang="ru-RU" sz="2000" b="1" dirty="0">
                <a:solidFill>
                  <a:srgbClr val="002060"/>
                </a:solidFill>
              </a:rPr>
              <a:t>русский врач, хирург и анатом, Николай Иванович Пирогов был исключительно трудолюбивым и самоотверженным человеком. </a:t>
            </a:r>
            <a:r>
              <a:rPr lang="ru-RU" sz="2000" b="1" dirty="0" smtClean="0">
                <a:solidFill>
                  <a:srgbClr val="002060"/>
                </a:solidFill>
              </a:rPr>
              <a:t>Даже </a:t>
            </a:r>
            <a:r>
              <a:rPr lang="ru-RU" sz="2000" b="1" dirty="0">
                <a:solidFill>
                  <a:srgbClr val="002060"/>
                </a:solidFill>
              </a:rPr>
              <a:t>в редкие минуты отдыха он думал о том, как победить болезни и облегчить тяжёлые страдания людей.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19 веке  — в то время, когда жил Пирогов, ещё не умели лечить переломы. </a:t>
            </a:r>
            <a:r>
              <a:rPr lang="ru-RU" sz="2000" b="1" dirty="0" smtClean="0">
                <a:solidFill>
                  <a:srgbClr val="002060"/>
                </a:solidFill>
              </a:rPr>
              <a:t>Многие </a:t>
            </a:r>
            <a:r>
              <a:rPr lang="ru-RU" sz="2000" b="1" dirty="0">
                <a:solidFill>
                  <a:srgbClr val="002060"/>
                </a:solidFill>
              </a:rPr>
              <a:t>врачи считали, что сломанные конечности не срастаются, и люди лишались рук и ног, оставаясь калеками на всю жизнь. </a:t>
            </a:r>
            <a:r>
              <a:rPr lang="ru-RU" sz="2000" b="1" dirty="0" smtClean="0">
                <a:solidFill>
                  <a:srgbClr val="002060"/>
                </a:solidFill>
              </a:rPr>
              <a:t>Однажды </a:t>
            </a:r>
            <a:r>
              <a:rPr lang="ru-RU" sz="2000" b="1" dirty="0">
                <a:solidFill>
                  <a:srgbClr val="002060"/>
                </a:solidFill>
              </a:rPr>
              <a:t>Пирогов зашёл в гости к другу-скульптору. </a:t>
            </a:r>
            <a:r>
              <a:rPr lang="ru-RU" sz="2000" b="1" dirty="0" smtClean="0">
                <a:solidFill>
                  <a:srgbClr val="002060"/>
                </a:solidFill>
              </a:rPr>
              <a:t>Тот </a:t>
            </a:r>
            <a:r>
              <a:rPr lang="ru-RU" sz="2000" b="1" dirty="0">
                <a:solidFill>
                  <a:srgbClr val="002060"/>
                </a:solidFill>
              </a:rPr>
              <a:t>вымачивал в гипсе марлевые повязки для укрепления статуи, которую он создавал. </a:t>
            </a:r>
            <a:r>
              <a:rPr lang="ru-RU" sz="2000" b="1" dirty="0" smtClean="0">
                <a:solidFill>
                  <a:srgbClr val="002060"/>
                </a:solidFill>
              </a:rPr>
              <a:t>Пирогов</a:t>
            </a:r>
            <a:r>
              <a:rPr lang="ru-RU" sz="2000" b="1" dirty="0">
                <a:solidFill>
                  <a:srgbClr val="002060"/>
                </a:solidFill>
              </a:rPr>
              <a:t>, задумавшись, наблюдал за работой художника. 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вдруг его осенило! </a:t>
            </a:r>
            <a:r>
              <a:rPr lang="ru-RU" sz="2000" b="1" dirty="0" smtClean="0">
                <a:solidFill>
                  <a:srgbClr val="002060"/>
                </a:solidFill>
              </a:rPr>
              <a:t>«Отсыпь-ка </a:t>
            </a:r>
            <a:r>
              <a:rPr lang="ru-RU" sz="2000" b="1" dirty="0">
                <a:solidFill>
                  <a:srgbClr val="002060"/>
                </a:solidFill>
              </a:rPr>
              <a:t>мне сухого гипса!»  — попросил он друга. </a:t>
            </a:r>
            <a:r>
              <a:rPr lang="ru-RU" sz="2000" b="1" dirty="0" smtClean="0">
                <a:solidFill>
                  <a:srgbClr val="002060"/>
                </a:solidFill>
              </a:rPr>
              <a:t>Тот </a:t>
            </a:r>
            <a:r>
              <a:rPr lang="ru-RU" sz="2000" b="1" dirty="0">
                <a:solidFill>
                  <a:srgbClr val="002060"/>
                </a:solidFill>
              </a:rPr>
              <a:t>удивился, но просьбу выполнил. </a:t>
            </a:r>
            <a:r>
              <a:rPr lang="ru-RU" sz="2000" b="1" dirty="0" smtClean="0">
                <a:solidFill>
                  <a:srgbClr val="002060"/>
                </a:solidFill>
              </a:rPr>
              <a:t>Пирогов </a:t>
            </a:r>
            <a:r>
              <a:rPr lang="ru-RU" sz="2000" b="1" dirty="0">
                <a:solidFill>
                  <a:srgbClr val="002060"/>
                </a:solidFill>
              </a:rPr>
              <a:t>принёс мешочек с гипсом домой. </a:t>
            </a:r>
            <a:r>
              <a:rPr lang="ru-RU" sz="2000" b="1" dirty="0" smtClean="0">
                <a:solidFill>
                  <a:srgbClr val="002060"/>
                </a:solidFill>
              </a:rPr>
              <a:t>Затем </a:t>
            </a:r>
            <a:r>
              <a:rPr lang="ru-RU" sz="2000" b="1" dirty="0">
                <a:solidFill>
                  <a:srgbClr val="002060"/>
                </a:solidFill>
              </a:rPr>
              <a:t>развёл его в воде и вымочил бинты в получившейся гипсовой кашице. </a:t>
            </a:r>
            <a:r>
              <a:rPr lang="ru-RU" sz="2000" b="1" dirty="0" smtClean="0">
                <a:solidFill>
                  <a:srgbClr val="002060"/>
                </a:solidFill>
              </a:rPr>
              <a:t>Взял </a:t>
            </a:r>
            <a:r>
              <a:rPr lang="ru-RU" sz="2000" b="1" dirty="0">
                <a:solidFill>
                  <a:srgbClr val="002060"/>
                </a:solidFill>
              </a:rPr>
              <a:t>два обломка кости животного, аккуратно соединил их в местах перелома и туго перетянул мокрой гипсовой повязкой. </a:t>
            </a:r>
            <a:r>
              <a:rPr lang="ru-RU" sz="2000" b="1" dirty="0" smtClean="0">
                <a:solidFill>
                  <a:srgbClr val="002060"/>
                </a:solidFill>
              </a:rPr>
              <a:t>Гипс </a:t>
            </a:r>
            <a:r>
              <a:rPr lang="ru-RU" sz="2000" b="1" dirty="0">
                <a:solidFill>
                  <a:srgbClr val="002060"/>
                </a:solidFill>
              </a:rPr>
              <a:t>быстро затвердел и удерживал соединённые обломки в правильном положении.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	Так </a:t>
            </a:r>
            <a:r>
              <a:rPr lang="ru-RU" sz="2000" b="1" dirty="0">
                <a:solidFill>
                  <a:srgbClr val="002060"/>
                </a:solidFill>
              </a:rPr>
              <a:t>родилась гениальная идея закрепления сломанных конечностей при помощи гипса, чтобы они правильно срастались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1070478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Великий врач Пирогов даже в минуты отдыха думал о том, как помочь страдающим людям, именно тогда у него родилась идея лечения переломов с помощью гипсовых </a:t>
            </a:r>
            <a:r>
              <a:rPr lang="ru-RU" sz="4000" b="1" dirty="0" smtClean="0">
                <a:solidFill>
                  <a:srgbClr val="002060"/>
                </a:solidFill>
              </a:rPr>
              <a:t>повязок.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60256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1.  Трудолюбивый врач Н. И. Пирогов.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2.  Идея из мастерской скульптора.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3.  Гипс для лечения переломов</a:t>
            </a:r>
            <a:r>
              <a:rPr lang="ru-RU" sz="4000" b="1" dirty="0" smtClean="0">
                <a:solidFill>
                  <a:srgbClr val="002060"/>
                </a:solidFill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4747706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201286"/>
            <a:ext cx="8441441" cy="637097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Любознательному </a:t>
            </a:r>
            <a:r>
              <a:rPr lang="ru-RU" sz="2000" b="1" dirty="0">
                <a:solidFill>
                  <a:srgbClr val="002060"/>
                </a:solidFill>
              </a:rPr>
              <a:t>человеку даже самая обычная пуговица может рассказать много интересного. </a:t>
            </a:r>
            <a:r>
              <a:rPr lang="ru-RU" sz="2000" b="1" dirty="0" smtClean="0">
                <a:solidFill>
                  <a:srgbClr val="002060"/>
                </a:solidFill>
              </a:rPr>
              <a:t>Пуговицы </a:t>
            </a:r>
            <a:r>
              <a:rPr lang="ru-RU" sz="2000" b="1" dirty="0">
                <a:solidFill>
                  <a:srgbClr val="002060"/>
                </a:solidFill>
              </a:rPr>
              <a:t>появились очень давно  — уже в Древнем Египте. </a:t>
            </a:r>
            <a:r>
              <a:rPr lang="ru-RU" sz="2000" b="1" dirty="0" smtClean="0">
                <a:solidFill>
                  <a:srgbClr val="002060"/>
                </a:solidFill>
              </a:rPr>
              <a:t>Долгое </a:t>
            </a:r>
            <a:r>
              <a:rPr lang="ru-RU" sz="2000" b="1" dirty="0">
                <a:solidFill>
                  <a:srgbClr val="002060"/>
                </a:solidFill>
              </a:rPr>
              <a:t>время они были достоянием знати, потому что их изготавливали из золота, серебра, драгоценных камней. </a:t>
            </a:r>
            <a:r>
              <a:rPr lang="ru-RU" sz="2000" b="1" dirty="0" smtClean="0">
                <a:solidFill>
                  <a:srgbClr val="002060"/>
                </a:solidFill>
              </a:rPr>
              <a:t>Простолюдины </a:t>
            </a:r>
            <a:r>
              <a:rPr lang="ru-RU" sz="2000" b="1" dirty="0">
                <a:solidFill>
                  <a:srgbClr val="002060"/>
                </a:solidFill>
              </a:rPr>
              <a:t>же ещё много веков подвязывали одежду поясом или ремнём.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Средневековье возник обычай располагать пуговицы на мужской одежде только справа. </a:t>
            </a:r>
            <a:r>
              <a:rPr lang="ru-RU" sz="2000" b="1" dirty="0" smtClean="0">
                <a:solidFill>
                  <a:srgbClr val="002060"/>
                </a:solidFill>
              </a:rPr>
              <a:t>Именно </a:t>
            </a:r>
            <a:r>
              <a:rPr lang="ru-RU" sz="2000" b="1" dirty="0">
                <a:solidFill>
                  <a:srgbClr val="002060"/>
                </a:solidFill>
              </a:rPr>
              <a:t>с правой стороны их пришивали на рыцарскую одежду. 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бой рыцарь шёл левым плечом вперёд, потому что в левой руке он держал щит. </a:t>
            </a:r>
            <a:r>
              <a:rPr lang="ru-RU" sz="2000" b="1" dirty="0" smtClean="0">
                <a:solidFill>
                  <a:srgbClr val="002060"/>
                </a:solidFill>
              </a:rPr>
              <a:t>Чтобы </a:t>
            </a:r>
            <a:r>
              <a:rPr lang="ru-RU" sz="2000" b="1" dirty="0">
                <a:solidFill>
                  <a:srgbClr val="002060"/>
                </a:solidFill>
              </a:rPr>
              <a:t>в одежде рыцаря не было никаких щелей, она тоже должна была запахиваться слева направо. </a:t>
            </a:r>
            <a:r>
              <a:rPr lang="ru-RU" sz="2000" b="1" dirty="0" smtClean="0">
                <a:solidFill>
                  <a:srgbClr val="002060"/>
                </a:solidFill>
              </a:rPr>
              <a:t>Вот </a:t>
            </a:r>
            <a:r>
              <a:rPr lang="ru-RU" sz="2000" b="1" dirty="0">
                <a:solidFill>
                  <a:srgbClr val="002060"/>
                </a:solidFill>
              </a:rPr>
              <a:t>почему пуговицы пришивали на мужской одежде только на правую сторону.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Русский </a:t>
            </a:r>
            <a:r>
              <a:rPr lang="ru-RU" sz="2000" b="1" dirty="0">
                <a:solidFill>
                  <a:srgbClr val="002060"/>
                </a:solidFill>
              </a:rPr>
              <a:t>царь Пётр Первый придумал ещё один интересный обычай. </a:t>
            </a:r>
            <a:r>
              <a:rPr lang="ru-RU" sz="2000" b="1" dirty="0" smtClean="0">
                <a:solidFill>
                  <a:srgbClr val="002060"/>
                </a:solidFill>
              </a:rPr>
              <a:t>На </a:t>
            </a:r>
            <a:r>
              <a:rPr lang="ru-RU" sz="2000" b="1" dirty="0">
                <a:solidFill>
                  <a:srgbClr val="002060"/>
                </a:solidFill>
              </a:rPr>
              <a:t>военной форме того времени пуговицы стали пришивать на рукава не с внутренней, а с внешней стороны. </a:t>
            </a:r>
            <a:r>
              <a:rPr lang="ru-RU" sz="2000" b="1" dirty="0" smtClean="0">
                <a:solidFill>
                  <a:srgbClr val="002060"/>
                </a:solidFill>
              </a:rPr>
              <a:t>Царь </a:t>
            </a:r>
            <a:r>
              <a:rPr lang="ru-RU" sz="2000" b="1" dirty="0">
                <a:solidFill>
                  <a:srgbClr val="002060"/>
                </a:solidFill>
              </a:rPr>
              <a:t>хотел, чтобы солдаты отучились от дурной привычки вытирать рот рукавом после еды. </a:t>
            </a:r>
            <a:r>
              <a:rPr lang="ru-RU" sz="2000" b="1" dirty="0" smtClean="0">
                <a:solidFill>
                  <a:srgbClr val="002060"/>
                </a:solidFill>
              </a:rPr>
              <a:t>Пуговицы </a:t>
            </a:r>
            <a:r>
              <a:rPr lang="ru-RU" sz="2000" b="1" dirty="0">
                <a:solidFill>
                  <a:srgbClr val="002060"/>
                </a:solidFill>
              </a:rPr>
              <a:t>царапали рот, и солдат больше не использовал рукав вместо платка. </a:t>
            </a:r>
            <a:r>
              <a:rPr lang="ru-RU" sz="2000" b="1" dirty="0" smtClean="0">
                <a:solidFill>
                  <a:srgbClr val="002060"/>
                </a:solidFill>
              </a:rPr>
              <a:t>Форма </a:t>
            </a:r>
            <a:r>
              <a:rPr lang="ru-RU" sz="2000" b="1" dirty="0">
                <a:solidFill>
                  <a:srgbClr val="002060"/>
                </a:solidFill>
              </a:rPr>
              <a:t>не пачкалась и лучше сохранялась, от этого государство получало выгоду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127980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Любознательному человеку даже самая обычная пуговица может рассказать много </a:t>
            </a:r>
            <a:r>
              <a:rPr lang="ru-RU" b="1" dirty="0" smtClean="0">
                <a:solidFill>
                  <a:srgbClr val="002060"/>
                </a:solidFill>
              </a:rPr>
              <a:t>интересного.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Когда появились пуговицы.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Пуговицы на мужской одежде.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Пуговицы на </a:t>
            </a:r>
            <a:r>
              <a:rPr lang="ru-RU" b="1" dirty="0" smtClean="0">
                <a:solidFill>
                  <a:srgbClr val="002060"/>
                </a:solidFill>
              </a:rPr>
              <a:t>рукавах</a:t>
            </a:r>
            <a:r>
              <a:rPr lang="ru-RU" b="1" dirty="0">
                <a:solidFill>
                  <a:srgbClr val="00206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41718885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467544" y="413731"/>
            <a:ext cx="8441441" cy="5847755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Зима </a:t>
            </a:r>
            <a:r>
              <a:rPr lang="ru-RU" sz="2200" b="1" dirty="0">
                <a:solidFill>
                  <a:srgbClr val="002060"/>
                </a:solidFill>
              </a:rPr>
              <a:t>в тот год в Подмосковье выдалась суровая. </a:t>
            </a:r>
            <a:r>
              <a:rPr lang="ru-RU" sz="2200" b="1" dirty="0" smtClean="0">
                <a:solidFill>
                  <a:srgbClr val="002060"/>
                </a:solidFill>
              </a:rPr>
              <a:t>Если </a:t>
            </a:r>
            <a:r>
              <a:rPr lang="ru-RU" sz="2200" b="1" dirty="0">
                <a:solidFill>
                  <a:srgbClr val="002060"/>
                </a:solidFill>
              </a:rPr>
              <a:t>бы не собака, с которой надо гулять, я бы и на улицу не вылезал. 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одну из вечерних прогулок с собакой послышалось мне, что на сосне кто-то вроде бы шевелился, голоса подавал.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Вернулись </a:t>
            </a:r>
            <a:r>
              <a:rPr lang="ru-RU" sz="2200" b="1" dirty="0">
                <a:solidFill>
                  <a:srgbClr val="002060"/>
                </a:solidFill>
              </a:rPr>
              <a:t>мы с собакой домой. </a:t>
            </a:r>
            <a:r>
              <a:rPr lang="ru-RU" sz="2200" b="1" dirty="0" smtClean="0">
                <a:solidFill>
                  <a:srgbClr val="002060"/>
                </a:solidFill>
              </a:rPr>
              <a:t>Она </a:t>
            </a:r>
            <a:r>
              <a:rPr lang="ru-RU" sz="2200" b="1" dirty="0">
                <a:solidFill>
                  <a:srgbClr val="002060"/>
                </a:solidFill>
              </a:rPr>
              <a:t>легла спать, а ночью вдруг вскочила и помчалась с громким лаем в соседнюю комнату. </a:t>
            </a:r>
            <a:r>
              <a:rPr lang="ru-RU" sz="2200" b="1" dirty="0" smtClean="0">
                <a:solidFill>
                  <a:srgbClr val="002060"/>
                </a:solidFill>
              </a:rPr>
              <a:t>Что </a:t>
            </a:r>
            <a:r>
              <a:rPr lang="ru-RU" sz="2200" b="1" dirty="0">
                <a:solidFill>
                  <a:srgbClr val="002060"/>
                </a:solidFill>
              </a:rPr>
              <a:t>случилось? </a:t>
            </a:r>
            <a:r>
              <a:rPr lang="ru-RU" sz="2200" b="1" dirty="0" smtClean="0">
                <a:solidFill>
                  <a:srgbClr val="002060"/>
                </a:solidFill>
              </a:rPr>
              <a:t>Включил </a:t>
            </a:r>
            <a:r>
              <a:rPr lang="ru-RU" sz="2200" b="1" dirty="0">
                <a:solidFill>
                  <a:srgbClr val="002060"/>
                </a:solidFill>
              </a:rPr>
              <a:t>я свет, и вот чудо: на кресле сидят, тесно прижавшись друг к другу, три крохотные взъерошенные пичуги. </a:t>
            </a:r>
            <a:r>
              <a:rPr lang="ru-RU" sz="2200" b="1" dirty="0" smtClean="0">
                <a:solidFill>
                  <a:srgbClr val="002060"/>
                </a:solidFill>
              </a:rPr>
              <a:t>Оказалось</a:t>
            </a:r>
            <a:r>
              <a:rPr lang="ru-RU" sz="2200" b="1" dirty="0">
                <a:solidFill>
                  <a:srgbClr val="002060"/>
                </a:solidFill>
              </a:rPr>
              <a:t>, что они влетели в открытую форточку. </a:t>
            </a:r>
            <a:r>
              <a:rPr lang="ru-RU" sz="2200" b="1" dirty="0" smtClean="0">
                <a:solidFill>
                  <a:srgbClr val="002060"/>
                </a:solidFill>
              </a:rPr>
              <a:t>Я </a:t>
            </a:r>
            <a:r>
              <a:rPr lang="ru-RU" sz="2200" b="1" dirty="0">
                <a:solidFill>
                  <a:srgbClr val="002060"/>
                </a:solidFill>
              </a:rPr>
              <a:t>взял всех трёх, похожих на малых птенцов, в руки, отогрел и положил в корзину. </a:t>
            </a:r>
            <a:r>
              <a:rPr lang="ru-RU" sz="2200" b="1" dirty="0" smtClean="0">
                <a:solidFill>
                  <a:srgbClr val="002060"/>
                </a:solidFill>
              </a:rPr>
              <a:t>Летали </a:t>
            </a:r>
            <a:r>
              <a:rPr lang="ru-RU" sz="2200" b="1" dirty="0">
                <a:solidFill>
                  <a:srgbClr val="002060"/>
                </a:solidFill>
              </a:rPr>
              <a:t>птички по комнатам, как по улице. </a:t>
            </a:r>
            <a:r>
              <a:rPr lang="ru-RU" sz="2200" b="1" dirty="0" smtClean="0">
                <a:solidFill>
                  <a:srgbClr val="002060"/>
                </a:solidFill>
              </a:rPr>
              <a:t>Но </a:t>
            </a:r>
            <a:r>
              <a:rPr lang="ru-RU" sz="2200" b="1" dirty="0">
                <a:solidFill>
                  <a:srgbClr val="002060"/>
                </a:solidFill>
              </a:rPr>
              <a:t>держались пичуги всегда вместе и спать ложились вместе, кучкой, рядышком.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Отпустил </a:t>
            </a:r>
            <a:r>
              <a:rPr lang="ru-RU" sz="2200" b="1" dirty="0">
                <a:solidFill>
                  <a:srgbClr val="002060"/>
                </a:solidFill>
              </a:rPr>
              <a:t>я их на волю, когда на улице чуть потеплело. </a:t>
            </a:r>
            <a:r>
              <a:rPr lang="ru-RU" sz="2200" b="1" dirty="0" smtClean="0">
                <a:solidFill>
                  <a:srgbClr val="002060"/>
                </a:solidFill>
              </a:rPr>
              <a:t>А </a:t>
            </a:r>
            <a:r>
              <a:rPr lang="ru-RU" sz="2200" b="1" dirty="0">
                <a:solidFill>
                  <a:srgbClr val="002060"/>
                </a:solidFill>
              </a:rPr>
              <a:t>позже узнал, что есть на свете такие птицы  — корольки́, малые, но любые морозы переносящие. 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холод скрываются они в хвойных ветках, прижимаются друг к другу, пёрышки встряхивают, и вот  — коллективная печка! </a:t>
            </a:r>
            <a:r>
              <a:rPr lang="ru-RU" sz="2200" b="1" dirty="0" smtClean="0">
                <a:solidFill>
                  <a:srgbClr val="002060"/>
                </a:solidFill>
              </a:rPr>
              <a:t>Один </a:t>
            </a:r>
            <a:r>
              <a:rPr lang="ru-RU" sz="2200" b="1" dirty="0">
                <a:solidFill>
                  <a:srgbClr val="002060"/>
                </a:solidFill>
              </a:rPr>
              <a:t>замёрзнешь, а вместе не пропадёшь</a:t>
            </a:r>
            <a:r>
              <a:rPr lang="ru-RU" sz="2200" b="1" dirty="0" smtClean="0">
                <a:solidFill>
                  <a:srgbClr val="002060"/>
                </a:solidFill>
              </a:rPr>
              <a:t>!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534958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94714"/>
            <a:ext cx="7772400" cy="31545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С кем поведёшься, от того и наберёшься. </a:t>
            </a:r>
            <a:endParaRPr lang="ru-RU" sz="4000" b="1" dirty="0" smtClean="0">
              <a:solidFill>
                <a:srgbClr val="002060"/>
              </a:solidFill>
            </a:endParaRPr>
          </a:p>
          <a:p>
            <a:endParaRPr lang="ru-RU" sz="4000" b="1" dirty="0">
              <a:solidFill>
                <a:srgbClr val="002060"/>
              </a:solidFill>
            </a:endParaRPr>
          </a:p>
          <a:p>
            <a:r>
              <a:rPr lang="ru-RU" sz="4000" b="1" dirty="0" smtClean="0">
                <a:solidFill>
                  <a:srgbClr val="002060"/>
                </a:solidFill>
              </a:rPr>
              <a:t> </a:t>
            </a:r>
            <a:r>
              <a:rPr lang="ru-RU" sz="4000" b="1" dirty="0">
                <a:solidFill>
                  <a:srgbClr val="002060"/>
                </a:solidFill>
              </a:rPr>
              <a:t>Друзья всегда влияют друг на друга</a:t>
            </a:r>
            <a:r>
              <a:rPr lang="ru-RU" sz="4000" b="1" dirty="0" smtClean="0">
                <a:solidFill>
                  <a:srgbClr val="002060"/>
                </a:solidFill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2548058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 build="allAtOnce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16805" y="2348880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Один замёрзнешь, а </a:t>
            </a:r>
            <a:r>
              <a:rPr lang="ru-RU" b="1" dirty="0" smtClean="0">
                <a:solidFill>
                  <a:srgbClr val="002060"/>
                </a:solidFill>
              </a:rPr>
              <a:t>вместе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 </a:t>
            </a:r>
            <a:r>
              <a:rPr lang="ru-RU" b="1" dirty="0">
                <a:solidFill>
                  <a:srgbClr val="002060"/>
                </a:solidFill>
              </a:rPr>
              <a:t>не </a:t>
            </a:r>
            <a:r>
              <a:rPr lang="ru-RU" b="1" dirty="0" smtClean="0">
                <a:solidFill>
                  <a:srgbClr val="002060"/>
                </a:solidFill>
              </a:rPr>
              <a:t>пропадёшь!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8954549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С</a:t>
            </a:r>
            <a:r>
              <a:rPr lang="ru-RU" b="1" dirty="0" smtClean="0">
                <a:solidFill>
                  <a:srgbClr val="002060"/>
                </a:solidFill>
              </a:rPr>
              <a:t>уровая зима в Подмосковье.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>
                <a:solidFill>
                  <a:srgbClr val="002060"/>
                </a:solidFill>
              </a:rPr>
              <a:t>  </a:t>
            </a:r>
            <a:r>
              <a:rPr lang="ru-RU" b="1" dirty="0" smtClean="0">
                <a:solidFill>
                  <a:srgbClr val="002060"/>
                </a:solidFill>
              </a:rPr>
              <a:t>Нежданные гости.</a:t>
            </a:r>
            <a:endParaRPr lang="ru-RU" b="1" dirty="0">
              <a:solidFill>
                <a:srgbClr val="002060"/>
              </a:solidFill>
            </a:endParaRPr>
          </a:p>
          <a:p>
            <a:r>
              <a:rPr lang="ru-RU" b="1" dirty="0" smtClean="0">
                <a:solidFill>
                  <a:srgbClr val="002060"/>
                </a:solidFill>
              </a:rPr>
              <a:t>3.</a:t>
            </a:r>
            <a:r>
              <a:rPr lang="ru-RU" b="1" dirty="0">
                <a:solidFill>
                  <a:srgbClr val="002060"/>
                </a:solidFill>
              </a:rPr>
              <a:t>  </a:t>
            </a:r>
            <a:r>
              <a:rPr lang="ru-RU" b="1" dirty="0" smtClean="0">
                <a:solidFill>
                  <a:srgbClr val="002060"/>
                </a:solidFill>
              </a:rPr>
              <a:t>Корольки переносят любые морозы.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8071105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Однажды </a:t>
            </a:r>
            <a:r>
              <a:rPr lang="ru-RU" sz="2200" b="1" dirty="0">
                <a:solidFill>
                  <a:srgbClr val="002060"/>
                </a:solidFill>
              </a:rPr>
              <a:t>в Московском зоопарке львица отказалась от своего детёныша. </a:t>
            </a:r>
            <a:r>
              <a:rPr lang="ru-RU" sz="2200" b="1" dirty="0" smtClean="0">
                <a:solidFill>
                  <a:srgbClr val="002060"/>
                </a:solidFill>
              </a:rPr>
              <a:t>Маленькую </a:t>
            </a:r>
            <a:r>
              <a:rPr lang="ru-RU" sz="2200" b="1" dirty="0">
                <a:solidFill>
                  <a:srgbClr val="002060"/>
                </a:solidFill>
              </a:rPr>
              <a:t>львицу назвали Кинули и нашли ей новую  — овчарку Пери. </a:t>
            </a:r>
            <a:r>
              <a:rPr lang="ru-RU" sz="2200" b="1" dirty="0" smtClean="0">
                <a:solidFill>
                  <a:srgbClr val="002060"/>
                </a:solidFill>
              </a:rPr>
              <a:t>Сначала </a:t>
            </a:r>
            <a:r>
              <a:rPr lang="ru-RU" sz="2200" b="1" dirty="0">
                <a:solidFill>
                  <a:srgbClr val="002060"/>
                </a:solidFill>
              </a:rPr>
              <a:t>Пери отнеслась к подкидышу недоверчиво, но постепенно привыкла к своему питомцу. </a:t>
            </a:r>
            <a:r>
              <a:rPr lang="ru-RU" sz="2200" b="1" dirty="0" smtClean="0">
                <a:solidFill>
                  <a:srgbClr val="002060"/>
                </a:solidFill>
              </a:rPr>
              <a:t>Все </a:t>
            </a:r>
            <a:r>
              <a:rPr lang="ru-RU" sz="2200" b="1" dirty="0">
                <a:solidFill>
                  <a:srgbClr val="002060"/>
                </a:solidFill>
              </a:rPr>
              <a:t>удивлялись, как дружно живёт львица вместе с собакой. </a:t>
            </a:r>
            <a:r>
              <a:rPr lang="ru-RU" sz="2200" b="1" dirty="0" smtClean="0">
                <a:solidFill>
                  <a:srgbClr val="002060"/>
                </a:solidFill>
              </a:rPr>
              <a:t>Когда </a:t>
            </a:r>
            <a:r>
              <a:rPr lang="ru-RU" sz="2200" b="1" dirty="0">
                <a:solidFill>
                  <a:srgbClr val="002060"/>
                </a:solidFill>
              </a:rPr>
              <a:t>Кинули давали мясо, она всегда оставляла часть для Пери.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Однажды </a:t>
            </a:r>
            <a:r>
              <a:rPr lang="ru-RU" sz="2200" b="1" dirty="0">
                <a:solidFill>
                  <a:srgbClr val="002060"/>
                </a:solidFill>
              </a:rPr>
              <a:t>Пери заболела: у неё болели ноги, и она не могла подниматься. </a:t>
            </a:r>
            <a:r>
              <a:rPr lang="ru-RU" sz="2200" b="1" dirty="0" smtClean="0">
                <a:solidFill>
                  <a:srgbClr val="002060"/>
                </a:solidFill>
              </a:rPr>
              <a:t>Кинули </a:t>
            </a:r>
            <a:r>
              <a:rPr lang="ru-RU" sz="2200" b="1" dirty="0">
                <a:solidFill>
                  <a:srgbClr val="002060"/>
                </a:solidFill>
              </a:rPr>
              <a:t>брала в зубы еду, подносила её к Пери, мяукала, старалась приподнять собаку лапой, но Пери не вставала. </a:t>
            </a:r>
            <a:r>
              <a:rPr lang="ru-RU" sz="2200" b="1" dirty="0" smtClean="0">
                <a:solidFill>
                  <a:srgbClr val="002060"/>
                </a:solidFill>
              </a:rPr>
              <a:t>Собаку </a:t>
            </a:r>
            <a:r>
              <a:rPr lang="ru-RU" sz="2200" b="1" dirty="0">
                <a:solidFill>
                  <a:srgbClr val="002060"/>
                </a:solidFill>
              </a:rPr>
              <a:t>забрали от львицы, чтобы вылечить. </a:t>
            </a:r>
            <a:r>
              <a:rPr lang="ru-RU" sz="2200" b="1" dirty="0" smtClean="0">
                <a:solidFill>
                  <a:srgbClr val="002060"/>
                </a:solidFill>
              </a:rPr>
              <a:t>Когда </a:t>
            </a:r>
            <a:r>
              <a:rPr lang="ru-RU" sz="2200" b="1" dirty="0">
                <a:solidFill>
                  <a:srgbClr val="002060"/>
                </a:solidFill>
              </a:rPr>
              <a:t>Кинули увидела, что Пери увели, она стала рычать, старалась выскочить из клетки. </a:t>
            </a:r>
            <a:r>
              <a:rPr lang="ru-RU" sz="2200" b="1" dirty="0" smtClean="0">
                <a:solidFill>
                  <a:srgbClr val="002060"/>
                </a:solidFill>
              </a:rPr>
              <a:t>Львица </a:t>
            </a:r>
            <a:r>
              <a:rPr lang="ru-RU" sz="2200" b="1" dirty="0">
                <a:solidFill>
                  <a:srgbClr val="002060"/>
                </a:solidFill>
              </a:rPr>
              <a:t>перестала есть, стала скучная, вялая, злая и никого к себе не подпускала. </a:t>
            </a:r>
            <a:r>
              <a:rPr lang="ru-RU" sz="2200" b="1" dirty="0" smtClean="0">
                <a:solidFill>
                  <a:srgbClr val="002060"/>
                </a:solidFill>
              </a:rPr>
              <a:t>Её </a:t>
            </a:r>
            <a:r>
              <a:rPr lang="ru-RU" sz="2200" b="1" dirty="0">
                <a:solidFill>
                  <a:srgbClr val="002060"/>
                </a:solidFill>
              </a:rPr>
              <a:t>рёв не раз тревожил жителей зоопарка, слышала его и Пери. </a:t>
            </a:r>
            <a:r>
              <a:rPr lang="ru-RU" sz="2200" b="1" dirty="0" smtClean="0">
                <a:solidFill>
                  <a:srgbClr val="002060"/>
                </a:solidFill>
              </a:rPr>
              <a:t>(Овчарка </a:t>
            </a:r>
            <a:r>
              <a:rPr lang="ru-RU" sz="2200" b="1" dirty="0">
                <a:solidFill>
                  <a:srgbClr val="002060"/>
                </a:solidFill>
              </a:rPr>
              <a:t>узнавала голос Кинули, настораживала свои острые уши и тихо скулила.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Через </a:t>
            </a:r>
            <a:r>
              <a:rPr lang="ru-RU" sz="2200" b="1" dirty="0">
                <a:solidFill>
                  <a:srgbClr val="002060"/>
                </a:solidFill>
              </a:rPr>
              <a:t>два месяца Пери поправилась. </a:t>
            </a:r>
            <a:r>
              <a:rPr lang="ru-RU" sz="2200" b="1" dirty="0" smtClean="0">
                <a:solidFill>
                  <a:srgbClr val="002060"/>
                </a:solidFill>
              </a:rPr>
              <a:t>Как </a:t>
            </a:r>
            <a:r>
              <a:rPr lang="ru-RU" sz="2200" b="1" dirty="0">
                <a:solidFill>
                  <a:srgbClr val="002060"/>
                </a:solidFill>
              </a:rPr>
              <a:t>же друзья обрадовались друг другу! </a:t>
            </a:r>
            <a:r>
              <a:rPr lang="ru-RU" sz="2200" b="1" dirty="0" smtClean="0">
                <a:solidFill>
                  <a:srgbClr val="002060"/>
                </a:solidFill>
              </a:rPr>
              <a:t>Кинули </a:t>
            </a:r>
            <a:r>
              <a:rPr lang="ru-RU" sz="2200" b="1" dirty="0">
                <a:solidFill>
                  <a:srgbClr val="002060"/>
                </a:solidFill>
              </a:rPr>
              <a:t>бросилась к Пери, мяукала и тёрлась об неё головой, а собака прыгала, как щенок, вокруг львицы. </a:t>
            </a:r>
            <a:r>
              <a:rPr lang="ru-RU" sz="2200" b="1" dirty="0" smtClean="0">
                <a:solidFill>
                  <a:srgbClr val="002060"/>
                </a:solidFill>
              </a:rPr>
              <a:t>Вот </a:t>
            </a:r>
            <a:r>
              <a:rPr lang="ru-RU" sz="2200" b="1" dirty="0">
                <a:solidFill>
                  <a:srgbClr val="002060"/>
                </a:solidFill>
              </a:rPr>
              <a:t>что значит настоящие друзья! </a:t>
            </a:r>
            <a:r>
              <a:rPr lang="ru-RU" sz="2200" b="1" dirty="0" smtClean="0">
                <a:solidFill>
                  <a:srgbClr val="002060"/>
                </a:solidFill>
              </a:rPr>
              <a:t>Больше </a:t>
            </a:r>
            <a:r>
              <a:rPr lang="ru-RU" sz="2200" b="1" dirty="0">
                <a:solidFill>
                  <a:srgbClr val="002060"/>
                </a:solidFill>
              </a:rPr>
              <a:t>никто не слышал тоскующего рёва Кинули</a:t>
            </a:r>
            <a:r>
              <a:rPr lang="ru-RU" sz="2200" b="1" dirty="0" smtClean="0">
                <a:solidFill>
                  <a:srgbClr val="002060"/>
                </a:solidFill>
              </a:rPr>
              <a:t>.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435994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Настоящая дружба возможна даже между львицей и </a:t>
            </a:r>
            <a:r>
              <a:rPr lang="ru-RU" b="1" dirty="0" smtClean="0">
                <a:solidFill>
                  <a:srgbClr val="002060"/>
                </a:solidFill>
              </a:rPr>
              <a:t>собакой.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390959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Новая мама.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Пери заболела.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Встреча друзей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52022578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92497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>
                <a:solidFill>
                  <a:srgbClr val="002060"/>
                </a:solidFill>
              </a:rPr>
              <a:t>Однажды в московском зоопарке разбилось стекло в крокодильем вольере. </a:t>
            </a:r>
            <a:r>
              <a:rPr lang="ru-RU" sz="2000" b="1" dirty="0" smtClean="0">
                <a:solidFill>
                  <a:srgbClr val="002060"/>
                </a:solidFill>
              </a:rPr>
              <a:t>Срочно </a:t>
            </a:r>
            <a:r>
              <a:rPr lang="ru-RU" sz="2000" b="1" dirty="0">
                <a:solidFill>
                  <a:srgbClr val="002060"/>
                </a:solidFill>
              </a:rPr>
              <a:t>вызвали стекольщика, но он наотрез отказался идти к опасным животным. </a:t>
            </a:r>
            <a:r>
              <a:rPr lang="ru-RU" sz="2000" b="1" dirty="0" smtClean="0">
                <a:solidFill>
                  <a:srgbClr val="002060"/>
                </a:solidFill>
              </a:rPr>
              <a:t>Опытная </a:t>
            </a:r>
            <a:r>
              <a:rPr lang="ru-RU" sz="2000" b="1" dirty="0">
                <a:solidFill>
                  <a:srgbClr val="002060"/>
                </a:solidFill>
              </a:rPr>
              <a:t>служительница зоопарка Мария Христофоровна напрасно упрашивала стекольщика зайти в вольер под её охраной. </a:t>
            </a:r>
            <a:r>
              <a:rPr lang="ru-RU" sz="2000" b="1" dirty="0" smtClean="0">
                <a:solidFill>
                  <a:srgbClr val="002060"/>
                </a:solidFill>
              </a:rPr>
              <a:t>Она </a:t>
            </a:r>
            <a:r>
              <a:rPr lang="ru-RU" sz="2000" b="1" dirty="0">
                <a:solidFill>
                  <a:srgbClr val="002060"/>
                </a:solidFill>
              </a:rPr>
              <a:t>взяла ведро, перевернула его и села, загородив подступ к тому месту, где должен был работать стекольщик. </a:t>
            </a:r>
            <a:r>
              <a:rPr lang="ru-RU" sz="2000" b="1" dirty="0" smtClean="0">
                <a:solidFill>
                  <a:srgbClr val="002060"/>
                </a:solidFill>
              </a:rPr>
              <a:t>«Крокодилы </a:t>
            </a:r>
            <a:r>
              <a:rPr lang="ru-RU" sz="2000" b="1" dirty="0">
                <a:solidFill>
                  <a:srgbClr val="002060"/>
                </a:solidFill>
              </a:rPr>
              <a:t>будут лежать спокойно, — сказала она, — только не шумите».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Стекольщик </a:t>
            </a:r>
            <a:r>
              <a:rPr lang="ru-RU" sz="2000" b="1" dirty="0">
                <a:solidFill>
                  <a:srgbClr val="002060"/>
                </a:solidFill>
              </a:rPr>
              <a:t>наконец решился приступить к работе. </a:t>
            </a:r>
            <a:r>
              <a:rPr lang="ru-RU" sz="2000" b="1" dirty="0" smtClean="0">
                <a:solidFill>
                  <a:srgbClr val="002060"/>
                </a:solidFill>
              </a:rPr>
              <a:t>Сначала </a:t>
            </a:r>
            <a:r>
              <a:rPr lang="ru-RU" sz="2000" b="1" dirty="0">
                <a:solidFill>
                  <a:srgbClr val="002060"/>
                </a:solidFill>
              </a:rPr>
              <a:t>дело не ладилось: он ежеминутно поглядывал на крокодилов, затем стал работать уверенней, а вскоре совсем осмелел. </a:t>
            </a:r>
            <a:r>
              <a:rPr lang="ru-RU" sz="2000" b="1" dirty="0" smtClean="0">
                <a:solidFill>
                  <a:srgbClr val="002060"/>
                </a:solidFill>
              </a:rPr>
              <a:t>Особенно </a:t>
            </a:r>
            <a:r>
              <a:rPr lang="ru-RU" sz="2000" b="1" dirty="0">
                <a:solidFill>
                  <a:srgbClr val="002060"/>
                </a:solidFill>
              </a:rPr>
              <a:t>его подбадривала публика, которая собралась вокруг и восторгалась храбростью стекольщика.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— </a:t>
            </a:r>
            <a:r>
              <a:rPr lang="ru-RU" sz="2000" b="1" dirty="0" smtClean="0">
                <a:solidFill>
                  <a:srgbClr val="002060"/>
                </a:solidFill>
              </a:rPr>
              <a:t>Дядя</a:t>
            </a:r>
            <a:r>
              <a:rPr lang="ru-RU" sz="2000" b="1" dirty="0">
                <a:solidFill>
                  <a:srgbClr val="002060"/>
                </a:solidFill>
              </a:rPr>
              <a:t>, а ты не боишься? — спросил какой-то мальчуган.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— </a:t>
            </a:r>
            <a:r>
              <a:rPr lang="ru-RU" sz="2000" b="1" dirty="0" smtClean="0">
                <a:solidFill>
                  <a:srgbClr val="002060"/>
                </a:solidFill>
              </a:rPr>
              <a:t>Бояться</a:t>
            </a:r>
            <a:r>
              <a:rPr lang="ru-RU" sz="2000" b="1" dirty="0">
                <a:solidFill>
                  <a:srgbClr val="002060"/>
                </a:solidFill>
              </a:rPr>
              <a:t> — это дело женское, — кивнул стекольщик в сторону Марии Христофоровны, — а мы мужчины, нам…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Но </a:t>
            </a:r>
            <a:r>
              <a:rPr lang="ru-RU" sz="2000" b="1" dirty="0">
                <a:solidFill>
                  <a:srgbClr val="002060"/>
                </a:solidFill>
              </a:rPr>
              <a:t>договорить он не успел. </a:t>
            </a:r>
            <a:r>
              <a:rPr lang="ru-RU" sz="2000" b="1" dirty="0" smtClean="0">
                <a:solidFill>
                  <a:srgbClr val="002060"/>
                </a:solidFill>
              </a:rPr>
              <a:t>Мария </a:t>
            </a:r>
            <a:r>
              <a:rPr lang="ru-RU" sz="2000" b="1" dirty="0">
                <a:solidFill>
                  <a:srgbClr val="002060"/>
                </a:solidFill>
              </a:rPr>
              <a:t>Христофоровна встала — с грохотом покатилось ведро. </a:t>
            </a:r>
            <a:r>
              <a:rPr lang="ru-RU" sz="2000" b="1" dirty="0" smtClean="0">
                <a:solidFill>
                  <a:srgbClr val="002060"/>
                </a:solidFill>
              </a:rPr>
              <a:t>А </a:t>
            </a:r>
            <a:r>
              <a:rPr lang="ru-RU" sz="2000" b="1" dirty="0">
                <a:solidFill>
                  <a:srgbClr val="002060"/>
                </a:solidFill>
              </a:rPr>
              <a:t>испуганные непривычным шумом крокодилы бросились к бассейну. </a:t>
            </a:r>
            <a:r>
              <a:rPr lang="ru-RU" sz="2000" b="1" dirty="0" smtClean="0">
                <a:solidFill>
                  <a:srgbClr val="002060"/>
                </a:solidFill>
              </a:rPr>
              <a:t>Одним </a:t>
            </a:r>
            <a:r>
              <a:rPr lang="ru-RU" sz="2000" b="1" dirty="0">
                <a:solidFill>
                  <a:srgbClr val="002060"/>
                </a:solidFill>
              </a:rPr>
              <a:t>прыжком стекольщик выскочил из клетки. </a:t>
            </a:r>
            <a:r>
              <a:rPr lang="ru-RU" sz="2000" b="1" dirty="0" smtClean="0">
                <a:solidFill>
                  <a:srgbClr val="002060"/>
                </a:solidFill>
              </a:rPr>
              <a:t>Мария </a:t>
            </a:r>
            <a:r>
              <a:rPr lang="ru-RU" sz="2000" b="1" dirty="0">
                <a:solidFill>
                  <a:srgbClr val="002060"/>
                </a:solidFill>
              </a:rPr>
              <a:t>Христофоровна подняла ведро, не торопясь собрала брошенный инструмент и отдала его стекольщику. </a:t>
            </a:r>
            <a:r>
              <a:rPr lang="ru-RU" sz="2000" b="1" dirty="0" smtClean="0">
                <a:solidFill>
                  <a:srgbClr val="002060"/>
                </a:solidFill>
              </a:rPr>
              <a:t>Посрамлённый </a:t>
            </a:r>
            <a:r>
              <a:rPr lang="ru-RU" sz="2000" b="1" dirty="0">
                <a:solidFill>
                  <a:srgbClr val="002060"/>
                </a:solidFill>
              </a:rPr>
              <a:t>мужчина взял инструменты и ушёл. </a:t>
            </a:r>
            <a:r>
              <a:rPr lang="ru-RU" sz="2000" b="1" dirty="0" smtClean="0">
                <a:solidFill>
                  <a:srgbClr val="002060"/>
                </a:solidFill>
              </a:rPr>
              <a:t>Бояться </a:t>
            </a:r>
            <a:r>
              <a:rPr lang="ru-RU" sz="2000" b="1" dirty="0">
                <a:solidFill>
                  <a:srgbClr val="002060"/>
                </a:solidFill>
              </a:rPr>
              <a:t>опасности не стыдно, стыдно быть хвастуном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405592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Бояться опасности не стыдно, стыдно быть </a:t>
            </a:r>
            <a:r>
              <a:rPr lang="ru-RU" b="1" dirty="0" smtClean="0">
                <a:solidFill>
                  <a:srgbClr val="002060"/>
                </a:solidFill>
              </a:rPr>
              <a:t>хвастуном.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02845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Опасная работа.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Хвастовство стекольщика.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Постыдное бегство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088663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400" b="1" dirty="0">
                <a:solidFill>
                  <a:srgbClr val="002060"/>
                </a:solidFill>
              </a:rPr>
              <a:t>Я люблю собак, потому что они верные друзья. </a:t>
            </a:r>
            <a:r>
              <a:rPr lang="ru-RU" sz="2400" b="1" dirty="0" smtClean="0">
                <a:solidFill>
                  <a:srgbClr val="002060"/>
                </a:solidFill>
              </a:rPr>
              <a:t>Когда </a:t>
            </a:r>
            <a:r>
              <a:rPr lang="ru-RU" sz="2400" b="1" dirty="0">
                <a:solidFill>
                  <a:srgbClr val="002060"/>
                </a:solidFill>
              </a:rPr>
              <a:t>не стало моей старой собаки Томки, я решил купить себе новую. </a:t>
            </a:r>
            <a:r>
              <a:rPr lang="ru-RU" sz="2400" b="1" dirty="0" smtClean="0">
                <a:solidFill>
                  <a:srgbClr val="002060"/>
                </a:solidFill>
              </a:rPr>
              <a:t>Но </a:t>
            </a:r>
            <a:r>
              <a:rPr lang="ru-RU" sz="2400" b="1" dirty="0">
                <a:solidFill>
                  <a:srgbClr val="002060"/>
                </a:solidFill>
              </a:rPr>
              <a:t>мне хотелось взять не щенка, а взрослую собаку, лет трёх-четырёх. </a:t>
            </a:r>
            <a:r>
              <a:rPr lang="ru-RU" sz="2400" b="1" dirty="0" smtClean="0">
                <a:solidFill>
                  <a:srgbClr val="002060"/>
                </a:solidFill>
              </a:rPr>
              <a:t>Я </a:t>
            </a:r>
            <a:r>
              <a:rPr lang="ru-RU" sz="2400" b="1" dirty="0">
                <a:solidFill>
                  <a:srgbClr val="002060"/>
                </a:solidFill>
              </a:rPr>
              <a:t>попросил своих друзей сообщить мне, если они узнают о продаже хорошей охотничьей собаки. </a:t>
            </a:r>
            <a:r>
              <a:rPr lang="ru-RU" sz="2400" b="1" dirty="0" smtClean="0">
                <a:solidFill>
                  <a:srgbClr val="002060"/>
                </a:solidFill>
              </a:rPr>
              <a:t>Скоро </a:t>
            </a:r>
            <a:r>
              <a:rPr lang="ru-RU" sz="2400" b="1" dirty="0">
                <a:solidFill>
                  <a:srgbClr val="002060"/>
                </a:solidFill>
              </a:rPr>
              <a:t>мой друг рассказал мне, что один охотник продаёт хорошую взрослую собаку. </a:t>
            </a:r>
            <a:r>
              <a:rPr lang="ru-RU" sz="2400" b="1" dirty="0" smtClean="0">
                <a:solidFill>
                  <a:srgbClr val="002060"/>
                </a:solidFill>
              </a:rPr>
              <a:t>Он </a:t>
            </a:r>
            <a:r>
              <a:rPr lang="ru-RU" sz="2400" b="1" dirty="0">
                <a:solidFill>
                  <a:srgbClr val="002060"/>
                </a:solidFill>
              </a:rPr>
              <a:t>это делает, потому что врачи не разрешают ему больше ходить на охоту.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Пальма </a:t>
            </a:r>
            <a:r>
              <a:rPr lang="ru-RU" sz="2400" b="1" dirty="0">
                <a:solidFill>
                  <a:srgbClr val="002060"/>
                </a:solidFill>
              </a:rPr>
              <a:t>была красивой собакой с умными глазами, поэтому она сразу мне понравилась. </a:t>
            </a:r>
            <a:r>
              <a:rPr lang="ru-RU" sz="2400" b="1" dirty="0" smtClean="0">
                <a:solidFill>
                  <a:srgbClr val="002060"/>
                </a:solidFill>
              </a:rPr>
              <a:t>На </a:t>
            </a:r>
            <a:r>
              <a:rPr lang="ru-RU" sz="2400" b="1" dirty="0">
                <a:solidFill>
                  <a:srgbClr val="002060"/>
                </a:solidFill>
              </a:rPr>
              <a:t>улице к моей машине собаку вывел её хозяин. </a:t>
            </a:r>
            <a:r>
              <a:rPr lang="ru-RU" sz="2400" b="1" dirty="0" smtClean="0">
                <a:solidFill>
                  <a:srgbClr val="002060"/>
                </a:solidFill>
              </a:rPr>
              <a:t>Когда </a:t>
            </a:r>
            <a:r>
              <a:rPr lang="ru-RU" sz="2400" b="1" dirty="0">
                <a:solidFill>
                  <a:srgbClr val="002060"/>
                </a:solidFill>
              </a:rPr>
              <a:t>машина тронулась, Пальма не </a:t>
            </a:r>
            <a:r>
              <a:rPr lang="ru-RU" sz="2400" b="1" dirty="0" smtClean="0">
                <a:solidFill>
                  <a:srgbClr val="002060"/>
                </a:solidFill>
              </a:rPr>
              <a:t>отрываясь стала </a:t>
            </a:r>
            <a:r>
              <a:rPr lang="ru-RU" sz="2400" b="1" dirty="0">
                <a:solidFill>
                  <a:srgbClr val="002060"/>
                </a:solidFill>
              </a:rPr>
              <a:t>смотреть назад. </a:t>
            </a:r>
            <a:r>
              <a:rPr lang="ru-RU" sz="2400" b="1" dirty="0" smtClean="0">
                <a:solidFill>
                  <a:srgbClr val="002060"/>
                </a:solidFill>
              </a:rPr>
              <a:t>В </a:t>
            </a:r>
            <a:r>
              <a:rPr lang="ru-RU" sz="2400" b="1" dirty="0">
                <a:solidFill>
                  <a:srgbClr val="002060"/>
                </a:solidFill>
              </a:rPr>
              <a:t>боковое зеркало и видел, как мужчина махал нам рукой, а его жена плакала.</a:t>
            </a:r>
          </a:p>
          <a:p>
            <a:r>
              <a:rPr lang="ru-RU" sz="2400" b="1" dirty="0">
                <a:solidFill>
                  <a:srgbClr val="002060"/>
                </a:solidFill>
              </a:rPr>
              <a:t>	</a:t>
            </a:r>
            <a:r>
              <a:rPr lang="ru-RU" sz="2400" b="1" dirty="0" smtClean="0">
                <a:solidFill>
                  <a:srgbClr val="002060"/>
                </a:solidFill>
              </a:rPr>
              <a:t>По </a:t>
            </a:r>
            <a:r>
              <a:rPr lang="ru-RU" sz="2400" b="1" dirty="0">
                <a:solidFill>
                  <a:srgbClr val="002060"/>
                </a:solidFill>
              </a:rPr>
              <a:t>приезде Пальма лежала в углу комнаты, никому не разрешала подходить к ней, не ела и не пила. </a:t>
            </a:r>
            <a:r>
              <a:rPr lang="ru-RU" sz="2400" b="1" dirty="0" smtClean="0">
                <a:solidFill>
                  <a:srgbClr val="002060"/>
                </a:solidFill>
              </a:rPr>
              <a:t>На </a:t>
            </a:r>
            <a:r>
              <a:rPr lang="ru-RU" sz="2400" b="1" dirty="0">
                <a:solidFill>
                  <a:srgbClr val="002060"/>
                </a:solidFill>
              </a:rPr>
              <a:t>третий день я позвонил её прежнему хозяину и сказал, что собака страдает. </a:t>
            </a:r>
            <a:r>
              <a:rPr lang="ru-RU" sz="2400" b="1" dirty="0" smtClean="0">
                <a:solidFill>
                  <a:srgbClr val="002060"/>
                </a:solidFill>
              </a:rPr>
              <a:t>Он </a:t>
            </a:r>
            <a:r>
              <a:rPr lang="ru-RU" sz="2400" b="1" dirty="0">
                <a:solidFill>
                  <a:srgbClr val="002060"/>
                </a:solidFill>
              </a:rPr>
              <a:t>приехал и забрал </a:t>
            </a:r>
            <a:r>
              <a:rPr lang="ru-RU" sz="2400" b="1" dirty="0" smtClean="0">
                <a:solidFill>
                  <a:srgbClr val="002060"/>
                </a:solidFill>
              </a:rPr>
              <a:t>собаку. Преданность </a:t>
            </a:r>
            <a:r>
              <a:rPr lang="ru-RU" sz="2400" b="1" dirty="0">
                <a:solidFill>
                  <a:srgbClr val="002060"/>
                </a:solidFill>
              </a:rPr>
              <a:t>Пальмы ещё раз показала, что настоящих друзей нельзя купить</a:t>
            </a:r>
            <a:r>
              <a:rPr lang="ru-RU" sz="2400" b="1" dirty="0" smtClean="0">
                <a:solidFill>
                  <a:srgbClr val="002060"/>
                </a:solidFill>
              </a:rPr>
              <a:t>.</a:t>
            </a:r>
            <a:endParaRPr lang="ru-RU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922506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Настоящих друзей нельзя </a:t>
            </a:r>
            <a:r>
              <a:rPr lang="ru-RU" b="1" dirty="0" smtClean="0">
                <a:solidFill>
                  <a:srgbClr val="002060"/>
                </a:solidFill>
              </a:rPr>
              <a:t>купить.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6673758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Как ёж Фомка испугал кота Ваську.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>
                <a:solidFill>
                  <a:srgbClr val="002060"/>
                </a:solidFill>
              </a:rPr>
              <a:t>  Ёж и кот подружились.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</a:t>
            </a:r>
            <a:r>
              <a:rPr lang="ru-RU" b="1" dirty="0">
                <a:solidFill>
                  <a:srgbClr val="002060"/>
                </a:solidFill>
              </a:rPr>
              <a:t>  Дружба пошла коту на пользу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97273503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6" grpId="1" build="allAtOnce"/>
    </p:bld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Поиск хорошей охотничьей собаки.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b="1" dirty="0">
                <a:solidFill>
                  <a:srgbClr val="002060"/>
                </a:solidFill>
              </a:rPr>
              <a:t>. Покупка новой охотничьей собаки Пальмы.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</a:t>
            </a:r>
            <a:r>
              <a:rPr lang="ru-RU" b="1" dirty="0">
                <a:solidFill>
                  <a:srgbClr val="002060"/>
                </a:solidFill>
              </a:rPr>
              <a:t>  Пальма вернулась к старому хозяину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762999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707886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Ещё </a:t>
            </a:r>
            <a:r>
              <a:rPr lang="ru-RU" sz="2200" b="1" dirty="0">
                <a:solidFill>
                  <a:srgbClr val="002060"/>
                </a:solidFill>
              </a:rPr>
              <a:t>в каменном веке люди подметили, что зёрна некоторых растений очень сытные. </a:t>
            </a:r>
            <a:r>
              <a:rPr lang="ru-RU" sz="2200" b="1" dirty="0" smtClean="0">
                <a:solidFill>
                  <a:srgbClr val="002060"/>
                </a:solidFill>
              </a:rPr>
              <a:t>Это </a:t>
            </a:r>
            <a:r>
              <a:rPr lang="ru-RU" sz="2200" b="1" dirty="0">
                <a:solidFill>
                  <a:srgbClr val="002060"/>
                </a:solidFill>
              </a:rPr>
              <a:t>были семена диких злаков: ржи, пшеницы, ячменя. </a:t>
            </a:r>
            <a:r>
              <a:rPr lang="ru-RU" sz="2200" b="1" dirty="0" smtClean="0">
                <a:solidFill>
                  <a:srgbClr val="002060"/>
                </a:solidFill>
              </a:rPr>
              <a:t>С </a:t>
            </a:r>
            <a:r>
              <a:rPr lang="ru-RU" sz="2200" b="1" dirty="0">
                <a:solidFill>
                  <a:srgbClr val="002060"/>
                </a:solidFill>
              </a:rPr>
              <a:t>давних пор хлеб  — это основа жизни, чудесный дар земли. </a:t>
            </a:r>
            <a:r>
              <a:rPr lang="ru-RU" sz="2200" b="1" dirty="0" smtClean="0">
                <a:solidFill>
                  <a:srgbClr val="002060"/>
                </a:solidFill>
              </a:rPr>
              <a:t>Но </a:t>
            </a:r>
            <a:r>
              <a:rPr lang="ru-RU" sz="2200" b="1" dirty="0">
                <a:solidFill>
                  <a:srgbClr val="002060"/>
                </a:solidFill>
              </a:rPr>
              <a:t>чтобы получить его, нам, людям, нужно приложить огромный </a:t>
            </a:r>
            <a:r>
              <a:rPr lang="ru-RU" sz="2200" b="1" dirty="0" smtClean="0">
                <a:solidFill>
                  <a:srgbClr val="002060"/>
                </a:solidFill>
              </a:rPr>
              <a:t>труд. На </a:t>
            </a:r>
            <a:r>
              <a:rPr lang="ru-RU" sz="2200" b="1" dirty="0">
                <a:solidFill>
                  <a:srgbClr val="002060"/>
                </a:solidFill>
              </a:rPr>
              <a:t>Руси в начале одиннадцатого века появился кислый ржаной хлеб из дрожжевого теста. </a:t>
            </a:r>
            <a:r>
              <a:rPr lang="ru-RU" sz="2200" b="1" dirty="0" smtClean="0">
                <a:solidFill>
                  <a:srgbClr val="002060"/>
                </a:solidFill>
              </a:rPr>
              <a:t>Каждая </a:t>
            </a:r>
            <a:r>
              <a:rPr lang="ru-RU" sz="2200" b="1" dirty="0">
                <a:solidFill>
                  <a:srgbClr val="002060"/>
                </a:solidFill>
              </a:rPr>
              <a:t>семья пекла такой хлеб в домашней печи.</a:t>
            </a:r>
          </a:p>
          <a:p>
            <a:r>
              <a:rPr lang="ru-RU" sz="2200" b="1" dirty="0">
                <a:solidFill>
                  <a:srgbClr val="002060"/>
                </a:solidFill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Хозяйка </a:t>
            </a:r>
            <a:r>
              <a:rPr lang="ru-RU" sz="2200" b="1" dirty="0">
                <a:solidFill>
                  <a:srgbClr val="002060"/>
                </a:solidFill>
              </a:rPr>
              <a:t>просыпалась пораньше, месила тесто и ставила его в не остывшую с вечера печь. </a:t>
            </a:r>
            <a:r>
              <a:rPr lang="ru-RU" sz="2200" b="1" dirty="0" smtClean="0">
                <a:solidFill>
                  <a:srgbClr val="002060"/>
                </a:solidFill>
              </a:rPr>
              <a:t>Процесс </a:t>
            </a:r>
            <a:r>
              <a:rPr lang="ru-RU" sz="2200" b="1" dirty="0">
                <a:solidFill>
                  <a:srgbClr val="002060"/>
                </a:solidFill>
              </a:rPr>
              <a:t>был трудоёмким, но уже через полчаса поспевал пышущий жаром каравай. </a:t>
            </a:r>
            <a:r>
              <a:rPr lang="ru-RU" sz="2200" b="1" dirty="0" smtClean="0">
                <a:solidFill>
                  <a:srgbClr val="002060"/>
                </a:solidFill>
              </a:rPr>
              <a:t>О </a:t>
            </a:r>
            <a:r>
              <a:rPr lang="ru-RU" sz="2200" b="1" dirty="0">
                <a:solidFill>
                  <a:srgbClr val="002060"/>
                </a:solidFill>
              </a:rPr>
              <a:t>том, как любили в России ржаной хлеб, свидетельствует письмо одного из приятелей Пушкина. </a:t>
            </a:r>
            <a:r>
              <a:rPr lang="ru-RU" sz="2200" b="1" dirty="0" smtClean="0">
                <a:solidFill>
                  <a:srgbClr val="002060"/>
                </a:solidFill>
              </a:rPr>
              <a:t>Он </a:t>
            </a:r>
            <a:r>
              <a:rPr lang="ru-RU" sz="2200" b="1" dirty="0">
                <a:solidFill>
                  <a:srgbClr val="002060"/>
                </a:solidFill>
              </a:rPr>
              <a:t>писал Александру Сергеевичу из Франции: «Худо жить в Париже: чёрного хлеба не допросишься».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Белый </a:t>
            </a:r>
            <a:r>
              <a:rPr lang="ru-RU" sz="2200" b="1" dirty="0">
                <a:solidFill>
                  <a:srgbClr val="002060"/>
                </a:solidFill>
              </a:rPr>
              <a:t>пшеничный хлеб часто выпекался в виде пышных калачей. </a:t>
            </a:r>
            <a:r>
              <a:rPr lang="ru-RU" sz="2200" b="1" dirty="0" smtClean="0">
                <a:solidFill>
                  <a:srgbClr val="002060"/>
                </a:solidFill>
              </a:rPr>
              <a:t>Калачи </a:t>
            </a:r>
            <a:r>
              <a:rPr lang="ru-RU" sz="2200" b="1" dirty="0">
                <a:solidFill>
                  <a:srgbClr val="002060"/>
                </a:solidFill>
              </a:rPr>
              <a:t>по форме похожи на </a:t>
            </a:r>
            <a:r>
              <a:rPr lang="ru-RU" sz="2200" b="1" dirty="0" err="1">
                <a:solidFill>
                  <a:srgbClr val="002060"/>
                </a:solidFill>
              </a:rPr>
              <a:t>замо́к</a:t>
            </a:r>
            <a:r>
              <a:rPr lang="ru-RU" sz="2200" b="1" dirty="0">
                <a:solidFill>
                  <a:srgbClr val="002060"/>
                </a:solidFill>
              </a:rPr>
              <a:t> с круглой дужкой. </a:t>
            </a:r>
            <a:r>
              <a:rPr lang="ru-RU" sz="2200" b="1" dirty="0" smtClean="0">
                <a:solidFill>
                  <a:srgbClr val="002060"/>
                </a:solidFill>
              </a:rPr>
              <a:t>Горожане </a:t>
            </a:r>
            <a:r>
              <a:rPr lang="ru-RU" sz="2200" b="1" dirty="0">
                <a:solidFill>
                  <a:srgbClr val="002060"/>
                </a:solidFill>
              </a:rPr>
              <a:t>могли купить калач на улице и там же съесть, держа за эту дужку-ручку. </a:t>
            </a:r>
            <a:r>
              <a:rPr lang="ru-RU" sz="2200" b="1" dirty="0" smtClean="0">
                <a:solidFill>
                  <a:srgbClr val="002060"/>
                </a:solidFill>
              </a:rPr>
              <a:t>Руки </a:t>
            </a:r>
            <a:r>
              <a:rPr lang="ru-RU" sz="2200" b="1" dirty="0">
                <a:solidFill>
                  <a:srgbClr val="002060"/>
                </a:solidFill>
              </a:rPr>
              <a:t>перед едой на улице не помоешь, поэтому ручку в пищу не употребляли, а отдавали нищим или крошили птичкам. </a:t>
            </a:r>
            <a:r>
              <a:rPr lang="ru-RU" sz="2200" b="1" dirty="0" smtClean="0">
                <a:solidFill>
                  <a:srgbClr val="002060"/>
                </a:solidFill>
              </a:rPr>
              <a:t>О </a:t>
            </a:r>
            <a:r>
              <a:rPr lang="ru-RU" sz="2200" b="1" dirty="0">
                <a:solidFill>
                  <a:srgbClr val="002060"/>
                </a:solidFill>
              </a:rPr>
              <a:t>тех, кто не брезговал есть ручки от калача, говорили: дошёл до ручки</a:t>
            </a:r>
            <a:r>
              <a:rPr lang="ru-RU" sz="2200" b="1" dirty="0" smtClean="0">
                <a:solidFill>
                  <a:srgbClr val="002060"/>
                </a:solidFill>
              </a:rPr>
              <a:t>.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0143683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Хлеб  — основа жизни, на Руси пекли и чёрный ржаной, и белый пшеничный </a:t>
            </a:r>
            <a:r>
              <a:rPr lang="ru-RU" b="1" dirty="0" smtClean="0">
                <a:solidFill>
                  <a:srgbClr val="002060"/>
                </a:solidFill>
              </a:rPr>
              <a:t>хлеб.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4111782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Хлеб  — основа жизни.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На Руси любили ржаной хлеб.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Калач как вид белого хлеба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1688884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12 </a:t>
            </a:r>
            <a:r>
              <a:rPr lang="ru-RU" sz="2000" b="1" dirty="0">
                <a:solidFill>
                  <a:srgbClr val="002060"/>
                </a:solidFill>
              </a:rPr>
              <a:t>июня 1812 года в Россию вторгся опасный и сильный враг  — громадная армия французского императора Наполеона Бонапарта. </a:t>
            </a:r>
            <a:r>
              <a:rPr lang="ru-RU" sz="2000" b="1" dirty="0" smtClean="0">
                <a:solidFill>
                  <a:srgbClr val="002060"/>
                </a:solidFill>
              </a:rPr>
              <a:t>Талантливый </a:t>
            </a:r>
            <a:r>
              <a:rPr lang="ru-RU" sz="2000" b="1" dirty="0">
                <a:solidFill>
                  <a:srgbClr val="002060"/>
                </a:solidFill>
              </a:rPr>
              <a:t>полководец и смелый авантюрист Наполеон сначала захватил власть во Франции. </a:t>
            </a:r>
            <a:r>
              <a:rPr lang="ru-RU" sz="2000" b="1" dirty="0" smtClean="0">
                <a:solidFill>
                  <a:srgbClr val="002060"/>
                </a:solidFill>
              </a:rPr>
              <a:t>Затем </a:t>
            </a:r>
            <a:r>
              <a:rPr lang="ru-RU" sz="2000" b="1" dirty="0">
                <a:solidFill>
                  <a:srgbClr val="002060"/>
                </a:solidFill>
              </a:rPr>
              <a:t>он завоевал почти всю Европу, кроме Англии, находящейся на островах. 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теперь направил свою огромную армию на Россию. </a:t>
            </a:r>
            <a:r>
              <a:rPr lang="ru-RU" sz="2000" b="1" dirty="0" smtClean="0">
                <a:solidFill>
                  <a:srgbClr val="002060"/>
                </a:solidFill>
              </a:rPr>
              <a:t>Наполеон </a:t>
            </a:r>
            <a:r>
              <a:rPr lang="ru-RU" sz="2000" b="1" dirty="0">
                <a:solidFill>
                  <a:srgbClr val="002060"/>
                </a:solidFill>
              </a:rPr>
              <a:t>был уверен в скорой победе.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Одного </a:t>
            </a:r>
            <a:r>
              <a:rPr lang="ru-RU" sz="2000" b="1" dirty="0">
                <a:solidFill>
                  <a:srgbClr val="002060"/>
                </a:solidFill>
              </a:rPr>
              <a:t>не учёл Наполеон: в России ему противостояла не только армия. </a:t>
            </a:r>
            <a:r>
              <a:rPr lang="ru-RU" sz="2000" b="1" dirty="0" smtClean="0">
                <a:solidFill>
                  <a:srgbClr val="002060"/>
                </a:solidFill>
              </a:rPr>
              <a:t>Самым </a:t>
            </a:r>
            <a:r>
              <a:rPr lang="ru-RU" sz="2000" b="1" dirty="0">
                <a:solidFill>
                  <a:srgbClr val="002060"/>
                </a:solidFill>
              </a:rPr>
              <a:t>неожиданным врагом для французской армии стали русские крестьяне. </a:t>
            </a:r>
            <a:r>
              <a:rPr lang="ru-RU" sz="2000" b="1" dirty="0" smtClean="0">
                <a:solidFill>
                  <a:srgbClr val="002060"/>
                </a:solidFill>
              </a:rPr>
              <a:t>Поначалу </a:t>
            </a:r>
            <a:r>
              <a:rPr lang="ru-RU" sz="2000" b="1" dirty="0">
                <a:solidFill>
                  <a:srgbClr val="002060"/>
                </a:solidFill>
              </a:rPr>
              <a:t>их участие в войне было не слишком героическим: они просто уходили из деревень в леса, уводили с собой скот, уносили запасы зерна и сена. </a:t>
            </a:r>
            <a:r>
              <a:rPr lang="ru-RU" sz="2000" b="1" dirty="0" smtClean="0">
                <a:solidFill>
                  <a:srgbClr val="002060"/>
                </a:solidFill>
              </a:rPr>
              <a:t>Но </a:t>
            </a:r>
            <a:r>
              <a:rPr lang="ru-RU" sz="2000" b="1" dirty="0">
                <a:solidFill>
                  <a:srgbClr val="002060"/>
                </a:solidFill>
              </a:rPr>
              <a:t>даже такое поведение доставляло много проблем наполеоновской армии. </a:t>
            </a:r>
            <a:r>
              <a:rPr lang="ru-RU" sz="2000" b="1" dirty="0" smtClean="0">
                <a:solidFill>
                  <a:srgbClr val="002060"/>
                </a:solidFill>
              </a:rPr>
              <a:t>Французам </a:t>
            </a:r>
            <a:r>
              <a:rPr lang="ru-RU" sz="2000" b="1" dirty="0">
                <a:solidFill>
                  <a:srgbClr val="002060"/>
                </a:solidFill>
              </a:rPr>
              <a:t>негде было добыть продовольствие и корм для лошадей.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	Очень </a:t>
            </a:r>
            <a:r>
              <a:rPr lang="ru-RU" sz="2000" b="1" dirty="0">
                <a:solidFill>
                  <a:srgbClr val="002060"/>
                </a:solidFill>
              </a:rPr>
              <a:t>скоро продукты у французских войск закончились. </a:t>
            </a:r>
            <a:r>
              <a:rPr lang="ru-RU" sz="2000" b="1" dirty="0" smtClean="0">
                <a:solidFill>
                  <a:srgbClr val="002060"/>
                </a:solidFill>
              </a:rPr>
              <a:t>Вот </a:t>
            </a:r>
            <a:r>
              <a:rPr lang="ru-RU" sz="2000" b="1" dirty="0">
                <a:solidFill>
                  <a:srgbClr val="002060"/>
                </a:solidFill>
              </a:rPr>
              <a:t>тогда и начали крестьяне выходить из лесов. </a:t>
            </a:r>
            <a:r>
              <a:rPr lang="ru-RU" sz="2000" b="1" dirty="0" smtClean="0">
                <a:solidFill>
                  <a:srgbClr val="002060"/>
                </a:solidFill>
              </a:rPr>
              <a:t>Наполеоновские </a:t>
            </a:r>
            <a:r>
              <a:rPr lang="ru-RU" sz="2000" b="1" dirty="0">
                <a:solidFill>
                  <a:srgbClr val="002060"/>
                </a:solidFill>
              </a:rPr>
              <a:t>солдаты привыкли, что покорённые народы не оказывали им особого сопротивления. </a:t>
            </a:r>
            <a:r>
              <a:rPr lang="ru-RU" sz="2000" b="1" dirty="0" smtClean="0">
                <a:solidFill>
                  <a:srgbClr val="002060"/>
                </a:solidFill>
              </a:rPr>
              <a:t>Но </a:t>
            </a:r>
            <a:r>
              <a:rPr lang="ru-RU" sz="2000" b="1" dirty="0">
                <a:solidFill>
                  <a:srgbClr val="002060"/>
                </a:solidFill>
              </a:rPr>
              <a:t>русские мужики встретили их дубинками и вилами, они собирались в партизанские отряды и безжалостно громили французов при удобном случае. </a:t>
            </a:r>
            <a:r>
              <a:rPr lang="ru-RU" sz="2000" b="1" dirty="0" smtClean="0">
                <a:solidFill>
                  <a:srgbClr val="002060"/>
                </a:solidFill>
              </a:rPr>
              <a:t>Партизаны </a:t>
            </a:r>
            <a:r>
              <a:rPr lang="ru-RU" sz="2000" b="1" dirty="0">
                <a:solidFill>
                  <a:srgbClr val="002060"/>
                </a:solidFill>
              </a:rPr>
              <a:t>нападали на французские обозы, отнимали у врагов оружие, боеприпасы и продовольствие. </a:t>
            </a:r>
            <a:r>
              <a:rPr lang="ru-RU" sz="2000" b="1" dirty="0" smtClean="0">
                <a:solidFill>
                  <a:srgbClr val="002060"/>
                </a:solidFill>
              </a:rPr>
              <a:t>Потери </a:t>
            </a:r>
            <a:r>
              <a:rPr lang="ru-RU" sz="2000" b="1" dirty="0">
                <a:solidFill>
                  <a:srgbClr val="002060"/>
                </a:solidFill>
              </a:rPr>
              <a:t>французов от их действий оказались почти такими же, как на полях сражений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9632851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rgbClr val="002060"/>
                </a:solidFill>
              </a:rPr>
              <a:t>Победа над армией Наполеона стала возможной именно в России, потому что к действующей русской армии подключились крестьяне, которые безжалостно громили французов. Потери французов от действий крестьян были такими же, как и на полях </a:t>
            </a:r>
            <a:r>
              <a:rPr lang="ru-RU" sz="3600" b="1" dirty="0" smtClean="0">
                <a:solidFill>
                  <a:srgbClr val="002060"/>
                </a:solidFill>
              </a:rPr>
              <a:t>сражений.</a:t>
            </a:r>
            <a:endParaRPr lang="ru-RU" sz="3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773096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600" b="1" dirty="0">
                <a:solidFill>
                  <a:srgbClr val="002060"/>
                </a:solidFill>
              </a:rPr>
              <a:t>1.  Наполеон - завоеватель Европы.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2.  Русские крестьяне - неожиданный враг французской армии.</a:t>
            </a:r>
          </a:p>
          <a:p>
            <a:r>
              <a:rPr lang="ru-RU" sz="3600" b="1" dirty="0">
                <a:solidFill>
                  <a:srgbClr val="002060"/>
                </a:solidFill>
              </a:rPr>
              <a:t>3.  Французские войска не выдержали напора русского народа</a:t>
            </a:r>
            <a:r>
              <a:rPr lang="ru-RU" sz="3600" b="1" dirty="0" smtClean="0">
                <a:solidFill>
                  <a:srgbClr val="002060"/>
                </a:solidFill>
              </a:rPr>
              <a:t>.</a:t>
            </a:r>
            <a:endParaRPr lang="ru-RU" sz="3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2994360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524863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Как-то </a:t>
            </a:r>
            <a:r>
              <a:rPr lang="ru-RU" sz="2200" b="1" dirty="0">
                <a:solidFill>
                  <a:srgbClr val="002060"/>
                </a:solidFill>
              </a:rPr>
              <a:t>раз пастухи принесли нам лисёнка. </a:t>
            </a:r>
            <a:r>
              <a:rPr lang="ru-RU" sz="2200" b="1" dirty="0" smtClean="0">
                <a:solidFill>
                  <a:srgbClr val="002060"/>
                </a:solidFill>
              </a:rPr>
              <a:t>Мы </a:t>
            </a:r>
            <a:r>
              <a:rPr lang="ru-RU" sz="2200" b="1" dirty="0">
                <a:solidFill>
                  <a:srgbClr val="002060"/>
                </a:solidFill>
              </a:rPr>
              <a:t>посадили лесного зверька в пустой сарай. </a:t>
            </a:r>
            <a:r>
              <a:rPr lang="ru-RU" sz="2200" b="1" dirty="0" smtClean="0">
                <a:solidFill>
                  <a:srgbClr val="002060"/>
                </a:solidFill>
              </a:rPr>
              <a:t>Лисёнок </a:t>
            </a:r>
            <a:r>
              <a:rPr lang="ru-RU" sz="2200" b="1" dirty="0">
                <a:solidFill>
                  <a:srgbClr val="002060"/>
                </a:solidFill>
              </a:rPr>
              <a:t>был серый, мордочка тёмная, а хвост на конце беленький. </a:t>
            </a:r>
            <a:r>
              <a:rPr lang="ru-RU" sz="2200" b="1" dirty="0" smtClean="0">
                <a:solidFill>
                  <a:srgbClr val="002060"/>
                </a:solidFill>
              </a:rPr>
              <a:t>Зверёк </a:t>
            </a:r>
            <a:r>
              <a:rPr lang="ru-RU" sz="2200" b="1" dirty="0">
                <a:solidFill>
                  <a:srgbClr val="002060"/>
                </a:solidFill>
              </a:rPr>
              <a:t>спрятался в дальний угол сарая, испуганно смотрел по сторонам, прижимал уши и весь дрожал. </a:t>
            </a:r>
            <a:r>
              <a:rPr lang="ru-RU" sz="2200" b="1" dirty="0" smtClean="0">
                <a:solidFill>
                  <a:srgbClr val="002060"/>
                </a:solidFill>
              </a:rPr>
              <a:t>Когда </a:t>
            </a:r>
            <a:r>
              <a:rPr lang="ru-RU" sz="2200" b="1" dirty="0">
                <a:solidFill>
                  <a:srgbClr val="002060"/>
                </a:solidFill>
              </a:rPr>
              <a:t>мама налила лисёнку молока, он от страха даже не прикоснулся к нему. </a:t>
            </a:r>
            <a:r>
              <a:rPr lang="ru-RU" sz="2200" b="1" dirty="0" smtClean="0">
                <a:solidFill>
                  <a:srgbClr val="002060"/>
                </a:solidFill>
              </a:rPr>
              <a:t>Папа </a:t>
            </a:r>
            <a:r>
              <a:rPr lang="ru-RU" sz="2200" b="1" dirty="0">
                <a:solidFill>
                  <a:srgbClr val="002060"/>
                </a:solidFill>
              </a:rPr>
              <a:t>сказал, что лисёнка надо оставить в покое: пусть привыкнет на новом месте.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Ночью </a:t>
            </a:r>
            <a:r>
              <a:rPr lang="ru-RU" sz="2200" b="1" dirty="0">
                <a:solidFill>
                  <a:srgbClr val="002060"/>
                </a:solidFill>
              </a:rPr>
              <a:t>я проснулся: жалобно плакал и лаял запертый лисёнок. 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окно было видно, как из кустов выбежала лисица, прислушалась и подбежала к сараю. </a:t>
            </a:r>
            <a:r>
              <a:rPr lang="ru-RU" sz="2200" b="1" dirty="0" smtClean="0">
                <a:solidFill>
                  <a:srgbClr val="002060"/>
                </a:solidFill>
              </a:rPr>
              <a:t>Тявканье </a:t>
            </a:r>
            <a:r>
              <a:rPr lang="ru-RU" sz="2200" b="1" dirty="0">
                <a:solidFill>
                  <a:srgbClr val="002060"/>
                </a:solidFill>
              </a:rPr>
              <a:t>в нём прекратилось, и вместо него послышался довольный визг. </a:t>
            </a:r>
            <a:r>
              <a:rPr lang="ru-RU" sz="2200" b="1" dirty="0" smtClean="0">
                <a:solidFill>
                  <a:srgbClr val="002060"/>
                </a:solidFill>
              </a:rPr>
              <a:t>Я </a:t>
            </a:r>
            <a:r>
              <a:rPr lang="ru-RU" sz="2200" b="1" dirty="0">
                <a:solidFill>
                  <a:srgbClr val="002060"/>
                </a:solidFill>
              </a:rPr>
              <a:t>потихоньку разбудил родителей, и мы вместе стали наблюдать. </a:t>
            </a:r>
            <a:r>
              <a:rPr lang="ru-RU" sz="2200" b="1" dirty="0" smtClean="0">
                <a:solidFill>
                  <a:srgbClr val="002060"/>
                </a:solidFill>
              </a:rPr>
              <a:t>Лисица </a:t>
            </a:r>
            <a:r>
              <a:rPr lang="ru-RU" sz="2200" b="1" dirty="0">
                <a:solidFill>
                  <a:srgbClr val="002060"/>
                </a:solidFill>
              </a:rPr>
              <a:t>бегала у сарая, пробовала подрыть землю под ним, но у неё ничего не получилось.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Проснулся </a:t>
            </a:r>
            <a:r>
              <a:rPr lang="ru-RU" sz="2200" b="1" dirty="0">
                <a:solidFill>
                  <a:srgbClr val="002060"/>
                </a:solidFill>
              </a:rPr>
              <a:t>я поздно и поспешил навестить лисёнка. </a:t>
            </a:r>
            <a:r>
              <a:rPr lang="ru-RU" sz="2200" b="1" dirty="0" smtClean="0">
                <a:solidFill>
                  <a:srgbClr val="002060"/>
                </a:solidFill>
              </a:rPr>
              <a:t>Около </a:t>
            </a:r>
            <a:r>
              <a:rPr lang="ru-RU" sz="2200" b="1" dirty="0">
                <a:solidFill>
                  <a:srgbClr val="002060"/>
                </a:solidFill>
              </a:rPr>
              <a:t>сарая лежала птица  — заботливая мать-лиса ещё раз приходила к лисёнку и принесла ему </a:t>
            </a:r>
            <a:r>
              <a:rPr lang="ru-RU" sz="2200" b="1" dirty="0" smtClean="0">
                <a:solidFill>
                  <a:srgbClr val="002060"/>
                </a:solidFill>
              </a:rPr>
              <a:t>еду. На </a:t>
            </a:r>
            <a:r>
              <a:rPr lang="ru-RU" sz="2200" b="1" dirty="0">
                <a:solidFill>
                  <a:srgbClr val="002060"/>
                </a:solidFill>
              </a:rPr>
              <a:t>следующий день около сарая лежала уже соседская курица. </a:t>
            </a:r>
            <a:r>
              <a:rPr lang="ru-RU" sz="2200" b="1" dirty="0" smtClean="0">
                <a:solidFill>
                  <a:srgbClr val="002060"/>
                </a:solidFill>
              </a:rPr>
              <a:t>Мы </a:t>
            </a:r>
            <a:r>
              <a:rPr lang="ru-RU" sz="2200" b="1" dirty="0">
                <a:solidFill>
                  <a:srgbClr val="002060"/>
                </a:solidFill>
              </a:rPr>
              <a:t>поняли, как тоскует мать по своему детёнышу, посадили лисёнка в мешок и отнесли в лес, к лисьим норам</a:t>
            </a:r>
            <a:r>
              <a:rPr lang="ru-RU" sz="2200" b="1" dirty="0" smtClean="0">
                <a:solidFill>
                  <a:srgbClr val="002060"/>
                </a:solidFill>
              </a:rPr>
              <a:t>.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81771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Забота матери-лисицы заставила людей отпустить </a:t>
            </a:r>
            <a:r>
              <a:rPr lang="ru-RU" b="1" dirty="0" smtClean="0">
                <a:solidFill>
                  <a:srgbClr val="002060"/>
                </a:solidFill>
              </a:rPr>
              <a:t>лисёнка.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2673697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Испуганного зверька заперли в сарае.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2.</a:t>
            </a:r>
            <a:r>
              <a:rPr lang="ru-RU" b="1" dirty="0">
                <a:solidFill>
                  <a:srgbClr val="002060"/>
                </a:solidFill>
              </a:rPr>
              <a:t>  Лисёнок страдает в неволе.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3.</a:t>
            </a:r>
            <a:r>
              <a:rPr lang="ru-RU" b="1" dirty="0">
                <a:solidFill>
                  <a:srgbClr val="002060"/>
                </a:solidFill>
              </a:rPr>
              <a:t>  Лисица заботится о своём детёныше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87188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83568" y="548680"/>
            <a:ext cx="7848872" cy="5632311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Дивизия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отступала глухими просёлками, а то и бездорожьем, по тёмному и болотистому Ржевскому полесью.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Ha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склоне небольшого пригорка, у самой дороги, одиноко стояла молоденькая берёза.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У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неё была нежная и светлая атласная кожица.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Берёза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по-детски радостно взмахивала ветвями, точно восторженно приветствуя солнце.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Играя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, ветер весело пересчитывал на ней звонкое червонное золото листвы.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Казалось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, что от неё, как от сказочного светильника, струился тихий свет.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Было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что-то задорное, даже дерзкое в её одиночестве среди неприглядного осеннего поля.</a:t>
            </a:r>
          </a:p>
          <a:p>
            <a:pPr algn="just"/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Увидев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берёзу, Андрей сразу понял, что природой она одарена чем-то таким, что на века утверждало ее в этом поле.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И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Андрей внезапно свернул с дороги. </a:t>
            </a:r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Он </a:t>
            </a:r>
            <a:r>
              <a:rPr lang="ru-RU" sz="2000" b="1" dirty="0">
                <a:solidFill>
                  <a:srgbClr val="002060"/>
                </a:solidFill>
                <a:latin typeface="Verdana" panose="020B0604030504040204" pitchFamily="34" charset="0"/>
              </a:rPr>
              <a:t>подошёл к берёзе, и ему вдруг показалось, словно что-то рвётся в груди...</a:t>
            </a:r>
            <a:endParaRPr lang="ru-RU" sz="2000" b="1" i="0" dirty="0">
              <a:solidFill>
                <a:srgbClr val="002060"/>
              </a:solidFill>
              <a:effectLst/>
              <a:latin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003475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В </a:t>
            </a:r>
            <a:r>
              <a:rPr lang="ru-RU" sz="2200" b="1" dirty="0">
                <a:solidFill>
                  <a:srgbClr val="002060"/>
                </a:solidFill>
              </a:rPr>
              <a:t>18 веке Россия начала строить флот на Чёрном море. </a:t>
            </a:r>
            <a:r>
              <a:rPr lang="ru-RU" sz="2200" b="1" dirty="0" smtClean="0">
                <a:solidFill>
                  <a:srgbClr val="002060"/>
                </a:solidFill>
              </a:rPr>
              <a:t>Чтобы </a:t>
            </a:r>
            <a:r>
              <a:rPr lang="ru-RU" sz="2200" b="1" dirty="0">
                <a:solidFill>
                  <a:srgbClr val="002060"/>
                </a:solidFill>
              </a:rPr>
              <a:t>работа шла быстрее, строительство кораблей отдали под начало их будущим командирам. </a:t>
            </a:r>
            <a:r>
              <a:rPr lang="ru-RU" sz="2200" b="1" dirty="0" smtClean="0">
                <a:solidFill>
                  <a:srgbClr val="002060"/>
                </a:solidFill>
              </a:rPr>
              <a:t>Одним </a:t>
            </a:r>
            <a:r>
              <a:rPr lang="ru-RU" sz="2200" b="1" dirty="0">
                <a:solidFill>
                  <a:srgbClr val="002060"/>
                </a:solidFill>
              </a:rPr>
              <a:t>из них стал Фёдор Фёдорович Ушаков, будущий великий русский адмирал.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Чем </a:t>
            </a:r>
            <a:r>
              <a:rPr lang="ru-RU" sz="2200" b="1" dirty="0">
                <a:solidFill>
                  <a:srgbClr val="002060"/>
                </a:solidFill>
              </a:rPr>
              <a:t>заняться на берегу матросам корабля, который ещё даже не </a:t>
            </a:r>
            <a:r>
              <a:rPr lang="ru-RU" sz="2200" b="1" dirty="0" smtClean="0">
                <a:solidFill>
                  <a:srgbClr val="002060"/>
                </a:solidFill>
              </a:rPr>
              <a:t>построен? Ушаков </a:t>
            </a:r>
            <a:r>
              <a:rPr lang="ru-RU" sz="2200" b="1" dirty="0">
                <a:solidFill>
                  <a:srgbClr val="002060"/>
                </a:solidFill>
              </a:rPr>
              <a:t>придумал для своей команды занятие, которое очень удивило морское </a:t>
            </a:r>
            <a:r>
              <a:rPr lang="ru-RU" sz="2200" b="1" dirty="0" smtClean="0">
                <a:solidFill>
                  <a:srgbClr val="002060"/>
                </a:solidFill>
              </a:rPr>
              <a:t>начальство. Он </a:t>
            </a:r>
            <a:r>
              <a:rPr lang="ru-RU" sz="2200" b="1" dirty="0">
                <a:solidFill>
                  <a:srgbClr val="002060"/>
                </a:solidFill>
              </a:rPr>
              <a:t>заставил своих моряков… качаться! </a:t>
            </a:r>
            <a:r>
              <a:rPr lang="ru-RU" sz="2200" b="1" dirty="0" smtClean="0">
                <a:solidFill>
                  <a:srgbClr val="002060"/>
                </a:solidFill>
              </a:rPr>
              <a:t>На </a:t>
            </a:r>
            <a:r>
              <a:rPr lang="ru-RU" sz="2200" b="1" dirty="0">
                <a:solidFill>
                  <a:srgbClr val="002060"/>
                </a:solidFill>
              </a:rPr>
              <a:t>берегу построили десяток больших качелей, и целыми днями матросы раскачивались на них, да так высоко, что дух </a:t>
            </a:r>
            <a:r>
              <a:rPr lang="ru-RU" sz="2200" b="1" dirty="0" smtClean="0">
                <a:solidFill>
                  <a:srgbClr val="002060"/>
                </a:solidFill>
              </a:rPr>
              <a:t>захватывало. Только </a:t>
            </a:r>
            <a:r>
              <a:rPr lang="ru-RU" sz="2200" b="1" dirty="0">
                <a:solidFill>
                  <a:srgbClr val="002060"/>
                </a:solidFill>
              </a:rPr>
              <a:t>вот качались они не просто так. </a:t>
            </a:r>
            <a:r>
              <a:rPr lang="ru-RU" sz="2200" b="1" dirty="0" smtClean="0">
                <a:solidFill>
                  <a:srgbClr val="002060"/>
                </a:solidFill>
              </a:rPr>
              <a:t>На </a:t>
            </a:r>
            <a:r>
              <a:rPr lang="ru-RU" sz="2200" b="1" dirty="0">
                <a:solidFill>
                  <a:srgbClr val="002060"/>
                </a:solidFill>
              </a:rPr>
              <a:t>качелях были установлены небольшие пушки, а у матросов в руках находились зажжённые фитили. </a:t>
            </a:r>
            <a:r>
              <a:rPr lang="ru-RU" sz="2200" b="1" dirty="0" smtClean="0">
                <a:solidFill>
                  <a:srgbClr val="002060"/>
                </a:solidFill>
              </a:rPr>
              <a:t>На </a:t>
            </a:r>
            <a:r>
              <a:rPr lang="ru-RU" sz="2200" b="1" dirty="0">
                <a:solidFill>
                  <a:srgbClr val="002060"/>
                </a:solidFill>
              </a:rPr>
              <a:t>воде стояли на якоре плоты с мишенями, и матросы Ушакова учились стрелять в цель с раскачивающихся во весь мах качелей. </a:t>
            </a:r>
            <a:r>
              <a:rPr lang="ru-RU" sz="2200" b="1" dirty="0" smtClean="0">
                <a:solidFill>
                  <a:srgbClr val="002060"/>
                </a:solidFill>
              </a:rPr>
              <a:t>Ведь </a:t>
            </a:r>
            <a:r>
              <a:rPr lang="ru-RU" sz="2200" b="1" dirty="0">
                <a:solidFill>
                  <a:srgbClr val="002060"/>
                </a:solidFill>
              </a:rPr>
              <a:t>во время морского сражения корабль никогда не стоит ровно на тихой </a:t>
            </a:r>
            <a:r>
              <a:rPr lang="ru-RU" sz="2200" b="1" dirty="0" smtClean="0">
                <a:solidFill>
                  <a:srgbClr val="002060"/>
                </a:solidFill>
              </a:rPr>
              <a:t>воде. Вот </a:t>
            </a:r>
            <a:r>
              <a:rPr lang="ru-RU" sz="2200" b="1" dirty="0">
                <a:solidFill>
                  <a:srgbClr val="002060"/>
                </a:solidFill>
              </a:rPr>
              <a:t>прицелятся матросы, а корабль поднимет на высокой волне  — и все ядра пролетят мимо врага.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Благодаря </a:t>
            </a:r>
            <a:r>
              <a:rPr lang="ru-RU" sz="2200" b="1" dirty="0">
                <a:solidFill>
                  <a:srgbClr val="002060"/>
                </a:solidFill>
              </a:rPr>
              <a:t>таким тренировкам в первом же сражении Ушаков одержал блестящую победу над врагами, не потеряв из своей команды ни одного человека</a:t>
            </a:r>
            <a:r>
              <a:rPr lang="ru-RU" sz="2200" b="1" dirty="0" smtClean="0">
                <a:solidFill>
                  <a:srgbClr val="002060"/>
                </a:solidFill>
              </a:rPr>
              <a:t>!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7373437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Благодаря своей смекалке и упорным тренировкам команды, Ушаков одержал блестящую победу и сохранил жизнь </a:t>
            </a:r>
            <a:r>
              <a:rPr lang="ru-RU" b="1" dirty="0" smtClean="0">
                <a:solidFill>
                  <a:srgbClr val="002060"/>
                </a:solidFill>
              </a:rPr>
              <a:t>матросам.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4459898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1.  Строительство Черноморского флота.</a:t>
            </a:r>
          </a:p>
          <a:p>
            <a:r>
              <a:rPr lang="ru-RU" b="1" dirty="0">
                <a:solidFill>
                  <a:srgbClr val="002060"/>
                </a:solidFill>
              </a:rPr>
              <a:t>2.  Хитрость с качелями.</a:t>
            </a:r>
          </a:p>
          <a:p>
            <a:r>
              <a:rPr lang="ru-RU" b="1" dirty="0">
                <a:solidFill>
                  <a:srgbClr val="002060"/>
                </a:solidFill>
              </a:rPr>
              <a:t>3.  Блестящая победа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9494806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86341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2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200" b="1" dirty="0" smtClean="0">
                <a:solidFill>
                  <a:srgbClr val="002060"/>
                </a:solidFill>
              </a:rPr>
              <a:t>Кошка </a:t>
            </a:r>
            <a:r>
              <a:rPr lang="ru-RU" sz="2200" b="1" dirty="0">
                <a:solidFill>
                  <a:srgbClr val="002060"/>
                </a:solidFill>
              </a:rPr>
              <a:t>в осмотрительности полагается не только на свои зоркие глаза. </a:t>
            </a:r>
            <a:r>
              <a:rPr lang="ru-RU" sz="2200" b="1" dirty="0" smtClean="0">
                <a:solidFill>
                  <a:srgbClr val="002060"/>
                </a:solidFill>
              </a:rPr>
              <a:t>Для </a:t>
            </a:r>
            <a:r>
              <a:rPr lang="ru-RU" sz="2200" b="1" dirty="0">
                <a:solidFill>
                  <a:srgbClr val="002060"/>
                </a:solidFill>
              </a:rPr>
              <a:t>исследования мира у неё есть специальные «радары». </a:t>
            </a:r>
            <a:r>
              <a:rPr lang="ru-RU" sz="2200" b="1" dirty="0" smtClean="0">
                <a:solidFill>
                  <a:srgbClr val="002060"/>
                </a:solidFill>
              </a:rPr>
              <a:t>Это </a:t>
            </a:r>
            <a:r>
              <a:rPr lang="ru-RU" sz="2200" b="1" dirty="0">
                <a:solidFill>
                  <a:srgbClr val="002060"/>
                </a:solidFill>
              </a:rPr>
              <a:t>еле заметные шерстинки. </a:t>
            </a:r>
            <a:r>
              <a:rPr lang="ru-RU" sz="2200" b="1" dirty="0" smtClean="0">
                <a:solidFill>
                  <a:srgbClr val="002060"/>
                </a:solidFill>
              </a:rPr>
              <a:t>Они </a:t>
            </a:r>
            <a:r>
              <a:rPr lang="ru-RU" sz="2200" b="1" dirty="0">
                <a:solidFill>
                  <a:srgbClr val="002060"/>
                </a:solidFill>
              </a:rPr>
              <a:t>растут на её лапах, на лбу, на </a:t>
            </a:r>
            <a:r>
              <a:rPr lang="ru-RU" sz="2200" b="1" dirty="0" smtClean="0">
                <a:solidFill>
                  <a:srgbClr val="002060"/>
                </a:solidFill>
              </a:rPr>
              <a:t>ушах. Особенно </a:t>
            </a:r>
            <a:r>
              <a:rPr lang="ru-RU" sz="2200" b="1" dirty="0">
                <a:solidFill>
                  <a:srgbClr val="002060"/>
                </a:solidFill>
              </a:rPr>
              <a:t>важные «радары»  — длинные тонкие усы, которые торчат у кошек над верхней губой.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Вот </a:t>
            </a:r>
            <a:r>
              <a:rPr lang="ru-RU" sz="2200" b="1" dirty="0">
                <a:solidFill>
                  <a:srgbClr val="002060"/>
                </a:solidFill>
              </a:rPr>
              <a:t>кошка хочет что-нибудь получше рассмотреть или кого-нибудь подкараулить. </a:t>
            </a:r>
            <a:r>
              <a:rPr lang="ru-RU" sz="2200" b="1" dirty="0" smtClean="0">
                <a:solidFill>
                  <a:srgbClr val="002060"/>
                </a:solidFill>
              </a:rPr>
              <a:t>Она </a:t>
            </a:r>
            <a:r>
              <a:rPr lang="ru-RU" sz="2200" b="1" dirty="0">
                <a:solidFill>
                  <a:srgbClr val="002060"/>
                </a:solidFill>
              </a:rPr>
              <a:t>замирает в позе охотницы и настораживается. </a:t>
            </a:r>
            <a:r>
              <a:rPr lang="ru-RU" sz="2200" b="1" dirty="0" smtClean="0">
                <a:solidFill>
                  <a:srgbClr val="002060"/>
                </a:solidFill>
              </a:rPr>
              <a:t>Тогда </a:t>
            </a:r>
            <a:r>
              <a:rPr lang="ru-RU" sz="2200" b="1" dirty="0">
                <a:solidFill>
                  <a:srgbClr val="002060"/>
                </a:solidFill>
              </a:rPr>
              <a:t>эти удивительные усы развёртываются и превращаются в своеобразный веер из чутких волосков. </a:t>
            </a:r>
            <a:r>
              <a:rPr lang="ru-RU" sz="2200" b="1" dirty="0" smtClean="0">
                <a:solidFill>
                  <a:srgbClr val="002060"/>
                </a:solidFill>
              </a:rPr>
              <a:t>А </a:t>
            </a:r>
            <a:r>
              <a:rPr lang="ru-RU" sz="2200" b="1" dirty="0">
                <a:solidFill>
                  <a:srgbClr val="002060"/>
                </a:solidFill>
              </a:rPr>
              <a:t>волоски, колеблясь, соединяются со сверхчувствительной нервной сетью кошки. </a:t>
            </a:r>
            <a:r>
              <a:rPr lang="ru-RU" sz="2200" b="1" dirty="0" smtClean="0">
                <a:solidFill>
                  <a:srgbClr val="002060"/>
                </a:solidFill>
              </a:rPr>
              <a:t>Они </a:t>
            </a:r>
            <a:r>
              <a:rPr lang="ru-RU" sz="2200" b="1" dirty="0">
                <a:solidFill>
                  <a:srgbClr val="002060"/>
                </a:solidFill>
              </a:rPr>
              <a:t>мгновенно улавливают каждое движение живого существа, как бы мало́ оно ни было. </a:t>
            </a:r>
            <a:r>
              <a:rPr lang="ru-RU" sz="2200" b="1" dirty="0" smtClean="0">
                <a:solidFill>
                  <a:srgbClr val="002060"/>
                </a:solidFill>
              </a:rPr>
              <a:t>Развернув </a:t>
            </a:r>
            <a:r>
              <a:rPr lang="ru-RU" sz="2200" b="1" dirty="0">
                <a:solidFill>
                  <a:srgbClr val="002060"/>
                </a:solidFill>
              </a:rPr>
              <a:t>усы, кошка может сторожить сразу несколько мышиных нор и следить за поведением населяющих эти норки зверьков. </a:t>
            </a:r>
            <a:r>
              <a:rPr lang="ru-RU" sz="2200" b="1" dirty="0" smtClean="0">
                <a:solidFill>
                  <a:srgbClr val="002060"/>
                </a:solidFill>
              </a:rPr>
              <a:t>Не </a:t>
            </a:r>
            <a:r>
              <a:rPr lang="ru-RU" sz="2200" b="1" dirty="0">
                <a:solidFill>
                  <a:srgbClr val="002060"/>
                </a:solidFill>
              </a:rPr>
              <a:t>двигаясь с места, она чувствует даже самые тихие, почти бесшумные перемещения их обитателей! </a:t>
            </a:r>
            <a:r>
              <a:rPr lang="ru-RU" sz="2200" b="1" dirty="0" smtClean="0">
                <a:solidFill>
                  <a:srgbClr val="002060"/>
                </a:solidFill>
              </a:rPr>
              <a:t>Это </a:t>
            </a:r>
            <a:r>
              <a:rPr lang="ru-RU" sz="2200" b="1" dirty="0">
                <a:solidFill>
                  <a:srgbClr val="002060"/>
                </a:solidFill>
              </a:rPr>
              <a:t>незаменимое умение для кошачьей охоты.</a:t>
            </a:r>
          </a:p>
          <a:p>
            <a:r>
              <a:rPr lang="ru-RU" sz="2200" b="1" dirty="0" smtClean="0">
                <a:solidFill>
                  <a:srgbClr val="002060"/>
                </a:solidFill>
              </a:rPr>
              <a:t>	Если </a:t>
            </a:r>
            <a:r>
              <a:rPr lang="ru-RU" sz="2200" b="1" dirty="0">
                <a:solidFill>
                  <a:srgbClr val="002060"/>
                </a:solidFill>
              </a:rPr>
              <a:t>у кошки удалить или повредить усы, ей становится трудно ориентироваться в окружающем мире, она не может охотиться. </a:t>
            </a:r>
            <a:r>
              <a:rPr lang="ru-RU" sz="2200" b="1" dirty="0" smtClean="0">
                <a:solidFill>
                  <a:srgbClr val="002060"/>
                </a:solidFill>
              </a:rPr>
              <a:t>Её </a:t>
            </a:r>
            <a:r>
              <a:rPr lang="ru-RU" sz="2200" b="1" dirty="0">
                <a:solidFill>
                  <a:srgbClr val="002060"/>
                </a:solidFill>
              </a:rPr>
              <a:t>движения становятся неуверенными  — ведь чудесные «радары» не работают</a:t>
            </a:r>
            <a:r>
              <a:rPr lang="ru-RU" sz="2200" b="1" dirty="0" smtClean="0">
                <a:solidFill>
                  <a:srgbClr val="002060"/>
                </a:solidFill>
              </a:rPr>
              <a:t>!</a:t>
            </a:r>
            <a:endParaRPr lang="ru-RU" sz="22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730935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У кошки есть специальные «радары»  — усы и тонкие волоски, которые помогают ей ориентироваться в пространстве и </a:t>
            </a:r>
            <a:r>
              <a:rPr lang="ru-RU" b="1" dirty="0" smtClean="0">
                <a:solidFill>
                  <a:srgbClr val="002060"/>
                </a:solidFill>
              </a:rPr>
              <a:t>охотиться.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0171822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1.  Кошачьи «радары».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2.  «Радары» помогают кошке охотиться.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3.  Без «радаров» кошке будет трудно ориентироваться в пространстве</a:t>
            </a:r>
            <a:r>
              <a:rPr lang="ru-RU" sz="4000" b="1" dirty="0" smtClean="0">
                <a:solidFill>
                  <a:srgbClr val="002060"/>
                </a:solidFill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5852236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23528" y="18298"/>
            <a:ext cx="8585457" cy="6617196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>
                <a:solidFill>
                  <a:srgbClr val="002060"/>
                </a:solidFill>
              </a:rPr>
              <a:t>В одной из египетских пирамид археологи нашли небольшой металлический диск. </a:t>
            </a:r>
            <a:r>
              <a:rPr lang="ru-RU" sz="2000" b="1" dirty="0" smtClean="0">
                <a:solidFill>
                  <a:srgbClr val="002060"/>
                </a:solidFill>
              </a:rPr>
              <a:t>Его </a:t>
            </a:r>
            <a:r>
              <a:rPr lang="ru-RU" sz="2000" b="1" dirty="0">
                <a:solidFill>
                  <a:srgbClr val="002060"/>
                </a:solidFill>
              </a:rPr>
              <a:t>отправили в химическую лабораторию и выяснили, что загадочный предмет является зеркалом.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	Египетские </a:t>
            </a:r>
            <a:r>
              <a:rPr lang="ru-RU" sz="2000" b="1" dirty="0">
                <a:solidFill>
                  <a:srgbClr val="002060"/>
                </a:solidFill>
              </a:rPr>
              <a:t>зеркала были бронзовыми, но они давали нечёткое изображение и быстро темнели. </a:t>
            </a:r>
            <a:r>
              <a:rPr lang="ru-RU" sz="2000" b="1" dirty="0" smtClean="0">
                <a:solidFill>
                  <a:srgbClr val="002060"/>
                </a:solidFill>
              </a:rPr>
              <a:t>Египтяне </a:t>
            </a:r>
            <a:r>
              <a:rPr lang="ru-RU" sz="2000" b="1" dirty="0">
                <a:solidFill>
                  <a:srgbClr val="002060"/>
                </a:solidFill>
              </a:rPr>
              <a:t>делали и серебряные зеркала, в которых изображение было отчётливым, однако серебро со временем тоже тускнело. </a:t>
            </a:r>
            <a:r>
              <a:rPr lang="ru-RU" sz="2000" b="1" dirty="0" smtClean="0">
                <a:solidFill>
                  <a:srgbClr val="002060"/>
                </a:solidFill>
              </a:rPr>
              <a:t>Потом </a:t>
            </a:r>
            <a:r>
              <a:rPr lang="ru-RU" sz="2000" b="1" dirty="0">
                <a:solidFill>
                  <a:srgbClr val="002060"/>
                </a:solidFill>
              </a:rPr>
              <a:t>придумали стальные зеркала  — и они быстро мутнели. </a:t>
            </a:r>
            <a:r>
              <a:rPr lang="ru-RU" sz="2000" b="1" dirty="0" smtClean="0">
                <a:solidFill>
                  <a:srgbClr val="002060"/>
                </a:solidFill>
              </a:rPr>
              <a:t>Наконец</a:t>
            </a:r>
            <a:r>
              <a:rPr lang="ru-RU" sz="2000" b="1" dirty="0">
                <a:solidFill>
                  <a:srgbClr val="002060"/>
                </a:solidFill>
              </a:rPr>
              <a:t>, в Венеции изготовили первое стеклянное зеркало, и долгое время венецианские мастера никому не раскрывали свой секрет. </a:t>
            </a:r>
            <a:r>
              <a:rPr lang="ru-RU" sz="2000" b="1" dirty="0" smtClean="0">
                <a:solidFill>
                  <a:srgbClr val="002060"/>
                </a:solidFill>
              </a:rPr>
              <a:t>Позднее </a:t>
            </a:r>
            <a:r>
              <a:rPr lang="ru-RU" sz="2000" b="1" dirty="0">
                <a:solidFill>
                  <a:srgbClr val="002060"/>
                </a:solidFill>
              </a:rPr>
              <a:t>французы нашли способ выделки больших зеркал из специального стекла. </a:t>
            </a:r>
            <a:r>
              <a:rPr lang="ru-RU" sz="2000" b="1" dirty="0" smtClean="0">
                <a:solidFill>
                  <a:srgbClr val="002060"/>
                </a:solidFill>
              </a:rPr>
              <a:t>На </a:t>
            </a:r>
            <a:r>
              <a:rPr lang="ru-RU" sz="2000" b="1" dirty="0">
                <a:solidFill>
                  <a:srgbClr val="002060"/>
                </a:solidFill>
              </a:rPr>
              <a:t>одно стекло уходило сто часов ручного труда. </a:t>
            </a:r>
            <a:r>
              <a:rPr lang="ru-RU" sz="2000" b="1" dirty="0" smtClean="0">
                <a:solidFill>
                  <a:srgbClr val="002060"/>
                </a:solidFill>
              </a:rPr>
              <a:t>Тогда </a:t>
            </a:r>
            <a:r>
              <a:rPr lang="ru-RU" sz="2000" b="1" dirty="0">
                <a:solidFill>
                  <a:srgbClr val="002060"/>
                </a:solidFill>
              </a:rPr>
              <a:t>же появилась мода украшать зеркалами комнаты, залы во дворцах. </a:t>
            </a:r>
            <a:r>
              <a:rPr lang="ru-RU" sz="2000" b="1" dirty="0" smtClean="0">
                <a:solidFill>
                  <a:srgbClr val="002060"/>
                </a:solidFill>
              </a:rPr>
              <a:t>Сегодня </a:t>
            </a:r>
            <a:r>
              <a:rPr lang="ru-RU" sz="2000" b="1" dirty="0">
                <a:solidFill>
                  <a:srgbClr val="002060"/>
                </a:solidFill>
              </a:rPr>
              <a:t>зеркальные стёкла вставляют в витрины магазинов, окна музеев, кораблей, автомобилей. </a:t>
            </a:r>
            <a:r>
              <a:rPr lang="ru-RU" sz="2000" b="1" dirty="0" smtClean="0">
                <a:solidFill>
                  <a:srgbClr val="002060"/>
                </a:solidFill>
              </a:rPr>
              <a:t>Делают </a:t>
            </a:r>
            <a:r>
              <a:rPr lang="ru-RU" sz="2000" b="1" dirty="0">
                <a:solidFill>
                  <a:srgbClr val="002060"/>
                </a:solidFill>
              </a:rPr>
              <a:t>и двусторонние </a:t>
            </a:r>
            <a:r>
              <a:rPr lang="ru-RU" sz="2000" b="1" dirty="0" err="1">
                <a:solidFill>
                  <a:srgbClr val="002060"/>
                </a:solidFill>
              </a:rPr>
              <a:t>cтёкла</a:t>
            </a:r>
            <a:r>
              <a:rPr lang="ru-RU" sz="2000" b="1" dirty="0">
                <a:solidFill>
                  <a:srgbClr val="002060"/>
                </a:solidFill>
              </a:rPr>
              <a:t>: зеркало с одной стороны и прозрачное стекло  — с другой.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Свойство </a:t>
            </a:r>
            <a:r>
              <a:rPr lang="ru-RU" sz="2000" b="1" dirty="0">
                <a:solidFill>
                  <a:srgbClr val="002060"/>
                </a:solidFill>
              </a:rPr>
              <a:t>зеркала «ловить» световые лучи и менять их направление стало применяться в научных лабораториях, в медицине, в военном </a:t>
            </a:r>
            <a:r>
              <a:rPr lang="ru-RU" sz="2000" b="1" dirty="0" smtClean="0">
                <a:solidFill>
                  <a:srgbClr val="002060"/>
                </a:solidFill>
              </a:rPr>
              <a:t>деле. Вогнутое </a:t>
            </a:r>
            <a:r>
              <a:rPr lang="ru-RU" sz="2000" b="1" dirty="0">
                <a:solidFill>
                  <a:srgbClr val="002060"/>
                </a:solidFill>
              </a:rPr>
              <a:t>зеркало используется и в осветительных приборах: электрических фонариках, больших фонарях, маяках, светофорах, прожекторах. </a:t>
            </a:r>
            <a:r>
              <a:rPr lang="ru-RU" sz="2000" b="1" dirty="0" smtClean="0">
                <a:solidFill>
                  <a:srgbClr val="002060"/>
                </a:solidFill>
              </a:rPr>
              <a:t>Вот </a:t>
            </a:r>
            <a:r>
              <a:rPr lang="ru-RU" sz="2000" b="1" dirty="0">
                <a:solidFill>
                  <a:srgbClr val="002060"/>
                </a:solidFill>
              </a:rPr>
              <a:t>такой интересный и нужный предмет  — обыкновенное зеркало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5327240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Вот такой интересный и нужный предмет  — обыкновенное </a:t>
            </a:r>
            <a:r>
              <a:rPr lang="ru-RU" b="1" dirty="0" smtClean="0">
                <a:solidFill>
                  <a:srgbClr val="002060"/>
                </a:solidFill>
              </a:rPr>
              <a:t>зеркало.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6561893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000" b="1" dirty="0">
                <a:solidFill>
                  <a:srgbClr val="002060"/>
                </a:solidFill>
              </a:rPr>
              <a:t>1.  Загадочный предмет. ИЛИ Находка в египетской пирамиде.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2.  Какие зеркала изготавливали раньше, и какие  — сейчас.</a:t>
            </a:r>
          </a:p>
          <a:p>
            <a:r>
              <a:rPr lang="ru-RU" sz="4000" b="1" dirty="0">
                <a:solidFill>
                  <a:srgbClr val="002060"/>
                </a:solidFill>
              </a:rPr>
              <a:t>3.  Использование ценного свойства зеркала</a:t>
            </a:r>
            <a:r>
              <a:rPr lang="ru-RU" sz="4000" b="1" dirty="0" smtClean="0">
                <a:solidFill>
                  <a:srgbClr val="002060"/>
                </a:solidFill>
              </a:rPr>
              <a:t>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01806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57224" y="2000240"/>
            <a:ext cx="7358114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 smtClean="0">
                <a:hlinkClick r:id="rId2"/>
              </a:rPr>
              <a:t>http://nachalo4ka.ru/wp-content/uploads/2014/05/shkolnyiy-universalnyiy-prevyu-12.png</a:t>
            </a:r>
            <a:endParaRPr lang="ru-RU" dirty="0" smtClean="0"/>
          </a:p>
          <a:p>
            <a:pPr algn="ctr"/>
            <a:r>
              <a:rPr lang="en-US" dirty="0">
                <a:hlinkClick r:id="rId3"/>
              </a:rPr>
              <a:t>https://</a:t>
            </a:r>
            <a:r>
              <a:rPr lang="en-US" dirty="0" smtClean="0">
                <a:hlinkClick r:id="rId3"/>
              </a:rPr>
              <a:t>rus4-vpr.sdamgia.ru/test</a:t>
            </a:r>
            <a:endParaRPr lang="ru-RU" dirty="0" smtClean="0"/>
          </a:p>
          <a:p>
            <a:pPr algn="ctr"/>
            <a:r>
              <a:rPr lang="en-US" dirty="0">
                <a:hlinkClick r:id="rId4"/>
              </a:rPr>
              <a:t>https://</a:t>
            </a:r>
            <a:r>
              <a:rPr lang="en-US" dirty="0" smtClean="0">
                <a:hlinkClick r:id="rId4"/>
              </a:rPr>
              <a:t>abrakadabra.fun/uploads/posts/2022-02/1644887463_21-abrakadabra-fun-p-shabloni-dlya-prezentatsii-russkii-yazik-43.jpg</a:t>
            </a:r>
            <a:endParaRPr lang="ru-RU" dirty="0" smtClean="0"/>
          </a:p>
          <a:p>
            <a:pPr algn="ctr"/>
            <a:endParaRPr lang="ru-RU" dirty="0" smtClean="0"/>
          </a:p>
          <a:p>
            <a:pPr algn="ctr"/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198128" y="620688"/>
            <a:ext cx="267631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C00000"/>
                </a:solidFill>
              </a:rPr>
              <a:t>Источники </a:t>
            </a:r>
            <a:endParaRPr lang="ru-RU" sz="40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Берёза - символ России, такая же светлая и такая же сильная. Вот почему проститься с берёзой - всё равно что проститься с </a:t>
            </a:r>
            <a:r>
              <a:rPr lang="ru-RU" b="1" dirty="0" smtClean="0">
                <a:solidFill>
                  <a:srgbClr val="002060"/>
                </a:solidFill>
              </a:rPr>
              <a:t>Родиной.</a:t>
            </a:r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0928853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Autofit/>
          </a:bodyPr>
          <a:lstStyle/>
          <a:p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</a:rPr>
              <a:t>Составь и запиши план текста из трёх пунктов. В ответе ты можешь использовать сочетания слов или </a:t>
            </a:r>
            <a:r>
              <a:rPr lang="ru-RU" sz="3200" b="1" i="1" dirty="0" smtClean="0">
                <a:solidFill>
                  <a:schemeClr val="accent2">
                    <a:lumMod val="50000"/>
                  </a:schemeClr>
                </a:solidFill>
              </a:rPr>
              <a:t>предложения.</a:t>
            </a:r>
            <a:endParaRPr lang="ru-RU" sz="3200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683568" y="2780928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 smtClean="0">
                <a:solidFill>
                  <a:srgbClr val="002060"/>
                </a:solidFill>
              </a:rPr>
              <a:t>1.</a:t>
            </a:r>
            <a:r>
              <a:rPr lang="ru-RU" b="1" dirty="0">
                <a:solidFill>
                  <a:srgbClr val="002060"/>
                </a:solidFill>
              </a:rPr>
              <a:t>  Отступление дивизии.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2</a:t>
            </a:r>
            <a:r>
              <a:rPr lang="ru-RU" b="1" dirty="0">
                <a:solidFill>
                  <a:srgbClr val="002060"/>
                </a:solidFill>
              </a:rPr>
              <a:t>. Одинокая берёзка.</a:t>
            </a:r>
          </a:p>
          <a:p>
            <a:r>
              <a:rPr lang="ru-RU" b="1" dirty="0" smtClean="0">
                <a:solidFill>
                  <a:srgbClr val="002060"/>
                </a:solidFill>
              </a:rPr>
              <a:t>3</a:t>
            </a:r>
            <a:r>
              <a:rPr lang="ru-RU" b="1" dirty="0">
                <a:solidFill>
                  <a:srgbClr val="002060"/>
                </a:solidFill>
              </a:rPr>
              <a:t>. Родная душа.</a:t>
            </a:r>
          </a:p>
          <a:p>
            <a:endParaRPr lang="ru-RU" sz="4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5253420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611560" y="260648"/>
            <a:ext cx="8280920" cy="6247864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>
                <a:solidFill>
                  <a:srgbClr val="002060"/>
                </a:solidFill>
                <a:latin typeface="Verdana" panose="020B0604030504040204" pitchFamily="34" charset="0"/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У </a:t>
            </a:r>
            <a:r>
              <a:rPr lang="ru-RU" sz="2000" b="1" dirty="0">
                <a:solidFill>
                  <a:srgbClr val="002060"/>
                </a:solidFill>
              </a:rPr>
              <a:t>растений есть невидимое, но грозное оружие, какого нет ни у человека, ни у животных: летучие вещества, которые убивают вредных бактерий.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Тайну </a:t>
            </a:r>
            <a:r>
              <a:rPr lang="ru-RU" sz="2000" b="1" dirty="0">
                <a:solidFill>
                  <a:srgbClr val="002060"/>
                </a:solidFill>
              </a:rPr>
              <a:t>эту люди раскрыли с помощью простого опыта, который сто лет назад провёл русский учёный Борис Петрович </a:t>
            </a:r>
            <a:r>
              <a:rPr lang="ru-RU" sz="2000" b="1" dirty="0" err="1">
                <a:solidFill>
                  <a:srgbClr val="002060"/>
                </a:solidFill>
              </a:rPr>
              <a:t>Токин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</a:rPr>
              <a:t>Он </a:t>
            </a:r>
            <a:r>
              <a:rPr lang="ru-RU" sz="2000" b="1" dirty="0">
                <a:solidFill>
                  <a:srgbClr val="002060"/>
                </a:solidFill>
              </a:rPr>
              <a:t>мелко натёр головку лука, поместил пахучую кашицу рядом с дрожжевыми грибками и накрыл стеклянным колпаком. </a:t>
            </a:r>
            <a:r>
              <a:rPr lang="ru-RU" sz="2000" b="1" dirty="0" smtClean="0">
                <a:solidFill>
                  <a:srgbClr val="002060"/>
                </a:solidFill>
              </a:rPr>
              <a:t>Через </a:t>
            </a:r>
            <a:r>
              <a:rPr lang="ru-RU" sz="2000" b="1" dirty="0">
                <a:solidFill>
                  <a:srgbClr val="002060"/>
                </a:solidFill>
              </a:rPr>
              <a:t>день проверил: грибки погибли. </a:t>
            </a:r>
            <a:r>
              <a:rPr lang="ru-RU" sz="2000" b="1" dirty="0" smtClean="0">
                <a:solidFill>
                  <a:srgbClr val="002060"/>
                </a:solidFill>
              </a:rPr>
              <a:t>Значит</a:t>
            </a:r>
            <a:r>
              <a:rPr lang="ru-RU" sz="2000" b="1" dirty="0">
                <a:solidFill>
                  <a:srgbClr val="002060"/>
                </a:solidFill>
              </a:rPr>
              <a:t>, пахучие вещества, которые выделяет лук, поражают грибки на расстоянии! </a:t>
            </a:r>
            <a:r>
              <a:rPr lang="ru-RU" sz="2000" b="1" dirty="0" err="1" smtClean="0">
                <a:solidFill>
                  <a:srgbClr val="002060"/>
                </a:solidFill>
              </a:rPr>
              <a:t>Токин</a:t>
            </a:r>
            <a:r>
              <a:rPr lang="ru-RU" sz="2000" b="1" dirty="0" smtClean="0">
                <a:solidFill>
                  <a:srgbClr val="002060"/>
                </a:solidFill>
              </a:rPr>
              <a:t> </a:t>
            </a:r>
            <a:r>
              <a:rPr lang="ru-RU" sz="2000" b="1" dirty="0">
                <a:solidFill>
                  <a:srgbClr val="002060"/>
                </a:solidFill>
              </a:rPr>
              <a:t>проделал ещё сотни опытов: брал натёртый чеснок, горчичный порошок, молотый перец, а вместо грибков – различные болезнетворные бактерии. </a:t>
            </a:r>
            <a:r>
              <a:rPr lang="ru-RU" sz="2000" b="1" dirty="0" smtClean="0">
                <a:solidFill>
                  <a:srgbClr val="002060"/>
                </a:solidFill>
              </a:rPr>
              <a:t>Результат </a:t>
            </a:r>
            <a:r>
              <a:rPr lang="ru-RU" sz="2000" b="1" dirty="0">
                <a:solidFill>
                  <a:srgbClr val="002060"/>
                </a:solidFill>
              </a:rPr>
              <a:t>всегда повторялся: пахучие вещества растений убивали грибки и вредные бактерии. </a:t>
            </a:r>
            <a:r>
              <a:rPr lang="ru-RU" sz="2000" b="1" dirty="0" smtClean="0">
                <a:solidFill>
                  <a:srgbClr val="002060"/>
                </a:solidFill>
              </a:rPr>
              <a:t>Борис </a:t>
            </a:r>
            <a:r>
              <a:rPr lang="ru-RU" sz="2000" b="1" dirty="0">
                <a:solidFill>
                  <a:srgbClr val="002060"/>
                </a:solidFill>
              </a:rPr>
              <a:t>Петрович назвал эти вещества фитонцидами: от греческого слова «</a:t>
            </a:r>
            <a:r>
              <a:rPr lang="ru-RU" sz="2000" b="1" dirty="0" err="1">
                <a:solidFill>
                  <a:srgbClr val="002060"/>
                </a:solidFill>
              </a:rPr>
              <a:t>фитон</a:t>
            </a:r>
            <a:r>
              <a:rPr lang="ru-RU" sz="2000" b="1" dirty="0">
                <a:solidFill>
                  <a:srgbClr val="002060"/>
                </a:solidFill>
              </a:rPr>
              <a:t>»  — растение и латинского «</a:t>
            </a:r>
            <a:r>
              <a:rPr lang="ru-RU" sz="2000" b="1" dirty="0" err="1">
                <a:solidFill>
                  <a:srgbClr val="002060"/>
                </a:solidFill>
              </a:rPr>
              <a:t>цедо</a:t>
            </a:r>
            <a:r>
              <a:rPr lang="ru-RU" sz="2000" b="1" dirty="0">
                <a:solidFill>
                  <a:srgbClr val="002060"/>
                </a:solidFill>
              </a:rPr>
              <a:t>»  — убиваю.</a:t>
            </a:r>
          </a:p>
          <a:p>
            <a:r>
              <a:rPr lang="ru-RU" sz="2000" b="1" dirty="0">
                <a:solidFill>
                  <a:srgbClr val="002060"/>
                </a:solidFill>
              </a:rPr>
              <a:t>	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1941 году началась Великая Отечественная война. </a:t>
            </a:r>
            <a:r>
              <a:rPr lang="ru-RU" sz="2000" b="1" dirty="0" smtClean="0">
                <a:solidFill>
                  <a:srgbClr val="002060"/>
                </a:solidFill>
              </a:rPr>
              <a:t>В </a:t>
            </a:r>
            <a:r>
              <a:rPr lang="ru-RU" sz="2000" b="1" dirty="0">
                <a:solidFill>
                  <a:srgbClr val="002060"/>
                </a:solidFill>
              </a:rPr>
              <a:t>госпиталях не хватало даже самых простых лекарств и медикаментов. </a:t>
            </a:r>
            <a:r>
              <a:rPr lang="ru-RU" sz="2000" b="1" dirty="0" smtClean="0">
                <a:solidFill>
                  <a:srgbClr val="002060"/>
                </a:solidFill>
              </a:rPr>
              <a:t>И </a:t>
            </a:r>
            <a:r>
              <a:rPr lang="ru-RU" sz="2000" b="1" dirty="0">
                <a:solidFill>
                  <a:srgbClr val="002060"/>
                </a:solidFill>
              </a:rPr>
              <a:t>врачи вспомнили про опыты </a:t>
            </a:r>
            <a:r>
              <a:rPr lang="ru-RU" sz="2000" b="1" dirty="0" err="1">
                <a:solidFill>
                  <a:srgbClr val="002060"/>
                </a:solidFill>
              </a:rPr>
              <a:t>Токина</a:t>
            </a:r>
            <a:r>
              <a:rPr lang="ru-RU" sz="2000" b="1" dirty="0">
                <a:solidFill>
                  <a:srgbClr val="002060"/>
                </a:solidFill>
              </a:rPr>
              <a:t>. </a:t>
            </a:r>
            <a:r>
              <a:rPr lang="ru-RU" sz="2000" b="1" dirty="0" smtClean="0">
                <a:solidFill>
                  <a:srgbClr val="002060"/>
                </a:solidFill>
              </a:rPr>
              <a:t>Поднесли </a:t>
            </a:r>
            <a:r>
              <a:rPr lang="ru-RU" sz="2000" b="1" dirty="0">
                <a:solidFill>
                  <a:srgbClr val="002060"/>
                </a:solidFill>
              </a:rPr>
              <a:t>к ране кашицу из лука, подержали 10 минут, взяли пробу: в ране почти не осталось микробов! </a:t>
            </a:r>
            <a:r>
              <a:rPr lang="ru-RU" sz="2000" b="1" dirty="0" smtClean="0">
                <a:solidFill>
                  <a:srgbClr val="002060"/>
                </a:solidFill>
              </a:rPr>
              <a:t>Стоило </a:t>
            </a:r>
            <a:r>
              <a:rPr lang="ru-RU" sz="2000" b="1" dirty="0">
                <a:solidFill>
                  <a:srgbClr val="002060"/>
                </a:solidFill>
              </a:rPr>
              <a:t>несколько раз «</a:t>
            </a:r>
            <a:r>
              <a:rPr lang="ru-RU" sz="2000" b="1" dirty="0" err="1">
                <a:solidFill>
                  <a:srgbClr val="002060"/>
                </a:solidFill>
              </a:rPr>
              <a:t>опарить</a:t>
            </a:r>
            <a:r>
              <a:rPr lang="ru-RU" sz="2000" b="1" dirty="0">
                <a:solidFill>
                  <a:srgbClr val="002060"/>
                </a:solidFill>
              </a:rPr>
              <a:t>» луковым лекарством гнойную рану, и она заживала. </a:t>
            </a:r>
            <a:r>
              <a:rPr lang="ru-RU" sz="2000" b="1" dirty="0" smtClean="0">
                <a:solidFill>
                  <a:srgbClr val="002060"/>
                </a:solidFill>
              </a:rPr>
              <a:t>Средство </a:t>
            </a:r>
            <a:r>
              <a:rPr lang="ru-RU" sz="2000" b="1" dirty="0">
                <a:solidFill>
                  <a:srgbClr val="002060"/>
                </a:solidFill>
              </a:rPr>
              <a:t>борьбы с тяжёлым недугом было найдено</a:t>
            </a:r>
            <a:r>
              <a:rPr lang="ru-RU" sz="2000" b="1" dirty="0" smtClean="0">
                <a:solidFill>
                  <a:srgbClr val="002060"/>
                </a:solidFill>
              </a:rPr>
              <a:t>.</a:t>
            </a:r>
            <a:endParaRPr lang="ru-RU" sz="20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012845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27584" y="476672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Что хотел сказать автор читателю? Определи и запиши основную мысль текста.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585782" y="2532433"/>
            <a:ext cx="7772400" cy="316835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>
                <a:solidFill>
                  <a:srgbClr val="002060"/>
                </a:solidFill>
              </a:rPr>
              <a:t>У растений есть грозное оружие против бактерий  — летучие вещества</a:t>
            </a:r>
            <a:r>
              <a:rPr lang="ru-RU" b="1" dirty="0" smtClean="0">
                <a:solidFill>
                  <a:srgbClr val="002060"/>
                </a:solidFill>
              </a:rPr>
              <a:t>.</a:t>
            </a:r>
            <a:endParaRPr lang="ru-RU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836602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393</TotalTime>
  <Words>604</Words>
  <Application>Microsoft Office PowerPoint</Application>
  <PresentationFormat>Экран (4:3)</PresentationFormat>
  <Paragraphs>183</Paragraphs>
  <Slides>59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59</vt:i4>
      </vt:variant>
    </vt:vector>
  </HeadingPairs>
  <TitlesOfParts>
    <vt:vector size="60" baseType="lpstr">
      <vt:lpstr>Тема Office</vt:lpstr>
      <vt:lpstr>Слайд 1</vt:lpstr>
      <vt:lpstr>    В сумерки я возвращался из леса и увидел на дороге ёжика. Посадил я его в кепку, принёс домой и назвал Фомкой. В комнате Фомка нашёл за печкой старый подшитый валенок и забрался в него. А на том валенке любил дремать рыжий кот Васька. Всю ночь до рассвета он где-то бродил, а затем прыгнул в форточку. Лёг он на своё любимое место за печкой, но тут же выгнул спину дугой и выскочил на середину комнаты. Васька не на шутку перепугался: старый дедов валенок чихал, кашлял, фыркал.  Я подумал, что теперь рыжему Ваське спокойной жизни не будет, но ошибся. День за днём кот и еж приглядывались друг к другу, а потом привыкли и подружились, даже молоко стали пить из одного блюдца. Как-то еж поймал в сенях мышонка и показал его коту. Пристыженный кот заурчал и предпочел удалиться во двор. Васька был толст, ленив и на мышей не обращал внимания.  Осенью я пустил Фомку под дом, но почти каждый вечер еж прибегал к крыльцу, стучал по блюдцу лапами и требовал молока. На зов колючего друга являлся кот. Но самое удивительное, что с тех пор и Васька начал ловить мышей. Ведь недаром говорится, что с кем поведешься, от того и наберёшься!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5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8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11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14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17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20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23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26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29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32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35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38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41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44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47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50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53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56</vt:lpstr>
      <vt:lpstr>Что хотел сказать автор читателю? Определи и запиши основную мысль текста.</vt:lpstr>
      <vt:lpstr>Составь и запиши план текста из трёх пунктов. В ответе ты можешь использовать сочетания слов или предложения.</vt:lpstr>
      <vt:lpstr>Слайд 59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school1</dc:creator>
  <cp:lastModifiedBy>Дом</cp:lastModifiedBy>
  <cp:revision>38</cp:revision>
  <dcterms:created xsi:type="dcterms:W3CDTF">2019-02-18T04:44:15Z</dcterms:created>
  <dcterms:modified xsi:type="dcterms:W3CDTF">2024-03-18T12:14:41Z</dcterms:modified>
</cp:coreProperties>
</file>