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3" r:id="rId4"/>
    <p:sldId id="259" r:id="rId5"/>
    <p:sldId id="260" r:id="rId6"/>
    <p:sldId id="261" r:id="rId7"/>
    <p:sldId id="262" r:id="rId8"/>
    <p:sldId id="25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94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09FE0A-24B8-476D-9EE0-667A4B1F9597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415D68-46BF-4146-B381-ABCF5B46529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415D68-46BF-4146-B381-ABCF5B46529C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BC0FB-4DC3-456C-A8B6-0B8116DB59FB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A9E09-BC12-4CCC-A827-BE38E10B59A7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2050" name="Picture 2" descr="https://img.freepik.com/free-photo/flat-lay-of-colorful-chalk-with-copy-space_23-2148612763.jpg?size=626&amp;ext=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5305"/>
          </a:xfrm>
          <a:prstGeom prst="rect">
            <a:avLst/>
          </a:prstGeom>
          <a:noFill/>
        </p:spPr>
      </p:pic>
      <p:grpSp>
        <p:nvGrpSpPr>
          <p:cNvPr id="8" name="Группа 7"/>
          <p:cNvGrpSpPr/>
          <p:nvPr userDrawn="1"/>
        </p:nvGrpSpPr>
        <p:grpSpPr>
          <a:xfrm>
            <a:off x="107504" y="3284984"/>
            <a:ext cx="3384376" cy="3456384"/>
            <a:chOff x="179512" y="1124744"/>
            <a:chExt cx="4104456" cy="4104456"/>
          </a:xfrm>
        </p:grpSpPr>
        <p:pic>
          <p:nvPicPr>
            <p:cNvPr id="9" name="Picture 2" descr="Девочка рисует картинка для детей pn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79512" y="1124744"/>
              <a:ext cx="4104456" cy="4104456"/>
            </a:xfrm>
            <a:prstGeom prst="rect">
              <a:avLst/>
            </a:prstGeom>
            <a:noFill/>
          </p:spPr>
        </p:pic>
        <p:pic>
          <p:nvPicPr>
            <p:cNvPr id="10" name="Picture 2" descr="Девочка рисует картинка для детей png"/>
            <p:cNvPicPr>
              <a:picLocks noChangeAspect="1" noChangeArrowheads="1"/>
            </p:cNvPicPr>
            <p:nvPr/>
          </p:nvPicPr>
          <p:blipFill>
            <a:blip r:embed="rId3" cstate="print"/>
            <a:srcRect l="34223" t="24561" r="53496" b="63158"/>
            <a:stretch>
              <a:fillRect/>
            </a:stretch>
          </p:blipFill>
          <p:spPr bwMode="auto">
            <a:xfrm>
              <a:off x="1547662" y="2708920"/>
              <a:ext cx="540000" cy="308570"/>
            </a:xfrm>
            <a:prstGeom prst="roundRect">
              <a:avLst/>
            </a:prstGeom>
            <a:noFill/>
          </p:spPr>
        </p:pic>
        <p:pic>
          <p:nvPicPr>
            <p:cNvPr id="11" name="Picture 4" descr="http://papik.pro/uploads/posts/2022-01/1641165587_19-papik-pro-p-rot-risunok-detskii-19.jp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 l="5905" t="25000" r="5524" b="27778"/>
            <a:stretch>
              <a:fillRect/>
            </a:stretch>
          </p:blipFill>
          <p:spPr bwMode="auto">
            <a:xfrm>
              <a:off x="1619672" y="2780928"/>
              <a:ext cx="432048" cy="163218"/>
            </a:xfrm>
            <a:prstGeom prst="rect">
              <a:avLst/>
            </a:prstGeom>
            <a:noFill/>
          </p:spPr>
        </p:pic>
      </p:grpSp>
      <p:sp>
        <p:nvSpPr>
          <p:cNvPr id="12" name="Рамка 11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2267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BC0FB-4DC3-456C-A8B6-0B8116DB59FB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A9E09-BC12-4CCC-A827-BE38E10B59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BC0FB-4DC3-456C-A8B6-0B8116DB59FB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A9E09-BC12-4CCC-A827-BE38E10B59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BC0FB-4DC3-456C-A8B6-0B8116DB59FB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A9E09-BC12-4CCC-A827-BE38E10B59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BC0FB-4DC3-456C-A8B6-0B8116DB59FB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A9E09-BC12-4CCC-A827-BE38E10B59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BC0FB-4DC3-456C-A8B6-0B8116DB59FB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A9E09-BC12-4CCC-A827-BE38E10B59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BC0FB-4DC3-456C-A8B6-0B8116DB59FB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A9E09-BC12-4CCC-A827-BE38E10B59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BC0FB-4DC3-456C-A8B6-0B8116DB59FB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A9E09-BC12-4CCC-A827-BE38E10B59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BC0FB-4DC3-456C-A8B6-0B8116DB59FB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A9E09-BC12-4CCC-A827-BE38E10B59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BC0FB-4DC3-456C-A8B6-0B8116DB59FB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A9E09-BC12-4CCC-A827-BE38E10B59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BC0FB-4DC3-456C-A8B6-0B8116DB59FB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A9E09-BC12-4CCC-A827-BE38E10B59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ABC0FB-4DC3-456C-A8B6-0B8116DB59FB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A9E09-BC12-4CCC-A827-BE38E10B59A7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Picture 2" descr="https://img.freepik.com/free-photo/flat-lay-of-colorful-chalk-with-copy-space_23-2148612763.jpg?size=626&amp;ext=jpg"/>
          <p:cNvPicPr>
            <a:picLocks noChangeAspect="1" noChangeArrowheads="1"/>
          </p:cNvPicPr>
          <p:nvPr userDrawn="1"/>
        </p:nvPicPr>
        <p:blipFill>
          <a:blip r:embed="rId13" cstate="print"/>
          <a:srcRect r="49212"/>
          <a:stretch>
            <a:fillRect/>
          </a:stretch>
        </p:blipFill>
        <p:spPr bwMode="auto">
          <a:xfrm>
            <a:off x="0" y="0"/>
            <a:ext cx="9144000" cy="6865305"/>
          </a:xfrm>
          <a:prstGeom prst="rect">
            <a:avLst/>
          </a:prstGeom>
          <a:noFill/>
        </p:spPr>
      </p:pic>
      <p:sp>
        <p:nvSpPr>
          <p:cNvPr id="8" name="Рамка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2267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studenta.ru/wp-content/auploads/955271/osnovnye_etapy_razvitiya.jpg" TargetMode="External"/><Relationship Id="rId2" Type="http://schemas.openxmlformats.org/officeDocument/2006/relationships/hyperlink" Target="https://img.freepik.com/free-photo/flat-lay-of-colorful-chalk-with-copy-space_23-2148612763.jpg?size=626&amp;ext=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sun9-69.userapi.com/impg/Q-GYMFXSHohMsVhTPwJb8fZk7Fn6tlX3keoJIg/z9vH6Hacwyo.jpg?size=1080x608&amp;quality=95&amp;sign=04a38d62513914ca69f9a4b1b1636c27&amp;c_uniq_tag=GySnnOFOsl_cc1ucCzVt1ME_iMsq8ZHXU7P-TFwdRuE&amp;type=album" TargetMode="External"/><Relationship Id="rId5" Type="http://schemas.openxmlformats.org/officeDocument/2006/relationships/hyperlink" Target="https://5seasons-perm.ru/wp-content/uploads/2018/03/76908411.jpg" TargetMode="External"/><Relationship Id="rId4" Type="http://schemas.openxmlformats.org/officeDocument/2006/relationships/hyperlink" Target="https://pngimg.com/uploads/chalk/chalk_PNG6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x-lines.ru/letters/i/cyrillicfancy/0573/5484ed/40/1/4n1pdy6ozzemiwcg4nhpbxsozzembwf54ggpbxqosdea6egosxeabwfo4n6pbxstomem5wf64gy7dysttoodgegozmemzwfo4gy7dy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88640"/>
            <a:ext cx="5328000" cy="288000"/>
          </a:xfrm>
          <a:prstGeom prst="rect">
            <a:avLst/>
          </a:prstGeom>
          <a:noFill/>
        </p:spPr>
      </p:pic>
      <p:pic>
        <p:nvPicPr>
          <p:cNvPr id="6" name="Picture 4" descr="https://x-lines.ru/letters/i/cyrillicfancy/0691/864d1d/40/1/4ne7bq6oz5emwebyryonbwf84nhpdysosdeafwfi4n77ddgto8emiwfo4g81bwfu4gypbcgozuem7wcn4n67bxsto8eafwcc.png"/>
          <p:cNvPicPr>
            <a:picLocks noChangeAspect="1" noChangeArrowheads="1"/>
          </p:cNvPicPr>
          <p:nvPr/>
        </p:nvPicPr>
        <p:blipFill>
          <a:blip r:embed="rId3" cstate="print"/>
          <a:srcRect l="23997"/>
          <a:stretch>
            <a:fillRect/>
          </a:stretch>
        </p:blipFill>
        <p:spPr bwMode="auto">
          <a:xfrm>
            <a:off x="1331640" y="728736"/>
            <a:ext cx="4054392" cy="360000"/>
          </a:xfrm>
          <a:prstGeom prst="rect">
            <a:avLst/>
          </a:prstGeom>
          <a:noFill/>
        </p:spPr>
      </p:pic>
      <p:pic>
        <p:nvPicPr>
          <p:cNvPr id="7" name="Picture 8" descr="https://x-lines.ru/letters/i/cyrillicfancy/0777/146f0c/40/1/4nm7bcgozzea9wcn4nhpbpjy8r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52275" y="1484784"/>
            <a:ext cx="2175709" cy="432000"/>
          </a:xfrm>
          <a:prstGeom prst="rect">
            <a:avLst/>
          </a:prstGeom>
          <a:noFill/>
        </p:spPr>
      </p:pic>
      <p:pic>
        <p:nvPicPr>
          <p:cNvPr id="7170" name="Picture 2" descr="https://x-lines.ru/letters/i/cyrillicdreamy/1524/ffb878/54/1/4nx7dygozaopbxgoszem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63688" y="2420888"/>
            <a:ext cx="3076575" cy="4762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73069"/>
            <a:ext cx="903649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     На Земле существовал меловой период, именно тогда начал образовываться мел. Мел имеет как растительное, так и животное происхождение. Он состоит из известковых водорослей, а также рачков и улиток, которые извлекали из морской воды кальций и строили свои раковинки и </a:t>
            </a:r>
            <a:r>
              <a:rPr lang="ru-RU" sz="1600" dirty="0" err="1" smtClean="0"/>
              <a:t>скелетики</a:t>
            </a:r>
            <a:r>
              <a:rPr lang="ru-RU" sz="1600" dirty="0" smtClean="0"/>
              <a:t>. </a:t>
            </a:r>
          </a:p>
          <a:p>
            <a:r>
              <a:rPr lang="ru-RU" sz="1600" dirty="0"/>
              <a:t> </a:t>
            </a:r>
            <a:r>
              <a:rPr lang="ru-RU" sz="1600" dirty="0" smtClean="0"/>
              <a:t>    Погибая, эти растения и животные опускались на дно древнего океана и накапливались там. Со временем образовался толстый слой из этих останков. Конечно, на это уходили миллионы лет. Постепенно этот слой на дне океана превращался в мягкий известняк, который мы называем мелом. </a:t>
            </a:r>
          </a:p>
          <a:p>
            <a:r>
              <a:rPr lang="ru-RU" sz="1600" dirty="0"/>
              <a:t> </a:t>
            </a:r>
            <a:r>
              <a:rPr lang="ru-RU" sz="1600" dirty="0" smtClean="0"/>
              <a:t>    Пришло время, ледник вырвал куски дна с мелом из океана и оказался с ними на суше. Постепенно ледник растаял, а потоки воды перенесли тонны песка и осадочных пород и надёжно укрыли ими мел толстым слоем. </a:t>
            </a:r>
          </a:p>
          <a:p>
            <a:r>
              <a:rPr lang="ru-RU" sz="1600" dirty="0"/>
              <a:t> </a:t>
            </a:r>
            <a:r>
              <a:rPr lang="ru-RU" sz="1600" dirty="0" smtClean="0"/>
              <a:t>   Природные меловые залежи зачастую содержат различные нежелательные примеси - камни, песок и разнообразные минеральные частицы. Поэтому мел, добытый на месторождениях, ломают и смешивают с водой таким образом, чтобы получить </a:t>
            </a:r>
            <a:r>
              <a:rPr lang="ru-RU" sz="1600" b="1" dirty="0" smtClean="0">
                <a:solidFill>
                  <a:srgbClr val="FF0000"/>
                </a:solidFill>
              </a:rPr>
              <a:t>взвесь</a:t>
            </a:r>
            <a:r>
              <a:rPr lang="ru-RU" sz="1600" dirty="0" smtClean="0"/>
              <a:t>. </a:t>
            </a:r>
          </a:p>
          <a:p>
            <a:r>
              <a:rPr lang="ru-RU" sz="1600" dirty="0"/>
              <a:t> </a:t>
            </a:r>
            <a:r>
              <a:rPr lang="ru-RU" sz="1600" dirty="0" smtClean="0"/>
              <a:t>    Основу химического состава мела составляет карбонат кальция. В природе это химическое вещество встречается в разных формах - из него состоят раковины моллюсков и кораллы, жемчуг и яичная скорлупа. </a:t>
            </a:r>
          </a:p>
          <a:p>
            <a:r>
              <a:rPr lang="ru-RU" sz="1600" dirty="0"/>
              <a:t> </a:t>
            </a:r>
            <a:r>
              <a:rPr lang="ru-RU" sz="1600" dirty="0" smtClean="0"/>
              <a:t>    Натуральный мел используется для производства школьных мелков. Он абсолютно безопасен и не содержит посторонних примесей. </a:t>
            </a:r>
          </a:p>
          <a:p>
            <a:r>
              <a:rPr lang="ru-RU" sz="1600" dirty="0"/>
              <a:t> </a:t>
            </a:r>
            <a:r>
              <a:rPr lang="ru-RU" sz="1600" dirty="0" smtClean="0"/>
              <a:t>    Для производства хорошего школьного мела природный белый мел специально готовят. Сначала его разбивают на мелкие кусочки, сортируют, убирают все примеси и растирают на жерновах с добавлением воды. Получившуюся массу отстаивают, дав тяжёлым примесям, таким как песок и камни, осесть на дно сосуда. Раствор более чистого материала переливают во второй сосуд, а затем в следующий, до тех пор, пока вся ненужная примесь не опадет на дно и не удалится из мелового раствора. Полученную массу долго отстаивают в чане, затем сливают воду, а оставшуюся массу переливают в обтянутый полотном ящик. Стёкшую массу просушивают на решётке. </a:t>
            </a:r>
          </a:p>
          <a:p>
            <a:r>
              <a:rPr lang="ru-RU" sz="1600" dirty="0" smtClean="0"/>
              <a:t>Если высушенный мел становится излишне рассыпчатым, то в него добавляют немного клея. А с помощью различных красителей можно получить мелки любого цвета.</a:t>
            </a:r>
            <a:endParaRPr lang="ru-RU" sz="1600" dirty="0"/>
          </a:p>
        </p:txBody>
      </p:sp>
      <p:sp>
        <p:nvSpPr>
          <p:cNvPr id="3" name="Нашивка 2">
            <a:hlinkClick r:id="" action="ppaction://hlinkshowjump?jump=nextslide"/>
          </p:cNvPr>
          <p:cNvSpPr/>
          <p:nvPr/>
        </p:nvSpPr>
        <p:spPr>
          <a:xfrm>
            <a:off x="8604448" y="6309320"/>
            <a:ext cx="360000" cy="360040"/>
          </a:xfrm>
          <a:prstGeom prst="chevron">
            <a:avLst>
              <a:gd name="adj" fmla="val 55061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s://5seasons-perm.ru/wp-content/uploads/2018/03/769084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5" y="260648"/>
            <a:ext cx="8352000" cy="6264000"/>
          </a:xfrm>
          <a:prstGeom prst="rect">
            <a:avLst/>
          </a:prstGeom>
          <a:noFill/>
        </p:spPr>
      </p:pic>
      <p:sp>
        <p:nvSpPr>
          <p:cNvPr id="3" name="Нашивка 2">
            <a:hlinkClick r:id="" action="ppaction://hlinkshowjump?jump=nextslide"/>
          </p:cNvPr>
          <p:cNvSpPr/>
          <p:nvPr/>
        </p:nvSpPr>
        <p:spPr>
          <a:xfrm>
            <a:off x="8604448" y="6309320"/>
            <a:ext cx="360000" cy="360040"/>
          </a:xfrm>
          <a:prstGeom prst="chevron">
            <a:avLst>
              <a:gd name="adj" fmla="val 55061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20688"/>
            <a:ext cx="69127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Какое происхождение имеет мел? Заполни кластер.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79912" y="116632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Задание 1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582000" y="1052736"/>
            <a:ext cx="1980000" cy="32400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МЕЛ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79912" y="2492896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Задание 2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5089" y="2996952"/>
            <a:ext cx="30267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Прочитай предложение.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3441774"/>
            <a:ext cx="8280920" cy="923330"/>
          </a:xfrm>
          <a:prstGeom prst="rect">
            <a:avLst/>
          </a:prstGeom>
          <a:ln w="19050">
            <a:solidFill>
              <a:srgbClr val="C00000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ru-RU" dirty="0" smtClean="0"/>
              <a:t>Название мелового периода произошло от писчего мела, который добывается  из осадочных отложений этого периода, сформированных богатыми скоплениями ископаемых беспозвоночных морских организмов.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95536" y="4581128"/>
            <a:ext cx="84969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Составь вопрос так, чтобы ответом на него было данное предложение.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3528" y="5013176"/>
            <a:ext cx="7632848" cy="36004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cs typeface="Times New Roman" pitchFamily="18" charset="0"/>
              </a:rPr>
              <a:t> Почему один из исторических периодов на Земле назывался меловым?</a:t>
            </a:r>
            <a:endParaRPr lang="ru-RU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943928" y="1916832"/>
            <a:ext cx="1980000" cy="3240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р</a:t>
            </a:r>
            <a:r>
              <a:rPr lang="ru-RU" b="1" dirty="0" smtClean="0">
                <a:solidFill>
                  <a:schemeClr val="tx1"/>
                </a:solidFill>
              </a:rPr>
              <a:t>астительное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148064" y="1916832"/>
            <a:ext cx="1980000" cy="3240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животное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15" name="Прямая со стрелкой 14"/>
          <p:cNvCxnSpPr>
            <a:stCxn id="4" idx="2"/>
            <a:endCxn id="13" idx="0"/>
          </p:cNvCxnSpPr>
          <p:nvPr/>
        </p:nvCxnSpPr>
        <p:spPr>
          <a:xfrm>
            <a:off x="4572000" y="1376736"/>
            <a:ext cx="1566064" cy="540096"/>
          </a:xfrm>
          <a:prstGeom prst="straightConnector1">
            <a:avLst/>
          </a:prstGeom>
          <a:ln w="1905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4" idx="2"/>
            <a:endCxn id="12" idx="0"/>
          </p:cNvCxnSpPr>
          <p:nvPr/>
        </p:nvCxnSpPr>
        <p:spPr>
          <a:xfrm flipH="1">
            <a:off x="2933928" y="1376736"/>
            <a:ext cx="1638072" cy="540096"/>
          </a:xfrm>
          <a:prstGeom prst="straightConnector1">
            <a:avLst/>
          </a:prstGeom>
          <a:ln w="1905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 descr="https://www.prostudenta.ru/wp-content/auploads/955271/osnovnye_etapy_razvitiya.jpg"/>
          <p:cNvPicPr>
            <a:picLocks noChangeAspect="1" noChangeArrowheads="1"/>
          </p:cNvPicPr>
          <p:nvPr/>
        </p:nvPicPr>
        <p:blipFill>
          <a:blip r:embed="rId2" cstate="print"/>
          <a:srcRect l="1964" t="30743" r="1820" b="53657"/>
          <a:stretch>
            <a:fillRect/>
          </a:stretch>
        </p:blipFill>
        <p:spPr bwMode="auto">
          <a:xfrm>
            <a:off x="323528" y="5517232"/>
            <a:ext cx="8142443" cy="10801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20" name="Нашивка 19">
            <a:hlinkClick r:id="" action="ppaction://hlinkshowjump?jump=nextslide"/>
          </p:cNvPr>
          <p:cNvSpPr/>
          <p:nvPr/>
        </p:nvSpPr>
        <p:spPr>
          <a:xfrm>
            <a:off x="8604448" y="6309320"/>
            <a:ext cx="360000" cy="360040"/>
          </a:xfrm>
          <a:prstGeom prst="chevron">
            <a:avLst>
              <a:gd name="adj" fmla="val 55061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79912" y="116632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Задание 3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548680"/>
            <a:ext cx="6336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Продолжи предложение, используя слова из текста.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105273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Мел - это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619672" y="1052736"/>
            <a:ext cx="6840760" cy="576064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cs typeface="Times New Roman" pitchFamily="18" charset="0"/>
              </a:rPr>
              <a:t>полезное ископаемое, известняк, состоящий из отмерших частей водорослей и останков морских животных.</a:t>
            </a:r>
            <a:endParaRPr lang="ru-RU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1628800"/>
            <a:ext cx="7776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Открой толковый словарь С.И. Ожегова, Н.Ю. Шведовой. Выпиши из словаря значение слова. 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242088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Мел -</a:t>
            </a:r>
            <a:endParaRPr lang="ru-RU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31640" y="2420888"/>
            <a:ext cx="6480720" cy="576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cs typeface="Times New Roman" pitchFamily="18" charset="0"/>
              </a:rPr>
              <a:t>мягкий белый известняк, употребляется в промышленности, для окраски, писания.</a:t>
            </a:r>
            <a:endParaRPr lang="ru-RU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79912" y="3068960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Задание 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3501008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Выпиши из текста выделенное слово, объясни его лексическое значение.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9552" y="422108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Взвесь -</a:t>
            </a:r>
            <a:endParaRPr lang="ru-RU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547664" y="4293096"/>
            <a:ext cx="5328592" cy="288032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cs typeface="Times New Roman" pitchFamily="18" charset="0"/>
              </a:rPr>
              <a:t>твёрдые частицы вещества, смешанные с водой.</a:t>
            </a:r>
            <a:endParaRPr lang="ru-RU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5536" y="4725144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Слово «суспензия» является синонимом к слову «взвесь». Допиши определение слова. 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23528" y="5661248"/>
            <a:ext cx="84969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Суспензия, взвесь </a:t>
            </a:r>
            <a:r>
              <a:rPr lang="ru-RU" dirty="0" smtClean="0"/>
              <a:t>- смесь веществ, где (твёрдое/мягкое)                             вещество распределено в виде мельчайших частиц в (жидком/твёрдом)                       веществе во взвешенном (</a:t>
            </a:r>
            <a:r>
              <a:rPr lang="ru-RU" dirty="0" err="1" smtClean="0"/>
              <a:t>неосевшем</a:t>
            </a:r>
            <a:r>
              <a:rPr lang="ru-RU" dirty="0" smtClean="0"/>
              <a:t>) состоянии.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156296" y="5697280"/>
            <a:ext cx="1080000" cy="252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cs typeface="Times New Roman" pitchFamily="18" charset="0"/>
              </a:rPr>
              <a:t>твёрдое</a:t>
            </a:r>
            <a:endParaRPr lang="ru-RU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588224" y="6021320"/>
            <a:ext cx="1008000" cy="252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cs typeface="Times New Roman" pitchFamily="18" charset="0"/>
              </a:rPr>
              <a:t>жидком</a:t>
            </a:r>
            <a:endParaRPr lang="ru-RU" dirty="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17" name="Picture 1"/>
          <p:cNvPicPr>
            <a:picLocks noChangeAspect="1" noChangeArrowheads="1"/>
          </p:cNvPicPr>
          <p:nvPr/>
        </p:nvPicPr>
        <p:blipFill>
          <a:blip r:embed="rId2" cstate="print"/>
          <a:srcRect l="13871" t="6461"/>
          <a:stretch>
            <a:fillRect/>
          </a:stretch>
        </p:blipFill>
        <p:spPr bwMode="auto">
          <a:xfrm>
            <a:off x="7956376" y="2060848"/>
            <a:ext cx="894209" cy="1042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Нашивка 17">
            <a:hlinkClick r:id="" action="ppaction://hlinkshowjump?jump=nextslide"/>
          </p:cNvPr>
          <p:cNvSpPr/>
          <p:nvPr/>
        </p:nvSpPr>
        <p:spPr>
          <a:xfrm>
            <a:off x="8604448" y="6309320"/>
            <a:ext cx="360000" cy="360040"/>
          </a:xfrm>
          <a:prstGeom prst="chevron">
            <a:avLst>
              <a:gd name="adj" fmla="val 55061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4716016" y="4582869"/>
            <a:ext cx="4176000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таким как песок и камни, осесть на дно сосуда.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3779912" y="116632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Задание 5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548680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Соедини смысловые части предложений. Определи порядок полученных предложений. Прочитай, как делают школьный мел. Перескажи.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412776"/>
            <a:ext cx="3456384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Получившуюся массу отстаивают, дав тяжёлым примесям,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2276872"/>
            <a:ext cx="3456000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Полученную массу долго отстаивают в чане, затем сливают воду,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3430741"/>
            <a:ext cx="3456000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Раствор более чистого материала переливают во второй сосуд,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4582869"/>
            <a:ext cx="3456000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Сначала его разбивают на мелкие кусочки, сортируют,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716016" y="1412776"/>
            <a:ext cx="4176464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а затем в следующий, до тех пор, пока вся ненужная примесь не опадёт на дно и не удалится из мелового раствора.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716016" y="2638653"/>
            <a:ext cx="4176464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убирают все примеси и растирают на жерновах с добавлением воды.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716016" y="3574757"/>
            <a:ext cx="4176000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а оставшуюся массу переливают в обтянутый полотном ящик.</a:t>
            </a:r>
            <a:endParaRPr lang="ru-RU" dirty="0"/>
          </a:p>
        </p:txBody>
      </p:sp>
      <p:cxnSp>
        <p:nvCxnSpPr>
          <p:cNvPr id="13" name="Прямая со стрелкой 12"/>
          <p:cNvCxnSpPr>
            <a:stCxn id="4" idx="3"/>
          </p:cNvCxnSpPr>
          <p:nvPr/>
        </p:nvCxnSpPr>
        <p:spPr>
          <a:xfrm>
            <a:off x="3995936" y="1735942"/>
            <a:ext cx="720080" cy="3170093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7" idx="3"/>
            <a:endCxn id="9" idx="1"/>
          </p:cNvCxnSpPr>
          <p:nvPr/>
        </p:nvCxnSpPr>
        <p:spPr>
          <a:xfrm flipV="1">
            <a:off x="3995552" y="2961819"/>
            <a:ext cx="720464" cy="1944216"/>
          </a:xfrm>
          <a:prstGeom prst="straightConnector1">
            <a:avLst/>
          </a:prstGeom>
          <a:ln w="190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5" idx="3"/>
            <a:endCxn id="10" idx="1"/>
          </p:cNvCxnSpPr>
          <p:nvPr/>
        </p:nvCxnSpPr>
        <p:spPr>
          <a:xfrm>
            <a:off x="3995552" y="2738537"/>
            <a:ext cx="720464" cy="1159386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6" idx="3"/>
            <a:endCxn id="8" idx="1"/>
          </p:cNvCxnSpPr>
          <p:nvPr/>
        </p:nvCxnSpPr>
        <p:spPr>
          <a:xfrm flipV="1">
            <a:off x="3995552" y="1874441"/>
            <a:ext cx="720464" cy="2017965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Скругленный прямоугольник 17"/>
          <p:cNvSpPr/>
          <p:nvPr/>
        </p:nvSpPr>
        <p:spPr>
          <a:xfrm>
            <a:off x="179512" y="4725144"/>
            <a:ext cx="324000" cy="360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cs typeface="Times New Roman" pitchFamily="18" charset="0"/>
              </a:rPr>
              <a:t>1</a:t>
            </a:r>
            <a:endParaRPr lang="ru-RU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79512" y="3645024"/>
            <a:ext cx="324000" cy="360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cs typeface="Times New Roman" pitchFamily="18" charset="0"/>
              </a:rPr>
              <a:t>3</a:t>
            </a:r>
            <a:endParaRPr lang="ru-RU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79512" y="2492896"/>
            <a:ext cx="324000" cy="360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cs typeface="Times New Roman" pitchFamily="18" charset="0"/>
              </a:rPr>
              <a:t>4</a:t>
            </a:r>
            <a:endParaRPr lang="ru-RU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79512" y="1556792"/>
            <a:ext cx="324000" cy="360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cs typeface="Times New Roman" pitchFamily="18" charset="0"/>
              </a:rPr>
              <a:t>2</a:t>
            </a:r>
            <a:endParaRPr lang="ru-RU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24" name="Нашивка 23">
            <a:hlinkClick r:id="" action="ppaction://hlinkshowjump?jump=nextslide"/>
          </p:cNvPr>
          <p:cNvSpPr/>
          <p:nvPr/>
        </p:nvSpPr>
        <p:spPr>
          <a:xfrm>
            <a:off x="8604448" y="6309320"/>
            <a:ext cx="360000" cy="360040"/>
          </a:xfrm>
          <a:prstGeom prst="chevron">
            <a:avLst>
              <a:gd name="adj" fmla="val 55061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724128" y="1196752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 smtClean="0"/>
              <a:t>Клик!</a:t>
            </a:r>
            <a:endParaRPr lang="ru-RU" sz="1050" dirty="0"/>
          </a:p>
        </p:txBody>
      </p:sp>
      <p:sp>
        <p:nvSpPr>
          <p:cNvPr id="26" name="TextBox 25"/>
          <p:cNvSpPr txBox="1"/>
          <p:nvPr/>
        </p:nvSpPr>
        <p:spPr>
          <a:xfrm>
            <a:off x="107504" y="1196752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 smtClean="0"/>
              <a:t>Клик!</a:t>
            </a:r>
            <a:endParaRPr lang="ru-RU" sz="1050" dirty="0"/>
          </a:p>
        </p:txBody>
      </p:sp>
      <p:pic>
        <p:nvPicPr>
          <p:cNvPr id="3076" name="Picture 4" descr="https://klike.net/uploads/posts/2023-01/1674631696_3-1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5373216"/>
            <a:ext cx="1680000" cy="1260000"/>
          </a:xfrm>
          <a:prstGeom prst="rect">
            <a:avLst/>
          </a:prstGeom>
          <a:noFill/>
        </p:spPr>
      </p:pic>
      <p:pic>
        <p:nvPicPr>
          <p:cNvPr id="3078" name="Picture 6" descr="https://sun9-69.userapi.com/impg/Q-GYMFXSHohMsVhTPwJb8fZk7Fn6tlX3keoJIg/z9vH6Hacwyo.jpg?size=1080x608&amp;quality=95&amp;sign=04a38d62513914ca69f9a4b1b1636c27&amp;c_uniq_tag=GySnnOFOsl_cc1ucCzVt1ME_iMsq8ZHXU7P-TFwdRuE&amp;type=albu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5373216"/>
            <a:ext cx="2238158" cy="1260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79912" y="116632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Задание 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6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548680"/>
            <a:ext cx="53285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Допиши план текста в виде вопросов.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028343"/>
            <a:ext cx="820891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/>
              <a:t>Из чего состоит мел?</a:t>
            </a:r>
          </a:p>
          <a:p>
            <a:pPr marL="342900" indent="-342900"/>
            <a:r>
              <a:rPr lang="ru-RU" dirty="0" smtClean="0"/>
              <a:t>2.</a:t>
            </a:r>
          </a:p>
          <a:p>
            <a:pPr marL="342900" indent="-342900"/>
            <a:r>
              <a:rPr lang="ru-RU" dirty="0" smtClean="0"/>
              <a:t>3.</a:t>
            </a:r>
          </a:p>
          <a:p>
            <a:pPr marL="342900" indent="-342900"/>
            <a:r>
              <a:rPr lang="ru-RU" dirty="0" smtClean="0"/>
              <a:t>4. </a:t>
            </a:r>
          </a:p>
          <a:p>
            <a:pPr marL="342900" indent="-342900"/>
            <a:r>
              <a:rPr lang="ru-RU" dirty="0" smtClean="0"/>
              <a:t>5.</a:t>
            </a:r>
          </a:p>
          <a:p>
            <a:pPr marL="342900" indent="-342900"/>
            <a:r>
              <a:rPr lang="ru-RU" dirty="0" smtClean="0"/>
              <a:t>6.</a:t>
            </a:r>
          </a:p>
          <a:p>
            <a:pPr marL="342900" indent="-342900"/>
            <a:r>
              <a:rPr lang="ru-RU" dirty="0" smtClean="0"/>
              <a:t>7.</a:t>
            </a:r>
          </a:p>
          <a:p>
            <a:pPr marL="342900" indent="-342900"/>
            <a:r>
              <a:rPr lang="ru-RU" dirty="0" smtClean="0"/>
              <a:t>8. </a:t>
            </a:r>
          </a:p>
          <a:p>
            <a:pPr marL="342900" indent="-342900"/>
            <a:r>
              <a:rPr lang="ru-RU" dirty="0" smtClean="0"/>
              <a:t> </a:t>
            </a:r>
          </a:p>
          <a:p>
            <a:pPr marL="342900" indent="-342900"/>
            <a:endParaRPr lang="ru-RU" dirty="0" smtClean="0"/>
          </a:p>
          <a:p>
            <a:pPr marL="342900" indent="-342900"/>
            <a:endParaRPr lang="ru-RU" dirty="0" smtClean="0"/>
          </a:p>
          <a:p>
            <a:pPr marL="342900" indent="-342900"/>
            <a:endParaRPr lang="ru-RU" dirty="0" smtClean="0"/>
          </a:p>
          <a:p>
            <a:pPr marL="342900" indent="-342900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779912" y="3645024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Задание 7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4045134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 Составь и запиши вопрос по содержанию прочитанного текста. Помни, ответ на вопрос должен содержать главную мысль текста.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5186229"/>
            <a:ext cx="19442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Запиши ответ.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39552" y="4835481"/>
            <a:ext cx="7020000" cy="288032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cs typeface="Times New Roman" pitchFamily="18" charset="0"/>
              </a:rPr>
              <a:t> Почему натуральный мел идёт на производство школьных мелков?</a:t>
            </a:r>
            <a:endParaRPr lang="ru-RU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11560" y="5699577"/>
            <a:ext cx="7020000" cy="288032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 Он абсолютно безопасен и не содержит посторонних примесей.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55576" y="1340768"/>
            <a:ext cx="7560000" cy="252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cs typeface="Times New Roman" pitchFamily="18" charset="0"/>
              </a:rPr>
              <a:t>Во что постепенно превратился слой из останков растений и животных?</a:t>
            </a:r>
            <a:endParaRPr lang="ru-RU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55576" y="1628800"/>
            <a:ext cx="7560000" cy="252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cs typeface="Times New Roman" pitchFamily="18" charset="0"/>
              </a:rPr>
              <a:t>Что вырвал ледник из океана?</a:t>
            </a:r>
            <a:endParaRPr lang="ru-RU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55576" y="1916832"/>
            <a:ext cx="7560000" cy="252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cs typeface="Times New Roman" pitchFamily="18" charset="0"/>
              </a:rPr>
              <a:t>Что содержат природные меловые залежи?</a:t>
            </a:r>
            <a:endParaRPr lang="ru-RU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55576" y="2204864"/>
            <a:ext cx="7560000" cy="252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cs typeface="Times New Roman" pitchFamily="18" charset="0"/>
              </a:rPr>
              <a:t>Что составляет основу химического состава мела?</a:t>
            </a:r>
            <a:endParaRPr lang="ru-RU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55576" y="2492896"/>
            <a:ext cx="7560000" cy="252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cs typeface="Times New Roman" pitchFamily="18" charset="0"/>
              </a:rPr>
              <a:t>Где используется натуральный мел?</a:t>
            </a:r>
            <a:endParaRPr lang="ru-RU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55576" y="2780928"/>
            <a:ext cx="7560000" cy="252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cs typeface="Times New Roman" pitchFamily="18" charset="0"/>
              </a:rPr>
              <a:t>Как готовят школьный мел?</a:t>
            </a:r>
            <a:endParaRPr lang="ru-RU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55576" y="3104992"/>
            <a:ext cx="7560000" cy="252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cs typeface="Times New Roman" pitchFamily="18" charset="0"/>
              </a:rPr>
              <a:t>Как получают разноцветные мелки?</a:t>
            </a:r>
            <a:endParaRPr lang="ru-RU" dirty="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2050" name="Picture 2" descr="https://pngimg.com/uploads/chalk/chalk_PNG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5013176"/>
            <a:ext cx="1177347" cy="792088"/>
          </a:xfrm>
          <a:prstGeom prst="rect">
            <a:avLst/>
          </a:prstGeom>
          <a:noFill/>
        </p:spPr>
      </p:pic>
      <p:sp>
        <p:nvSpPr>
          <p:cNvPr id="20" name="Нашивка 19">
            <a:hlinkClick r:id="" action="ppaction://hlinkshowjump?jump=endshow"/>
          </p:cNvPr>
          <p:cNvSpPr/>
          <p:nvPr/>
        </p:nvSpPr>
        <p:spPr>
          <a:xfrm>
            <a:off x="8604448" y="6309320"/>
            <a:ext cx="360000" cy="360040"/>
          </a:xfrm>
          <a:prstGeom prst="chevron">
            <a:avLst>
              <a:gd name="adj" fmla="val 55061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620688"/>
            <a:ext cx="83529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hlinkClick r:id="rId2"/>
              </a:rPr>
              <a:t>https://img.freepik.com/free-photo/flat-lay-of-colorful-chalk-with-copy-space_23-2148612763.jpg?size=626&amp;ext=jpg</a:t>
            </a:r>
            <a:r>
              <a:rPr lang="ru-RU" sz="1600" dirty="0" smtClean="0"/>
              <a:t> </a:t>
            </a:r>
          </a:p>
          <a:p>
            <a:r>
              <a:rPr lang="en-US" sz="1600" dirty="0" smtClean="0">
                <a:hlinkClick r:id="rId3"/>
              </a:rPr>
              <a:t>https://www.prostudenta.ru/wp-content/auploads/955271/osnovnye_etapy_razvitiya.jpg</a:t>
            </a:r>
            <a:r>
              <a:rPr lang="ru-RU" sz="1600" dirty="0" smtClean="0"/>
              <a:t> </a:t>
            </a:r>
            <a:r>
              <a:rPr lang="en-US" sz="1600" dirty="0" smtClean="0">
                <a:hlinkClick r:id="rId4"/>
              </a:rPr>
              <a:t>https://pngimg.com/uploads/chalk/chalk_PNG6.png</a:t>
            </a:r>
            <a:r>
              <a:rPr lang="en-US" sz="1600" dirty="0" smtClean="0"/>
              <a:t> </a:t>
            </a:r>
            <a:endParaRPr lang="ru-RU" sz="1600" dirty="0" smtClean="0"/>
          </a:p>
          <a:p>
            <a:r>
              <a:rPr lang="en-US" sz="1600" dirty="0" smtClean="0">
                <a:hlinkClick r:id="rId5"/>
              </a:rPr>
              <a:t>https://5seasons-perm.ru/wp-content/uploads/2018/03/76908411.jpg</a:t>
            </a:r>
            <a:r>
              <a:rPr lang="en-US" sz="1600" dirty="0" smtClean="0"/>
              <a:t> </a:t>
            </a:r>
            <a:endParaRPr lang="ru-RU" sz="1600" dirty="0" smtClean="0"/>
          </a:p>
          <a:p>
            <a:r>
              <a:rPr lang="en-US" sz="1600" dirty="0" smtClean="0">
                <a:hlinkClick r:id="rId6"/>
              </a:rPr>
              <a:t>https://sun9-69.userapi.com/impg/Q-GYMFXSHohMsVhTPwJb8fZk7Fn6tlX3keoJIg/z9vH6Hacwyo.jpg?size=1080x608&amp;quality=95&amp;sign=04a38d62513914ca69f9a4b1b1636c27&amp;c_uniq_tag=GySnnOFOsl_cc1ucCzVt1ME_iMsq8ZHXU7P-TFwdRuE&amp;type=album</a:t>
            </a:r>
            <a:r>
              <a:rPr lang="ru-RU" sz="1600" dirty="0" smtClean="0"/>
              <a:t>   </a:t>
            </a:r>
            <a:endParaRPr lang="ru-RU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188640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Ссылки на интернет-ресурсы: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6021288"/>
            <a:ext cx="554461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Литература: </a:t>
            </a:r>
          </a:p>
          <a:p>
            <a:r>
              <a:rPr lang="ru-RU" sz="1200" b="1" dirty="0" smtClean="0"/>
              <a:t>Функциональная грамотность. 3 класс.</a:t>
            </a:r>
            <a:r>
              <a:rPr lang="ru-RU" sz="1200" dirty="0" smtClean="0"/>
              <a:t> Тренажер для школьников/ М.В. Буряк, С.А. Шейкина. – М.: Планета, 2022. – 88 с. – (Учение с увлечением). </a:t>
            </a:r>
            <a:endParaRPr lang="ru-RU" sz="12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832</Words>
  <Application>Microsoft Office PowerPoint</Application>
  <PresentationFormat>Экран (4:3)</PresentationFormat>
  <Paragraphs>82</Paragraphs>
  <Slides>8</Slides>
  <Notes>1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Артём</dc:creator>
  <cp:lastModifiedBy>Дом</cp:lastModifiedBy>
  <cp:revision>4</cp:revision>
  <dcterms:created xsi:type="dcterms:W3CDTF">2023-11-07T21:37:14Z</dcterms:created>
  <dcterms:modified xsi:type="dcterms:W3CDTF">2024-01-21T12:17:07Z</dcterms:modified>
</cp:coreProperties>
</file>