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27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467544" y="1412776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779912" y="1556792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636912"/>
            <a:ext cx="63031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Задание 11 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Разбор слова 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по составу</a:t>
            </a:r>
            <a:endParaRPr lang="ru-RU" sz="239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усики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69334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Конечно</a:t>
            </a:r>
            <a:r>
              <a:rPr lang="ru-RU" sz="4400" b="1" dirty="0">
                <a:solidFill>
                  <a:srgbClr val="C00000"/>
                </a:solidFill>
              </a:rPr>
              <a:t>, нет, но у комаров усики устроены так, что чувствуют </a:t>
            </a:r>
            <a:r>
              <a:rPr lang="ru-RU" sz="4400" b="1" dirty="0" smtClean="0">
                <a:solidFill>
                  <a:srgbClr val="C00000"/>
                </a:solidFill>
              </a:rPr>
              <a:t>звуки.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3085507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немыслима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1076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956641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Сказка в книжке немыслима без </a:t>
            </a:r>
            <a:r>
              <a:rPr lang="ru-RU" sz="4400" b="1" dirty="0" smtClean="0">
                <a:solidFill>
                  <a:srgbClr val="C00000"/>
                </a:solidFill>
              </a:rPr>
              <a:t>картинок.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83" r="9981" b="14969"/>
          <a:stretch/>
        </p:blipFill>
        <p:spPr>
          <a:xfrm>
            <a:off x="2987824" y="1579549"/>
            <a:ext cx="2736304" cy="859840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8801884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фруктовый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3026" y="540125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Тогда оно больше напоминало фруктовый </a:t>
            </a:r>
            <a:r>
              <a:rPr lang="ru-RU" sz="4400" b="1" dirty="0" smtClean="0">
                <a:solidFill>
                  <a:srgbClr val="C00000"/>
                </a:solidFill>
              </a:rPr>
              <a:t>лёд.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1845019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мальчишка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153" y="540125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Гагарин, как любой мальчишка, мечтал кого-нибудь спасти из реки или </a:t>
            </a:r>
            <a:r>
              <a:rPr lang="ru-RU" sz="4400" b="1" dirty="0" smtClean="0">
                <a:solidFill>
                  <a:srgbClr val="C00000"/>
                </a:solidFill>
              </a:rPr>
              <a:t>огня.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3448537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лесник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153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Каждый день выезжает лесник </a:t>
            </a:r>
            <a:r>
              <a:rPr lang="ru-RU" sz="4400" b="1" dirty="0" err="1">
                <a:solidFill>
                  <a:srgbClr val="C00000"/>
                </a:solidFill>
              </a:rPr>
              <a:t>Тилан</a:t>
            </a:r>
            <a:r>
              <a:rPr lang="ru-RU" sz="4400" b="1" dirty="0">
                <a:solidFill>
                  <a:srgbClr val="C00000"/>
                </a:solidFill>
              </a:rPr>
              <a:t> засевать </a:t>
            </a:r>
            <a:r>
              <a:rPr lang="ru-RU" sz="4400" b="1" dirty="0" smtClean="0">
                <a:solidFill>
                  <a:srgbClr val="C00000"/>
                </a:solidFill>
              </a:rPr>
              <a:t>пески.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54462451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охотником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41229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Он был хорошим охотником, знал все тайны </a:t>
            </a:r>
            <a:r>
              <a:rPr lang="ru-RU" sz="4400" b="1" dirty="0" smtClean="0">
                <a:solidFill>
                  <a:srgbClr val="C00000"/>
                </a:solidFill>
              </a:rPr>
              <a:t>леса.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0435587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ручной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813856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На одном корабле «служил» ручной медведь Михаил.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1908929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бревнышко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220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02834"/>
            <a:ext cx="7272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Я подбросил в костёр гнилое брёвнышко, не досмотрел, что изнутри оно населено рыжими </a:t>
            </a:r>
            <a:r>
              <a:rPr lang="ru-RU" sz="4400" b="1" dirty="0" smtClean="0">
                <a:solidFill>
                  <a:srgbClr val="C00000"/>
                </a:solidFill>
              </a:rPr>
              <a:t>муравьями.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2950357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стеклянных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40125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844" y="2079017"/>
            <a:ext cx="81526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Они состояли из двух выпуклых стеклянных линз, увеличивающих предметы,  — так люди могли их лучше </a:t>
            </a:r>
            <a:r>
              <a:rPr lang="ru-RU" sz="4400" b="1" dirty="0" smtClean="0">
                <a:solidFill>
                  <a:srgbClr val="C00000"/>
                </a:solidFill>
              </a:rPr>
              <a:t>видеть.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5093873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работникам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419487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Потом юным работникам зоопарка предложили сделать из неё </a:t>
            </a:r>
            <a:r>
              <a:rPr lang="ru-RU" sz="4400" b="1" dirty="0" smtClean="0">
                <a:solidFill>
                  <a:srgbClr val="C00000"/>
                </a:solidFill>
              </a:rPr>
              <a:t>болото.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1885717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бездорожьем полесью</a:t>
            </a:r>
            <a:endParaRPr lang="ru-RU" sz="8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88888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9644" y="2242196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Дивизия отступала глухими просёлками, а то и бездорожьем, по тёмному и болотистому Ржевскому </a:t>
            </a:r>
            <a:r>
              <a:rPr lang="ru-RU" sz="4000" b="1" dirty="0" smtClean="0">
                <a:solidFill>
                  <a:srgbClr val="C00000"/>
                </a:solidFill>
              </a:rPr>
              <a:t>полесью.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Дом\Desktop\pristavka-koren-okonch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3011244" cy="7200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27784" y="1412776"/>
            <a:ext cx="3024336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0180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страшный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577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Птицы и звери покинули страшный лес в первый же день </a:t>
            </a:r>
            <a:r>
              <a:rPr lang="ru-RU" sz="4400" b="1" dirty="0" smtClean="0">
                <a:solidFill>
                  <a:srgbClr val="C00000"/>
                </a:solidFill>
              </a:rPr>
              <a:t>пожара.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9414768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березка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Зацветает берёзка на исходе апреля.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15107317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звездочками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И только куст жимолости благоухал многочисленными белыми </a:t>
            </a:r>
            <a:r>
              <a:rPr lang="ru-RU" sz="4400" b="1" dirty="0" smtClean="0">
                <a:solidFill>
                  <a:srgbClr val="C00000"/>
                </a:solidFill>
              </a:rPr>
              <a:t>звёздочками.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77000732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зимней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40125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В музее подробно оказывают все этапы изготовления этой зимней </a:t>
            </a:r>
            <a:r>
              <a:rPr lang="ru-RU" sz="4400" b="1" dirty="0" smtClean="0">
                <a:solidFill>
                  <a:srgbClr val="C00000"/>
                </a:solidFill>
              </a:rPr>
              <a:t>обуви.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5617497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зимним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9147" y="2894364"/>
            <a:ext cx="81526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Зимним утром я пошёл на лыжах в </a:t>
            </a:r>
            <a:r>
              <a:rPr lang="ru-RU" sz="4400" b="1" dirty="0" smtClean="0">
                <a:solidFill>
                  <a:srgbClr val="C00000"/>
                </a:solidFill>
              </a:rPr>
              <a:t>лес.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8636180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памятников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6230" y="2657795"/>
            <a:ext cx="81526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В мире существует много необычных, удивительных памятников.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1704847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брюшком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3768" y="5373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844" y="2407191"/>
            <a:ext cx="81526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Между двух камней валялся брюшком кверху и шевелил ногами краб  — даже его море выкинуло на </a:t>
            </a:r>
            <a:r>
              <a:rPr lang="ru-RU" sz="4400" b="1" dirty="0" smtClean="0">
                <a:solidFill>
                  <a:srgbClr val="C00000"/>
                </a:solidFill>
              </a:rPr>
              <a:t>сушу.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4404547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глубине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1628" y="2840056"/>
            <a:ext cx="76485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А затем и вовсе растворяется в глубине вод.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5739565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цветки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1628" y="2840056"/>
            <a:ext cx="76485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Так мы эти созревшие цветки срывали лишь для </a:t>
            </a:r>
            <a:r>
              <a:rPr lang="ru-RU" sz="4400" b="1" dirty="0" smtClean="0">
                <a:solidFill>
                  <a:srgbClr val="C00000"/>
                </a:solidFill>
              </a:rPr>
              <a:t>забавы.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7475182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лужиц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76948" y="5415809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1628" y="2840056"/>
            <a:ext cx="76485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В отлив море ушло, и на берегу осталось много </a:t>
            </a:r>
            <a:r>
              <a:rPr lang="ru-RU" sz="4400" b="1" dirty="0" smtClean="0">
                <a:solidFill>
                  <a:srgbClr val="C00000"/>
                </a:solidFill>
              </a:rPr>
              <a:t>лужиц.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6272122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утренних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74798" y="540125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9644" y="2531305"/>
            <a:ext cx="72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От первых же утренних морозов в начале осени они </a:t>
            </a:r>
            <a:r>
              <a:rPr lang="ru-RU" sz="4400" b="1" dirty="0" smtClean="0">
                <a:solidFill>
                  <a:srgbClr val="C00000"/>
                </a:solidFill>
              </a:rPr>
              <a:t>погибают.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9758583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приносит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1628" y="2840056"/>
            <a:ext cx="76485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Град иногда приносит людям значительный вред.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Дом\Desktop\pristavka-koren-okonch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2710119" cy="7920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915816" y="1484784"/>
            <a:ext cx="27363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65566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дедушка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1628" y="2840056"/>
            <a:ext cx="76485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— Дедушка!  — чуть не со слезами вскрикнул внук. 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  <p:sp>
        <p:nvSpPr>
          <p:cNvPr id="10" name="Управляющая кнопка: домой 9">
            <a:hlinkClick r:id="" action="ppaction://hlinkshowjump?jump=endshow" highlightClick="1"/>
          </p:cNvPr>
          <p:cNvSpPr/>
          <p:nvPr/>
        </p:nvSpPr>
        <p:spPr>
          <a:xfrm>
            <a:off x="8100392" y="5733256"/>
            <a:ext cx="826392" cy="936104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24947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Источники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участие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844" y="2204864"/>
            <a:ext cx="80085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Поначалу их участие в войне было не слишком героическим: они просто уходили из деревень в леса, уводили с собой скот, уносили запасы зерна и </a:t>
            </a:r>
            <a:r>
              <a:rPr lang="ru-RU" sz="4000" b="1" dirty="0" smtClean="0">
                <a:solidFill>
                  <a:srgbClr val="C00000"/>
                </a:solidFill>
              </a:rPr>
              <a:t>сена.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47669277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мальчик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015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844" y="2204864"/>
            <a:ext cx="80085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Но мальчик не желал привыкать к роскоши, он мечтал стать выдающимся </a:t>
            </a:r>
            <a:r>
              <a:rPr lang="ru-RU" sz="4400" b="1" dirty="0" smtClean="0">
                <a:solidFill>
                  <a:srgbClr val="C00000"/>
                </a:solidFill>
              </a:rPr>
              <a:t>воином.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358456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северном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68946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Только где его в северном море </a:t>
            </a:r>
            <a:r>
              <a:rPr lang="ru-RU" sz="4400" b="1" dirty="0" smtClean="0">
                <a:solidFill>
                  <a:srgbClr val="C00000"/>
                </a:solidFill>
              </a:rPr>
              <a:t>отыщешь?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0540744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тревожным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rgbClr val="C00000"/>
                </a:solidFill>
              </a:rPr>
              <a:t>Сто́ит</a:t>
            </a:r>
            <a:r>
              <a:rPr lang="ru-RU" sz="4400" b="1" dirty="0">
                <a:solidFill>
                  <a:srgbClr val="C00000"/>
                </a:solidFill>
              </a:rPr>
              <a:t> с тревожным криком взлететь вороне, как взлетят и галки, и грачи, и скворцы.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1199807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стекольщик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0678" y="5412295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Стекольщик наконец решился приступить к работе.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2221877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844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B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предложении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найди слово, состав которого соответствует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схеме: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5323" y="5412296"/>
            <a:ext cx="3816424" cy="9932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Ответ </a:t>
            </a: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2738" y="5412296"/>
            <a:ext cx="3798484" cy="993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бабушка</a:t>
            </a:r>
            <a:endParaRPr lang="ru-RU" sz="9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2213" y="5390216"/>
            <a:ext cx="3798484" cy="101537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7103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Бабушка вытряхивает незваного гостя, а он не вытряхивается. 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3" t="10108" r="12858" b="11431"/>
          <a:stretch/>
        </p:blipFill>
        <p:spPr>
          <a:xfrm>
            <a:off x="3203848" y="1412775"/>
            <a:ext cx="2376264" cy="792089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516031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741</Words>
  <Application>Microsoft Office PowerPoint</Application>
  <PresentationFormat>Экран (4:3)</PresentationFormat>
  <Paragraphs>129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 B предложении найди слово, состав которого соответствует схеме: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Дом</cp:lastModifiedBy>
  <cp:revision>70</cp:revision>
  <dcterms:created xsi:type="dcterms:W3CDTF">2019-02-18T04:44:15Z</dcterms:created>
  <dcterms:modified xsi:type="dcterms:W3CDTF">2024-03-31T05:07:54Z</dcterms:modified>
</cp:coreProperties>
</file>