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2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3" r:id="rId22"/>
    <p:sldId id="374" r:id="rId23"/>
    <p:sldId id="375" r:id="rId24"/>
    <p:sldId id="376" r:id="rId25"/>
    <p:sldId id="377" r:id="rId26"/>
    <p:sldId id="378" r:id="rId27"/>
    <p:sldId id="379" r:id="rId28"/>
    <p:sldId id="380" r:id="rId29"/>
    <p:sldId id="381" r:id="rId30"/>
    <p:sldId id="382" r:id="rId31"/>
    <p:sldId id="383" r:id="rId32"/>
    <p:sldId id="276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AE8D3-8B6E-45C8-AD43-025FF90B27B3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rus4-vpr.sdamgia.ru/test" TargetMode="External"/><Relationship Id="rId2" Type="http://schemas.openxmlformats.org/officeDocument/2006/relationships/hyperlink" Target="http://nachalo4ka.ru/wp-content/uploads/2014/05/shkolnyiy-universalnyiy-prevyu-12.pn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brakadabra.fun/uploads/posts/2022-02/1644887463_21-abrakadabra-fun-p-shabloni-dlya-prezentatsii-russkii-yazik-43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schtirlitz.ru/800/600/https/asianpencils.com/wp-content/uploads/2020/04/Cloud-asian-bg-sca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0" y="0"/>
            <a:ext cx="9138159" cy="68580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/>
          <a:srcRect l="24170" t="37109" r="34082" b="40721"/>
          <a:stretch/>
        </p:blipFill>
        <p:spPr bwMode="auto">
          <a:xfrm>
            <a:off x="467544" y="1412776"/>
            <a:ext cx="2643174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3779912" y="1556792"/>
            <a:ext cx="23507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Русский язык </a:t>
            </a: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4 класс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9712" y="2636912"/>
            <a:ext cx="63031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Задание 11 </a:t>
            </a:r>
          </a:p>
          <a:p>
            <a:pPr algn="ctr"/>
            <a:r>
              <a:rPr lang="ru-RU" sz="6000" b="1" dirty="0" smtClean="0">
                <a:solidFill>
                  <a:srgbClr val="C00000"/>
                </a:solidFill>
              </a:rPr>
              <a:t>Разбор слова </a:t>
            </a:r>
          </a:p>
          <a:p>
            <a:pPr algn="ctr"/>
            <a:r>
              <a:rPr lang="ru-RU" sz="6000" b="1" dirty="0" smtClean="0">
                <a:solidFill>
                  <a:srgbClr val="C00000"/>
                </a:solidFill>
              </a:rPr>
              <a:t>по составу</a:t>
            </a:r>
            <a:endParaRPr lang="ru-RU" sz="239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усики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69334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571034"/>
            <a:ext cx="72728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Конечно</a:t>
            </a:r>
            <a:r>
              <a:rPr lang="ru-RU" sz="4400" b="1" dirty="0">
                <a:solidFill>
                  <a:srgbClr val="C00000"/>
                </a:solidFill>
              </a:rPr>
              <a:t>, нет, но у комаров усики устроены так, что чувствуют </a:t>
            </a:r>
            <a:r>
              <a:rPr lang="ru-RU" sz="4400" b="1" dirty="0" smtClean="0">
                <a:solidFill>
                  <a:srgbClr val="C00000"/>
                </a:solidFill>
              </a:rPr>
              <a:t>звуки.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230855072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немыслима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1076" y="541229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956641"/>
            <a:ext cx="7272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Сказка в книжке немыслима без </a:t>
            </a:r>
            <a:r>
              <a:rPr lang="ru-RU" sz="4400" b="1" dirty="0" smtClean="0">
                <a:solidFill>
                  <a:srgbClr val="C00000"/>
                </a:solidFill>
              </a:rPr>
              <a:t>картинок.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283" r="9981" b="14969"/>
          <a:stretch/>
        </p:blipFill>
        <p:spPr>
          <a:xfrm>
            <a:off x="2987824" y="1579549"/>
            <a:ext cx="2736304" cy="859840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88018843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фруктовый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3026" y="540125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571034"/>
            <a:ext cx="7272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Тогда оно больше напоминало фруктовый </a:t>
            </a:r>
            <a:r>
              <a:rPr lang="ru-RU" sz="4400" b="1" dirty="0" smtClean="0">
                <a:solidFill>
                  <a:srgbClr val="C00000"/>
                </a:solidFill>
              </a:rPr>
              <a:t>лёд.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418450197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мальчишка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00153" y="540125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571034"/>
            <a:ext cx="727280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Гагарин, как любой мальчишка, мечтал кого-нибудь спасти из реки или </a:t>
            </a:r>
            <a:r>
              <a:rPr lang="ru-RU" sz="4400" b="1" dirty="0" smtClean="0">
                <a:solidFill>
                  <a:srgbClr val="C00000"/>
                </a:solidFill>
              </a:rPr>
              <a:t>огня.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134485379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лесник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00153" y="541229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571034"/>
            <a:ext cx="72728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Каждый день выезжает лесник </a:t>
            </a:r>
            <a:r>
              <a:rPr lang="ru-RU" sz="4400" b="1" dirty="0" err="1">
                <a:solidFill>
                  <a:srgbClr val="C00000"/>
                </a:solidFill>
              </a:rPr>
              <a:t>Тилан</a:t>
            </a:r>
            <a:r>
              <a:rPr lang="ru-RU" sz="4400" b="1" dirty="0">
                <a:solidFill>
                  <a:srgbClr val="C00000"/>
                </a:solidFill>
              </a:rPr>
              <a:t> засевать </a:t>
            </a:r>
            <a:r>
              <a:rPr lang="ru-RU" sz="4400" b="1" dirty="0" smtClean="0">
                <a:solidFill>
                  <a:srgbClr val="C00000"/>
                </a:solidFill>
              </a:rPr>
              <a:t>пески.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54462451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охотником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0678" y="541229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571034"/>
            <a:ext cx="72728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Он был хорошим охотником, знал все тайны </a:t>
            </a:r>
            <a:r>
              <a:rPr lang="ru-RU" sz="4400" b="1" dirty="0" smtClean="0">
                <a:solidFill>
                  <a:srgbClr val="C00000"/>
                </a:solidFill>
              </a:rPr>
              <a:t>леса.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104355878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ручной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0678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813856"/>
            <a:ext cx="7272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На одном корабле «служил» ручной медведь Михаил. </a:t>
            </a: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219089295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бревнышко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39220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402834"/>
            <a:ext cx="727280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Я подбросил в костёр гнилое брёвнышко, не досмотрел, что изнутри оно населено рыжими </a:t>
            </a:r>
            <a:r>
              <a:rPr lang="ru-RU" sz="4400" b="1" dirty="0" smtClean="0">
                <a:solidFill>
                  <a:srgbClr val="C00000"/>
                </a:solidFill>
              </a:rPr>
              <a:t>муравьями.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329503576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стеклянных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40125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3844" y="2079017"/>
            <a:ext cx="81526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Они состояли из двух выпуклых стеклянных линз, увеличивающих предметы,  — так люди могли их лучше </a:t>
            </a:r>
            <a:r>
              <a:rPr lang="ru-RU" sz="4400" b="1" dirty="0" smtClean="0">
                <a:solidFill>
                  <a:srgbClr val="C00000"/>
                </a:solidFill>
              </a:rPr>
              <a:t>видеть.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350938732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работникам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0678" y="5419487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6230" y="2657795"/>
            <a:ext cx="81526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Потом юным работникам зоопарка предложили сделать из неё </a:t>
            </a:r>
            <a:r>
              <a:rPr lang="ru-RU" sz="4400" b="1" dirty="0" smtClean="0">
                <a:solidFill>
                  <a:srgbClr val="C00000"/>
                </a:solidFill>
              </a:rPr>
              <a:t>болото.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218857171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бездорожьем полесью</a:t>
            </a:r>
            <a:endParaRPr lang="ru-RU" sz="8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388888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09644" y="2242196"/>
            <a:ext cx="7200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Дивизия отступала глухими просёлками, а то и бездорожьем, по тёмному и болотистому Ржевскому </a:t>
            </a:r>
            <a:r>
              <a:rPr lang="ru-RU" sz="4000" b="1" dirty="0" smtClean="0">
                <a:solidFill>
                  <a:srgbClr val="C00000"/>
                </a:solidFill>
              </a:rPr>
              <a:t>полесью.</a:t>
            </a:r>
            <a:endParaRPr lang="ru-RU" sz="96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Дом\Desktop\pristavka-koren-okonchan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412776"/>
            <a:ext cx="3011244" cy="7200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627784" y="1412776"/>
            <a:ext cx="3024336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2018060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страшный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577" y="541229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6230" y="2657795"/>
            <a:ext cx="81526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Птицы и звери покинули страшный лес в первый же день </a:t>
            </a:r>
            <a:r>
              <a:rPr lang="ru-RU" sz="4400" b="1" dirty="0" smtClean="0">
                <a:solidFill>
                  <a:srgbClr val="C00000"/>
                </a:solidFill>
              </a:rPr>
              <a:t>пожара.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394147681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березка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41229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6230" y="2657795"/>
            <a:ext cx="81526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Зацветает берёзка на исходе апреля. </a:t>
            </a: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115107317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звездочками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6230" y="2657795"/>
            <a:ext cx="81526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И только куст жимолости благоухал многочисленными белыми </a:t>
            </a:r>
            <a:r>
              <a:rPr lang="ru-RU" sz="4400" b="1" dirty="0" smtClean="0">
                <a:solidFill>
                  <a:srgbClr val="C00000"/>
                </a:solidFill>
              </a:rPr>
              <a:t>звёздочками.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77000732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зимней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40125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6230" y="2657795"/>
            <a:ext cx="81526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В музее подробно оказывают все этапы изготовления этой зимней </a:t>
            </a:r>
            <a:r>
              <a:rPr lang="ru-RU" sz="4400" b="1" dirty="0" smtClean="0">
                <a:solidFill>
                  <a:srgbClr val="C00000"/>
                </a:solidFill>
              </a:rPr>
              <a:t>обуви.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256174975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зимним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0678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9147" y="2894364"/>
            <a:ext cx="81526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Зимним утром я пошёл на лыжах в </a:t>
            </a:r>
            <a:r>
              <a:rPr lang="ru-RU" sz="4400" b="1" dirty="0" smtClean="0">
                <a:solidFill>
                  <a:srgbClr val="C00000"/>
                </a:solidFill>
              </a:rPr>
              <a:t>лес.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386361808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памятников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41229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6230" y="2657795"/>
            <a:ext cx="81526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В мире существует много необычных, удивительных памятников. </a:t>
            </a: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217048478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брюшком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3768" y="5373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3844" y="2407191"/>
            <a:ext cx="815261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Между двух камней валялся брюшком кверху и шевелил ногами краб  — даже его море выкинуло на </a:t>
            </a:r>
            <a:r>
              <a:rPr lang="ru-RU" sz="4400" b="1" dirty="0" smtClean="0">
                <a:solidFill>
                  <a:srgbClr val="C00000"/>
                </a:solidFill>
              </a:rPr>
              <a:t>сушу.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344045475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глубине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1628" y="2840056"/>
            <a:ext cx="76485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А затем и вовсе растворяется в глубине вод. </a:t>
            </a: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357395658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цветки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1628" y="2840056"/>
            <a:ext cx="76485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Так мы эти созревшие цветки срывали лишь для </a:t>
            </a:r>
            <a:r>
              <a:rPr lang="ru-RU" sz="4400" b="1" dirty="0" smtClean="0">
                <a:solidFill>
                  <a:srgbClr val="C00000"/>
                </a:solidFill>
              </a:rPr>
              <a:t>забавы.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274751823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лужиц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76948" y="5415809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1628" y="2840056"/>
            <a:ext cx="76485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В отлив море ушло, и на берегу осталось много </a:t>
            </a:r>
            <a:r>
              <a:rPr lang="ru-RU" sz="4400" b="1" dirty="0" smtClean="0">
                <a:solidFill>
                  <a:srgbClr val="C00000"/>
                </a:solidFill>
              </a:rPr>
              <a:t>лужиц.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262721225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утренних</a:t>
            </a:r>
            <a:endParaRPr lang="ru-RU" sz="4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74798" y="540125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09644" y="2531305"/>
            <a:ext cx="7200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От первых же утренних морозов в начале осени они </a:t>
            </a:r>
            <a:r>
              <a:rPr lang="ru-RU" sz="4400" b="1" dirty="0" smtClean="0">
                <a:solidFill>
                  <a:srgbClr val="C00000"/>
                </a:solidFill>
              </a:rPr>
              <a:t>погибают.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197585830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приносит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0678" y="541229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1628" y="2840056"/>
            <a:ext cx="76485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Град иногда приносит людям значительный вред. </a:t>
            </a: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Users\Дом\Desktop\pristavka-koren-okonchan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484784"/>
            <a:ext cx="2710119" cy="79208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915816" y="1484784"/>
            <a:ext cx="2736304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655662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дедушка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0678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1628" y="2840056"/>
            <a:ext cx="76485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— Дедушка!  — чуть не со слезами вскрикнул внук. 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  <p:sp>
        <p:nvSpPr>
          <p:cNvPr id="10" name="Управляющая кнопка: домой 9">
            <a:hlinkClick r:id="" action="ppaction://hlinkshowjump?jump=endshow" highlightClick="1"/>
          </p:cNvPr>
          <p:cNvSpPr/>
          <p:nvPr/>
        </p:nvSpPr>
        <p:spPr>
          <a:xfrm>
            <a:off x="8100392" y="5733256"/>
            <a:ext cx="826392" cy="936104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9249479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000240"/>
            <a:ext cx="73581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http://nachalo4ka.ru/wp-content/uploads/2014/05/shkolnyiy-universalnyiy-prevyu-12.png</a:t>
            </a:r>
            <a:endParaRPr lang="ru-RU" dirty="0" smtClean="0"/>
          </a:p>
          <a:p>
            <a:pPr algn="ctr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rus4-vpr.sdamgia.ru/test</a:t>
            </a:r>
            <a:endParaRPr lang="ru-RU" dirty="0" smtClean="0"/>
          </a:p>
          <a:p>
            <a:pPr algn="ctr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abrakadabra.fun/uploads/posts/2022-02/1644887463_21-abrakadabra-fun-p-shabloni-dlya-prezentatsii-russkii-yazik-43.jpg</a:t>
            </a:r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98128" y="620688"/>
            <a:ext cx="26763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Источники 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участие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3844" y="2204864"/>
            <a:ext cx="80085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Поначалу их участие в войне было не слишком героическим: они просто уходили из деревень в леса, уводили с собой скот, уносили запасы зерна и </a:t>
            </a:r>
            <a:r>
              <a:rPr lang="ru-RU" sz="4000" b="1" dirty="0" smtClean="0">
                <a:solidFill>
                  <a:srgbClr val="C00000"/>
                </a:solidFill>
              </a:rPr>
              <a:t>сена.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247669277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мальчик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00153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3844" y="2204864"/>
            <a:ext cx="800859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Но мальчик не желал привыкать к роскоши, он мечтал стать выдающимся </a:t>
            </a:r>
            <a:r>
              <a:rPr lang="ru-RU" sz="4400" b="1" dirty="0" smtClean="0">
                <a:solidFill>
                  <a:srgbClr val="C00000"/>
                </a:solidFill>
              </a:rPr>
              <a:t>воином.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13584560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северном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0678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68946"/>
            <a:ext cx="7272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Только где его в северном море </a:t>
            </a:r>
            <a:r>
              <a:rPr lang="ru-RU" sz="4400" b="1" dirty="0" smtClean="0">
                <a:solidFill>
                  <a:srgbClr val="C00000"/>
                </a:solidFill>
              </a:rPr>
              <a:t>отыщешь?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305407448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тревожным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571034"/>
            <a:ext cx="72728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err="1">
                <a:solidFill>
                  <a:srgbClr val="C00000"/>
                </a:solidFill>
              </a:rPr>
              <a:t>Сто́ит</a:t>
            </a:r>
            <a:r>
              <a:rPr lang="ru-RU" sz="4400" b="1" dirty="0">
                <a:solidFill>
                  <a:srgbClr val="C00000"/>
                </a:solidFill>
              </a:rPr>
              <a:t> с тревожным криком взлететь вороне, как взлетят и галки, и грачи, и скворцы. </a:t>
            </a: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411998077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стекольщик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0678" y="5412295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571034"/>
            <a:ext cx="72728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Стекольщик наконец решился приступить к работе. </a:t>
            </a: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322218778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844" y="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B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найди слово, состав которого соответствует 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схеме: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5323" y="5412296"/>
            <a:ext cx="3816424" cy="9932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Ответ </a:t>
            </a:r>
            <a:endParaRPr lang="ru-RU" sz="6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2738" y="5412296"/>
            <a:ext cx="3798484" cy="993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</a:rPr>
              <a:t>бабушка</a:t>
            </a:r>
            <a:endParaRPr lang="ru-RU" sz="9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2213" y="5390216"/>
            <a:ext cx="3798484" cy="1015373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571034"/>
            <a:ext cx="72728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Бабушка вытряхивает незваного гостя, а он не вытряхивается. </a:t>
            </a: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563" t="10108" r="12858" b="11431"/>
          <a:stretch/>
        </p:blipFill>
        <p:spPr>
          <a:xfrm>
            <a:off x="3203848" y="1412775"/>
            <a:ext cx="2376264" cy="792089"/>
          </a:xfrm>
          <a:prstGeom prst="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45160318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741</Words>
  <Application>Microsoft Office PowerPoint</Application>
  <PresentationFormat>Экран (4:3)</PresentationFormat>
  <Paragraphs>129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Слайд 1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 B предложении найди слово, состав которого соответствует схеме:</vt:lpstr>
      <vt:lpstr>Слайд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Дом</cp:lastModifiedBy>
  <cp:revision>70</cp:revision>
  <dcterms:created xsi:type="dcterms:W3CDTF">2019-02-18T04:44:15Z</dcterms:created>
  <dcterms:modified xsi:type="dcterms:W3CDTF">2024-03-31T05:07:54Z</dcterms:modified>
</cp:coreProperties>
</file>