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2" r:id="rId7"/>
    <p:sldId id="264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2290" name="Picture 2" descr="https://gas-kvas.com/uploads/posts/2023-01/1673546199_gas-kvas-com-p-chervyak-risunok-detskii-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93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AB287-7BC2-474E-9D96-6F37B95B53E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D5629-7251-4479-A8BB-88D1D2DBAE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Picture 2" descr="https://gas-kvas.com/uploads/posts/2023-01/1673546199_gas-kvas-com-p-chervyak-risunok-detskii-1.jpg"/>
          <p:cNvPicPr>
            <a:picLocks noChangeAspect="1" noChangeArrowheads="1"/>
          </p:cNvPicPr>
          <p:nvPr userDrawn="1"/>
        </p:nvPicPr>
        <p:blipFill>
          <a:blip r:embed="rId13" cstate="print"/>
          <a:srcRect r="35825" b="8779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Рамка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1937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audio" Target="../media/audio2.wav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flomaster.club/uploads/posts/2022-06/1656298154_16-flomaster-club-p-dozhdevoi-cherv-risunok-krasivo-22.jpg" TargetMode="External"/><Relationship Id="rId3" Type="http://schemas.openxmlformats.org/officeDocument/2006/relationships/hyperlink" Target="https://webpulse.imgsmail.ru/imgpreview?mb=webpulse&amp;key=pulse_cabinet-image-6b9e7d34-bde2-4a74-9e93-daa60e73103f" TargetMode="External"/><Relationship Id="rId7" Type="http://schemas.openxmlformats.org/officeDocument/2006/relationships/hyperlink" Target="https://proza.ru/pics/2022/04/27/1325.jpg" TargetMode="External"/><Relationship Id="rId2" Type="http://schemas.openxmlformats.org/officeDocument/2006/relationships/hyperlink" Target="https://gas-kvas.com/uploads/posts/2023-01/1673546199_gas-kvas-com-p-chervyak-risunok-detskii-1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fsd.multiurok.ru/html/2023/06/10/s_648476df75fe9/php9btLwz_PROEKT_html_4df8c7216c147562.jpg" TargetMode="External"/><Relationship Id="rId5" Type="http://schemas.openxmlformats.org/officeDocument/2006/relationships/hyperlink" Target="https://papik.pro/uploads/posts/2023-01/1674333073_papik-pro-p-risunok-dozhdevoi-cherv-10.png" TargetMode="External"/><Relationship Id="rId4" Type="http://schemas.openxmlformats.org/officeDocument/2006/relationships/hyperlink" Target="https://clipartcraft.com/images/insect-clipart-worm-5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s://x-lines.ru/letters/i/cyrillicfancy/0691/864d1d/40/1/4ne7bq6oz5emwebyryonbwf84nhpdysosdeafwfi4n77ddgto8emiwfo4g81bwfu4gypbcgozuem7wcn4n67bxsto8eafwcc.png"/>
          <p:cNvPicPr>
            <a:picLocks noChangeAspect="1" noChangeArrowheads="1"/>
          </p:cNvPicPr>
          <p:nvPr/>
        </p:nvPicPr>
        <p:blipFill>
          <a:blip r:embed="rId2" cstate="print"/>
          <a:srcRect l="23997"/>
          <a:stretch>
            <a:fillRect/>
          </a:stretch>
        </p:blipFill>
        <p:spPr bwMode="auto">
          <a:xfrm>
            <a:off x="2699792" y="548680"/>
            <a:ext cx="3648953" cy="324000"/>
          </a:xfrm>
          <a:prstGeom prst="rect">
            <a:avLst/>
          </a:prstGeom>
          <a:noFill/>
        </p:spPr>
      </p:pic>
      <p:pic>
        <p:nvPicPr>
          <p:cNvPr id="8194" name="Picture 2" descr="https://x-lines.ru/letters/i/cyrillicfancy/0573/5484ed/40/1/4n1pdy6ozzemiwcg4nhpbxsozzembwf54ggpbxqosdea6egosxeabwfo4n6pbxstomem5wf64gy7dysttoodgegozmemzwfo4gy7dy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88640"/>
            <a:ext cx="5328000" cy="288000"/>
          </a:xfrm>
          <a:prstGeom prst="rect">
            <a:avLst/>
          </a:prstGeom>
          <a:noFill/>
        </p:spPr>
      </p:pic>
      <p:pic>
        <p:nvPicPr>
          <p:cNvPr id="8196" name="Picture 4" descr="https://x-lines.ru/letters/i/cyrillicfancy/0619/dc2127/40/1/4nx7dygozaopbpgoz5empwfw4n47bcsoz5em8wf6rdeaxwfi4gypbcstt9emiwfo.png"/>
          <p:cNvPicPr>
            <a:picLocks noChangeAspect="1" noChangeArrowheads="1"/>
          </p:cNvPicPr>
          <p:nvPr/>
        </p:nvPicPr>
        <p:blipFill>
          <a:blip r:embed="rId4" cstate="print"/>
          <a:srcRect r="34941"/>
          <a:stretch>
            <a:fillRect/>
          </a:stretch>
        </p:blipFill>
        <p:spPr bwMode="auto">
          <a:xfrm>
            <a:off x="5220072" y="2276872"/>
            <a:ext cx="3600400" cy="504826"/>
          </a:xfrm>
          <a:prstGeom prst="rect">
            <a:avLst/>
          </a:prstGeom>
          <a:noFill/>
        </p:spPr>
      </p:pic>
      <p:pic>
        <p:nvPicPr>
          <p:cNvPr id="8198" name="Picture 6" descr="https://x-lines.ru/letters/i/cyrillicfancy/0619/dc2127/40/1/4nx7dygozaopbpgoz5empwfw4n47bcsoz5em8wf6rdeaxwfi4gypbcstt9emiwfo.png"/>
          <p:cNvPicPr>
            <a:picLocks noChangeAspect="1" noChangeArrowheads="1"/>
          </p:cNvPicPr>
          <p:nvPr/>
        </p:nvPicPr>
        <p:blipFill>
          <a:blip r:embed="rId4" cstate="print"/>
          <a:srcRect l="65059"/>
          <a:stretch>
            <a:fillRect/>
          </a:stretch>
        </p:blipFill>
        <p:spPr bwMode="auto">
          <a:xfrm>
            <a:off x="6012160" y="2852936"/>
            <a:ext cx="1933625" cy="504826"/>
          </a:xfrm>
          <a:prstGeom prst="rect">
            <a:avLst/>
          </a:prstGeom>
          <a:noFill/>
        </p:spPr>
      </p:pic>
      <p:pic>
        <p:nvPicPr>
          <p:cNvPr id="8200" name="Picture 8" descr="https://x-lines.ru/letters/i/cyrillicfancy/0574/e1e1e1/30/1/4nm7bcgozzea9wcn4nhpbpjyg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1674514"/>
            <a:ext cx="1876425" cy="31432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80728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      Дождевой червь большую часть времени обитает под землёй, прокапывая</a:t>
            </a:r>
          </a:p>
          <a:p>
            <a:pPr algn="just"/>
            <a:r>
              <a:rPr lang="ru-RU" b="1" dirty="0" smtClean="0"/>
              <a:t>себе ходы.</a:t>
            </a:r>
          </a:p>
          <a:p>
            <a:pPr algn="just"/>
            <a:r>
              <a:rPr lang="ru-RU" b="1" dirty="0" smtClean="0"/>
              <a:t>     Дышит червь через кожу, именно поэтому во время дождя все червяки выбираются из своих затопленных норок на поверхность, чтобы не задохнуться.</a:t>
            </a:r>
          </a:p>
          <a:p>
            <a:pPr algn="just"/>
            <a:r>
              <a:rPr lang="ru-RU" b="1" dirty="0" smtClean="0"/>
              <a:t>     С приходом холодного времени года червь уходит глубоко в землю.</a:t>
            </a:r>
          </a:p>
          <a:p>
            <a:pPr algn="just"/>
            <a:r>
              <a:rPr lang="ru-RU" b="1" dirty="0" smtClean="0"/>
              <a:t>     Потомство появляется благодаря «пояску» на его теле. Здесь происходит выработка слизи, которая служит защитой и пищей будущим червячкам. Из слизи формируется кокон, в который родитель откладывает яйца. Кокон с яйцами остаётся в земляной норке, а, когда земля хорошо прогревается, из него выползают маленькие черви. По выходе из яичка, каждый червячок с первого же дня должен сам себе отыскивать пищу. </a:t>
            </a: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Дождевые черви играют роль «мусорщиков», или «разрушителей». Они перерабатывают погибшие растения и животных и обогащают почву веществами, необходимыми для нормального роста и плодоношения всех трав, деревьев и кустарников. Кроме того, дождевые черви рыхлят почву, обогащая её кислородом, увлажняя и перемешивая.</a:t>
            </a:r>
          </a:p>
          <a:p>
            <a:pPr algn="just"/>
            <a:r>
              <a:rPr lang="ru-RU" b="1" dirty="0"/>
              <a:t> </a:t>
            </a:r>
            <a:r>
              <a:rPr lang="ru-RU" b="1" dirty="0" smtClean="0"/>
              <a:t>    Присутствие большого количества дождевых червей в земле — показатель её</a:t>
            </a:r>
          </a:p>
          <a:p>
            <a:pPr algn="just"/>
            <a:r>
              <a:rPr lang="ru-RU" b="1" dirty="0" smtClean="0"/>
              <a:t>здоровья и плодородия!</a:t>
            </a:r>
            <a:endParaRPr lang="ru-RU" b="1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755576" y="4293096"/>
            <a:ext cx="799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539552" y="4581128"/>
            <a:ext cx="820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39552" y="4869160"/>
            <a:ext cx="8208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9552" y="5157192"/>
            <a:ext cx="252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03748" y="332656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</a:rPr>
              <a:t>Про дождевого червяка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0" name="Стрелка вправо 9">
            <a:hlinkClick r:id="" action="ppaction://hlinkshowjump?jump=nextslide"/>
          </p:cNvPr>
          <p:cNvSpPr/>
          <p:nvPr/>
        </p:nvSpPr>
        <p:spPr>
          <a:xfrm>
            <a:off x="8388424" y="6381328"/>
            <a:ext cx="504056" cy="2880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3762000" y="6453336"/>
            <a:ext cx="169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Задание 4  . Клик на текст!</a:t>
            </a:r>
            <a:endParaRPr lang="ru-RU" sz="105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1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76672"/>
            <a:ext cx="36134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Определи, какой это текст.  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155679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2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916832"/>
            <a:ext cx="30243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Дополни предложения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276872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Дождевые черви большую часть времени проводят</a:t>
            </a:r>
          </a:p>
          <a:p>
            <a:r>
              <a:rPr lang="ru-RU" b="1" dirty="0" smtClean="0"/>
              <a:t>Но во время дождя они выбираются на поверхность земли, чтобы</a:t>
            </a:r>
          </a:p>
          <a:p>
            <a:r>
              <a:rPr lang="ru-RU" b="1" dirty="0" smtClean="0"/>
              <a:t>потому что они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321297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</a:t>
            </a:r>
            <a:r>
              <a:rPr lang="ru-RU" sz="2000" b="1" dirty="0">
                <a:solidFill>
                  <a:srgbClr val="0070C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8032" y="3573016"/>
            <a:ext cx="86764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  Подумай, какой период развития дождевого червя показан на рисунках. Сделай подписи.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92200" y="980728"/>
            <a:ext cx="2844096" cy="324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научно-познавательный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71600" y="980728"/>
            <a:ext cx="1980000" cy="324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художественный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51808" y="980728"/>
            <a:ext cx="324000" cy="324000"/>
          </a:xfrm>
          <a:prstGeom prst="roundRect">
            <a:avLst/>
          </a:prstGeom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88144" y="980728"/>
            <a:ext cx="288000" cy="288000"/>
          </a:xfrm>
          <a:prstGeom prst="rect">
            <a:avLst/>
          </a:prstGeom>
        </p:spPr>
      </p:pic>
      <p:sp>
        <p:nvSpPr>
          <p:cNvPr id="13" name="Скругленный прямоугольник 12">
            <a:hlinkClick r:id="" action="ppaction://noaction">
              <a:snd r:embed="rId4" name="wind.wav"/>
            </a:hlinkClick>
          </p:cNvPr>
          <p:cNvSpPr/>
          <p:nvPr/>
        </p:nvSpPr>
        <p:spPr>
          <a:xfrm>
            <a:off x="431576" y="980680"/>
            <a:ext cx="324000" cy="324000"/>
          </a:xfrm>
          <a:prstGeom prst="roundRect">
            <a:avLst/>
          </a:prstGeom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458" name="Picture 2" descr="https://clipartcraft.com/images/insect-clipart-worm-5.png"/>
          <p:cNvPicPr>
            <a:picLocks noChangeAspect="1" noChangeArrowheads="1"/>
          </p:cNvPicPr>
          <p:nvPr/>
        </p:nvPicPr>
        <p:blipFill>
          <a:blip r:embed="rId5" cstate="print"/>
          <a:srcRect t="31818" b="31818"/>
          <a:stretch>
            <a:fillRect/>
          </a:stretch>
        </p:blipFill>
        <p:spPr bwMode="auto">
          <a:xfrm>
            <a:off x="6660232" y="1196752"/>
            <a:ext cx="2291575" cy="1008112"/>
          </a:xfrm>
          <a:prstGeom prst="rect">
            <a:avLst/>
          </a:prstGeom>
          <a:noFill/>
        </p:spPr>
      </p:pic>
      <p:pic>
        <p:nvPicPr>
          <p:cNvPr id="15" name="Рисунок 14" descr="ч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771800" y="4149080"/>
            <a:ext cx="3523886" cy="2376024"/>
          </a:xfrm>
          <a:prstGeom prst="rect">
            <a:avLst/>
          </a:prstGeom>
        </p:spPr>
      </p:pic>
      <p:sp>
        <p:nvSpPr>
          <p:cNvPr id="16" name="Скругленный прямоугольник 15"/>
          <p:cNvSpPr/>
          <p:nvPr/>
        </p:nvSpPr>
        <p:spPr>
          <a:xfrm>
            <a:off x="395536" y="5877272"/>
            <a:ext cx="2052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 кокона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419872" y="6381328"/>
            <a:ext cx="2052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Кокон с яйцами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624456" y="5949280"/>
            <a:ext cx="2052000" cy="360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Выход молодых червей из кокона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>
            <a:endCxn id="18" idx="1"/>
          </p:cNvCxnSpPr>
          <p:nvPr/>
        </p:nvCxnSpPr>
        <p:spPr>
          <a:xfrm>
            <a:off x="5796136" y="5661248"/>
            <a:ext cx="828320" cy="46803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6" idx="3"/>
          </p:cNvCxnSpPr>
          <p:nvPr/>
        </p:nvCxnSpPr>
        <p:spPr>
          <a:xfrm flipH="1">
            <a:off x="2447536" y="5445224"/>
            <a:ext cx="972336" cy="57604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17" idx="0"/>
          </p:cNvCxnSpPr>
          <p:nvPr/>
        </p:nvCxnSpPr>
        <p:spPr>
          <a:xfrm>
            <a:off x="4427984" y="5877272"/>
            <a:ext cx="17888" cy="504056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5652280" y="2276872"/>
            <a:ext cx="1440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 землёй.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7092480" y="2564904"/>
            <a:ext cx="1872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задохнуться,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015944" y="2852936"/>
            <a:ext cx="2160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дышат через кожу.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356056" y="4077072"/>
            <a:ext cx="720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Пояс</a:t>
            </a:r>
            <a:endParaRPr lang="ru-RU" sz="1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Прямая со стрелкой 32"/>
          <p:cNvCxnSpPr>
            <a:stCxn id="31" idx="2"/>
          </p:cNvCxnSpPr>
          <p:nvPr/>
        </p:nvCxnSpPr>
        <p:spPr>
          <a:xfrm flipH="1">
            <a:off x="4716016" y="4365072"/>
            <a:ext cx="40" cy="28806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трелка вправо 26">
            <a:hlinkClick r:id="" action="ppaction://hlinkshowjump?jump=nextslide"/>
          </p:cNvPr>
          <p:cNvSpPr/>
          <p:nvPr/>
        </p:nvSpPr>
        <p:spPr>
          <a:xfrm>
            <a:off x="8388424" y="6381328"/>
            <a:ext cx="504056" cy="2880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1043608" y="5615662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sp>
        <p:nvSpPr>
          <p:cNvPr id="37" name="TextBox 36"/>
          <p:cNvSpPr txBox="1"/>
          <p:nvPr/>
        </p:nvSpPr>
        <p:spPr>
          <a:xfrm>
            <a:off x="6084168" y="2015262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Группа 26"/>
          <p:cNvGrpSpPr/>
          <p:nvPr/>
        </p:nvGrpSpPr>
        <p:grpSpPr>
          <a:xfrm>
            <a:off x="7020272" y="1016732"/>
            <a:ext cx="1835696" cy="1966817"/>
            <a:chOff x="7020272" y="1016732"/>
            <a:chExt cx="1835696" cy="1966817"/>
          </a:xfrm>
        </p:grpSpPr>
        <p:sp>
          <p:nvSpPr>
            <p:cNvPr id="26" name="Овал 25"/>
            <p:cNvSpPr/>
            <p:nvPr/>
          </p:nvSpPr>
          <p:spPr>
            <a:xfrm>
              <a:off x="7668344" y="1124744"/>
              <a:ext cx="576064" cy="5760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122" name="Picture 2" descr="https://flomaster.club/uploads/posts/2022-06/1656298154_16-flomaster-club-p-dozhdevoi-cherv-risunok-krasivo-22.jpg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b="8929"/>
            <a:stretch>
              <a:fillRect/>
            </a:stretch>
          </p:blipFill>
          <p:spPr bwMode="auto">
            <a:xfrm>
              <a:off x="7020272" y="1016732"/>
              <a:ext cx="1835696" cy="1966817"/>
            </a:xfrm>
            <a:prstGeom prst="rect">
              <a:avLst/>
            </a:prstGeom>
            <a:noFill/>
          </p:spPr>
        </p:pic>
      </p:grpSp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4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276872"/>
            <a:ext cx="83174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Дождевых червей можно назвать: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«плугом земли», потому что</a:t>
            </a:r>
          </a:p>
          <a:p>
            <a:endParaRPr lang="ru-RU" dirty="0" smtClean="0"/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«санитарами земли», потому что,</a:t>
            </a:r>
          </a:p>
          <a:p>
            <a:endParaRPr lang="ru-RU" dirty="0" smtClean="0"/>
          </a:p>
          <a:p>
            <a:r>
              <a:rPr lang="ru-RU" b="1" dirty="0" smtClean="0"/>
              <a:t>О дождевых червях говорят, что они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 «живые удобрения» для растений, потому что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48680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ru-RU" b="1" dirty="0" smtClean="0"/>
              <a:t>Дождевые черви — это настоящие сокровища, живущие под землёй.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052736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     Почему дождевых червей называют «мусорщиками», 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или «разрушителями»? Подчеркни ответ в тексте.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1772816"/>
            <a:ext cx="65527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Подумай, почему так говорят, и дополни ответы.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4725144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     Можно ли назвать дождевых червей всеядными?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92200" y="5265288"/>
            <a:ext cx="827872" cy="324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 да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600" y="5265288"/>
            <a:ext cx="720080" cy="324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</a:rPr>
              <a:t> нет</a:t>
            </a: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51808" y="5265288"/>
            <a:ext cx="324000" cy="324000"/>
          </a:xfrm>
          <a:prstGeom prst="roundRect">
            <a:avLst/>
          </a:prstGeom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888144" y="5265288"/>
            <a:ext cx="288000" cy="288000"/>
          </a:xfrm>
          <a:prstGeom prst="rect">
            <a:avLst/>
          </a:prstGeom>
        </p:spPr>
      </p:pic>
      <p:sp>
        <p:nvSpPr>
          <p:cNvPr id="12" name="Скругленный прямоугольник 11">
            <a:hlinkClick r:id="" action="ppaction://noaction">
              <a:snd r:embed="rId5" name="wind.wav"/>
            </a:hlinkClick>
          </p:cNvPr>
          <p:cNvSpPr/>
          <p:nvPr/>
        </p:nvSpPr>
        <p:spPr>
          <a:xfrm>
            <a:off x="431576" y="5265240"/>
            <a:ext cx="324000" cy="324000"/>
          </a:xfrm>
          <a:prstGeom prst="roundRect">
            <a:avLst/>
          </a:prstGeom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779912" y="4325034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</a:t>
            </a:r>
            <a:r>
              <a:rPr lang="ru-RU" sz="2000" b="1" dirty="0">
                <a:solidFill>
                  <a:srgbClr val="0070C0"/>
                </a:solidFill>
                <a:latin typeface="Comic Sans MS" pitchFamily="66" charset="0"/>
              </a:rPr>
              <a:t>5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6588224" y="4725144"/>
            <a:ext cx="1144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Докажи.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491880" y="2636912"/>
            <a:ext cx="2196000" cy="288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они рыхлят почву;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995936" y="3140968"/>
            <a:ext cx="4608512" cy="43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пропуская гниющие останки через свой желудок, они избавляют нас от вредных микроорганизмов;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292080" y="4005064"/>
            <a:ext cx="2880000" cy="43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они обогащают почву питательными веществами.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95536" y="5877320"/>
            <a:ext cx="8172000" cy="4320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Дождевые черви всеядны: они перерабатывают погибшие растения и животных.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Управляющая кнопка: возврат 20">
            <a:hlinkClick r:id="rId6" action="ppaction://hlinksldjump" highlightClick="1"/>
          </p:cNvPr>
          <p:cNvSpPr/>
          <p:nvPr/>
        </p:nvSpPr>
        <p:spPr>
          <a:xfrm>
            <a:off x="8244408" y="260648"/>
            <a:ext cx="576064" cy="432048"/>
          </a:xfrm>
          <a:prstGeom prst="actionButtonRetur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право 21">
            <a:hlinkClick r:id="" action="ppaction://hlinkshowjump?jump=nextslide"/>
          </p:cNvPr>
          <p:cNvSpPr/>
          <p:nvPr/>
        </p:nvSpPr>
        <p:spPr>
          <a:xfrm>
            <a:off x="8388424" y="6381328"/>
            <a:ext cx="504056" cy="2880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4572000" y="2420888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8316416" y="692696"/>
            <a:ext cx="54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Текст!</a:t>
            </a:r>
            <a:endParaRPr lang="ru-RU" sz="1050" dirty="0"/>
          </a:p>
        </p:txBody>
      </p:sp>
      <p:sp>
        <p:nvSpPr>
          <p:cNvPr id="25" name="TextBox 24"/>
          <p:cNvSpPr txBox="1"/>
          <p:nvPr/>
        </p:nvSpPr>
        <p:spPr>
          <a:xfrm>
            <a:off x="4355976" y="1556792"/>
            <a:ext cx="1008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 на текст!</a:t>
            </a:r>
            <a:endParaRPr lang="ru-RU" sz="1050" dirty="0"/>
          </a:p>
        </p:txBody>
      </p:sp>
      <p:sp>
        <p:nvSpPr>
          <p:cNvPr id="28" name="TextBox 27"/>
          <p:cNvSpPr txBox="1"/>
          <p:nvPr/>
        </p:nvSpPr>
        <p:spPr>
          <a:xfrm>
            <a:off x="2267744" y="5661248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</a:t>
            </a:r>
            <a:r>
              <a:rPr lang="ru-RU" sz="2000" b="1" dirty="0">
                <a:solidFill>
                  <a:srgbClr val="0070C0"/>
                </a:solidFill>
                <a:latin typeface="Comic Sans MS" pitchFamily="66" charset="0"/>
              </a:rPr>
              <a:t>6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548680"/>
            <a:ext cx="69127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Запиши предложение, которое соответствует рисунку.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79912" y="317290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7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563724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Отметь утверждения, которые соответствуют прочитанному тексту.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pic>
        <p:nvPicPr>
          <p:cNvPr id="15362" name="Picture 2" descr="https://webpulse.imgsmail.ru/imgpreview?mb=webpulse&amp;key=pulse_cabinet-image-6b9e7d34-bde2-4a74-9e93-daa60e73103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1052736"/>
            <a:ext cx="3429494" cy="1929090"/>
          </a:xfrm>
          <a:prstGeom prst="rect">
            <a:avLst/>
          </a:prstGeom>
          <a:noFill/>
        </p:spPr>
      </p:pic>
      <p:sp>
        <p:nvSpPr>
          <p:cNvPr id="9" name="Скругленный прямоугольник 8"/>
          <p:cNvSpPr/>
          <p:nvPr/>
        </p:nvSpPr>
        <p:spPr>
          <a:xfrm>
            <a:off x="539552" y="1412776"/>
            <a:ext cx="4392488" cy="115212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Присутствие большого количества дождевых червей в земле — показатель её здоровья и плодородия!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536" y="4581168"/>
            <a:ext cx="360000" cy="3600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3" name="Рисунок 12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408" y="4581128"/>
            <a:ext cx="360040" cy="360040"/>
          </a:xfrm>
          <a:prstGeom prst="rect">
            <a:avLst/>
          </a:prstGeom>
          <a:ln>
            <a:noFill/>
          </a:ln>
        </p:spPr>
      </p:pic>
      <p:sp>
        <p:nvSpPr>
          <p:cNvPr id="14" name="Скругленный прямоугольник 13"/>
          <p:cNvSpPr/>
          <p:nvPr/>
        </p:nvSpPr>
        <p:spPr>
          <a:xfrm>
            <a:off x="827584" y="4581168"/>
            <a:ext cx="7020000" cy="3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Дышит червь через кожу.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>
            <a:hlinkClick r:id="" action="ppaction://noaction">
              <a:snd r:embed="rId5" name="wind.wav"/>
            </a:hlinkClick>
          </p:cNvPr>
          <p:cNvSpPr/>
          <p:nvPr/>
        </p:nvSpPr>
        <p:spPr>
          <a:xfrm>
            <a:off x="395536" y="5445224"/>
            <a:ext cx="360000" cy="3600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27584" y="5445224"/>
            <a:ext cx="7020000" cy="3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Маленьким червячкам отыскивают пищу большие черви.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95664" y="4149120"/>
            <a:ext cx="360000" cy="3600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" name="Рисунок 19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4149080"/>
            <a:ext cx="360040" cy="360040"/>
          </a:xfrm>
          <a:prstGeom prst="rect">
            <a:avLst/>
          </a:prstGeom>
          <a:ln>
            <a:noFill/>
          </a:ln>
        </p:spPr>
      </p:pic>
      <p:sp>
        <p:nvSpPr>
          <p:cNvPr id="21" name="Скругленный прямоугольник 20"/>
          <p:cNvSpPr/>
          <p:nvPr/>
        </p:nvSpPr>
        <p:spPr>
          <a:xfrm>
            <a:off x="827712" y="4149120"/>
            <a:ext cx="7020000" cy="3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 С приходом холодного времени года червь уходит глубоко в землю.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95664" y="5013216"/>
            <a:ext cx="360000" cy="3600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3" name="Рисунок 22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5013176"/>
            <a:ext cx="360040" cy="360040"/>
          </a:xfrm>
          <a:prstGeom prst="rect">
            <a:avLst/>
          </a:prstGeom>
          <a:ln>
            <a:noFill/>
          </a:ln>
        </p:spPr>
      </p:pic>
      <p:sp>
        <p:nvSpPr>
          <p:cNvPr id="24" name="Скругленный прямоугольник 23"/>
          <p:cNvSpPr/>
          <p:nvPr/>
        </p:nvSpPr>
        <p:spPr>
          <a:xfrm>
            <a:off x="827712" y="5013216"/>
            <a:ext cx="7020000" cy="3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Дождевой червь большую часть времени обитает под землей.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95664" y="5877312"/>
            <a:ext cx="360000" cy="360000"/>
          </a:xfrm>
          <a:prstGeom prst="roundRect">
            <a:avLst/>
          </a:prstGeom>
          <a:solidFill>
            <a:schemeClr val="bg1"/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6" name="Рисунок 25" descr="galka001.png">
            <a:hlinkClick r:id="" action="ppaction://noaction">
              <a:snd r:embed="rId2" name="chimes.wav"/>
            </a:hlinkClick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95536" y="5877272"/>
            <a:ext cx="360040" cy="360040"/>
          </a:xfrm>
          <a:prstGeom prst="rect">
            <a:avLst/>
          </a:prstGeom>
          <a:ln>
            <a:noFill/>
          </a:ln>
        </p:spPr>
      </p:pic>
      <p:sp>
        <p:nvSpPr>
          <p:cNvPr id="27" name="Скругленный прямоугольник 26"/>
          <p:cNvSpPr/>
          <p:nvPr/>
        </p:nvSpPr>
        <p:spPr>
          <a:xfrm>
            <a:off x="827712" y="5877312"/>
            <a:ext cx="7020000" cy="360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tx1"/>
                </a:solidFill>
              </a:rPr>
              <a:t>Потомство появляется благодаря «пояску» на теле дождевого червя.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Стрелка вправо 27">
            <a:hlinkClick r:id="" action="ppaction://hlinkshowjump?jump=nextslide"/>
          </p:cNvPr>
          <p:cNvSpPr/>
          <p:nvPr/>
        </p:nvSpPr>
        <p:spPr>
          <a:xfrm>
            <a:off x="8388424" y="6381328"/>
            <a:ext cx="504056" cy="2880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683568" y="1151166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sp>
        <p:nvSpPr>
          <p:cNvPr id="30" name="TextBox 29"/>
          <p:cNvSpPr txBox="1"/>
          <p:nvPr/>
        </p:nvSpPr>
        <p:spPr>
          <a:xfrm>
            <a:off x="323528" y="3861048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79912" y="1166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8</a:t>
            </a:r>
            <a:endParaRPr lang="ru-RU" sz="2000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476672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    Составь и запиши вопрос по содержанию прочитанного текста.    Помни: ответ на вопрос должен содержать главную мысль текста.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348880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Comic Sans MS" pitchFamily="66" charset="0"/>
              </a:rPr>
              <a:t>Какую дополнительную информацию ты бы хотел узнать о дождевых червях? Запиши вопрос:</a:t>
            </a:r>
            <a:endParaRPr lang="ru-RU" b="1" dirty="0">
              <a:solidFill>
                <a:srgbClr val="00206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79912" y="1916832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70C0"/>
                </a:solidFill>
                <a:latin typeface="Comic Sans MS" pitchFamily="66" charset="0"/>
              </a:rPr>
              <a:t>Задание </a:t>
            </a:r>
            <a:r>
              <a:rPr lang="ru-RU" sz="2000" b="1" dirty="0">
                <a:solidFill>
                  <a:srgbClr val="0070C0"/>
                </a:solidFill>
                <a:latin typeface="Comic Sans MS" pitchFamily="66" charset="0"/>
              </a:rPr>
              <a:t>9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1340816"/>
            <a:ext cx="6336704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Что является показателем здоровья и плодородия земли?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Стрелка вправо 7">
            <a:hlinkClick r:id="" action="ppaction://hlinkshowjump?jump=endshow"/>
          </p:cNvPr>
          <p:cNvSpPr/>
          <p:nvPr/>
        </p:nvSpPr>
        <p:spPr>
          <a:xfrm>
            <a:off x="8388424" y="6381328"/>
            <a:ext cx="504056" cy="288032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83568" y="1124744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67544" y="3212976"/>
            <a:ext cx="5400000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Как зимуют земляные черви?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7544" y="4005064"/>
            <a:ext cx="5400000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Сколько лет живёт дождевой червь?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67544" y="4869160"/>
            <a:ext cx="5472000" cy="4320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chemeClr val="tx1"/>
                </a:solidFill>
              </a:rPr>
              <a:t> Какие опасности подстерегают дождевого червяка?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 descr="https://proza.ru/pics/2022/04/27/1325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924944"/>
            <a:ext cx="2366097" cy="3168352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539552" y="2996952"/>
            <a:ext cx="50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 smtClean="0"/>
              <a:t>Клик!</a:t>
            </a:r>
            <a:endParaRPr lang="ru-RU" sz="105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889844"/>
            <a:ext cx="842493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     Зимой земляные черви впадают в спячку. Вследствие того, что заморозки мгновенно убивают земляных червей, они предпочитают зарываться поглубже в землю, куда мороз не проникает. Весной, когда температура достигает подходящего уровня и земля пропитывается дождевой водой, земляные черви проявляют заметную активность. 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     Жизнь дождевого червя достаточно длинна, при благоприятных условиях черви живут десятилетиями. </a:t>
            </a:r>
          </a:p>
          <a:p>
            <a:endParaRPr lang="ru-RU" b="1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     Опасность для них представляют птицы, кроты и человек. Также серьезную угрозу жизни дождевого червя несут часто используемые в садоводстве химические удобрения. Много червей погибает в летний период из-за засухи, а зимой при сильных заморозках.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7724" y="33265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Comic Sans MS" pitchFamily="66" charset="0"/>
              </a:rPr>
              <a:t>Дополнительный материал для учителя</a:t>
            </a:r>
            <a:endParaRPr lang="ru-RU" b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764704"/>
            <a:ext cx="87129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hlinkClick r:id="rId2"/>
              </a:rPr>
              <a:t>https://gas-kvas.com/uploads/posts/2023-01/1673546199_gas-kvas-com-p-chervyak-risunok-detskii-1.jpg</a:t>
            </a:r>
            <a:endParaRPr lang="ru-RU" sz="1400" dirty="0" smtClean="0"/>
          </a:p>
          <a:p>
            <a:r>
              <a:rPr lang="en-US" sz="1400" dirty="0" smtClean="0">
                <a:hlinkClick r:id="rId3"/>
              </a:rPr>
              <a:t>https://webpulse.imgsmail.ru/imgpreview?mb=webpulse&amp;key=pulse_cabinet-image-6b9e7d34-bde2-4a74-9e93-daa60e73103f</a:t>
            </a:r>
            <a:r>
              <a:rPr lang="ru-RU" sz="1400" dirty="0" smtClean="0"/>
              <a:t> </a:t>
            </a:r>
          </a:p>
          <a:p>
            <a:r>
              <a:rPr lang="en-US" sz="1400" dirty="0" smtClean="0">
                <a:hlinkClick r:id="rId4"/>
              </a:rPr>
              <a:t>https://clipartcraft.com/images/insect-clipart-worm-5.png</a:t>
            </a:r>
            <a:endParaRPr lang="ru-RU" sz="1400" dirty="0" smtClean="0"/>
          </a:p>
          <a:p>
            <a:r>
              <a:rPr lang="en-US" sz="1400" dirty="0" smtClean="0">
                <a:hlinkClick r:id="rId5"/>
              </a:rPr>
              <a:t>https://papik.pro/uploads/posts/2023-01/1674333073_papik-pro-p-risunok-dozhdevoi-cherv-10.png</a:t>
            </a:r>
            <a:endParaRPr lang="ru-RU" sz="1400" dirty="0" smtClean="0"/>
          </a:p>
          <a:p>
            <a:r>
              <a:rPr lang="en-US" sz="1400" dirty="0" smtClean="0">
                <a:hlinkClick r:id="rId6"/>
              </a:rPr>
              <a:t>https://fsd.multiurok.ru/html/2023/06/10/s_648476df75fe9/php9btLwz_PROEKT_html_4df8c7216c147562.jpg</a:t>
            </a:r>
            <a:r>
              <a:rPr lang="en-US" sz="1400" dirty="0" smtClean="0"/>
              <a:t> </a:t>
            </a:r>
            <a:r>
              <a:rPr lang="en-US" sz="1400" dirty="0" smtClean="0">
                <a:hlinkClick r:id="rId7"/>
              </a:rPr>
              <a:t>https://proza.ru/pics/2022/04/27/1325.jpg</a:t>
            </a:r>
            <a:endParaRPr lang="ru-RU" sz="1400" dirty="0" smtClean="0"/>
          </a:p>
          <a:p>
            <a:r>
              <a:rPr lang="en-US" sz="1400" dirty="0" smtClean="0">
                <a:hlinkClick r:id="rId8"/>
              </a:rPr>
              <a:t>https://flomaster.club/uploads/posts/2022-06/1656298154_16-flomaster-club-p-dozhdevoi-cherv-risunok-krasivo-22.jpg</a:t>
            </a:r>
            <a:r>
              <a:rPr lang="ru-RU" sz="1400" dirty="0" smtClean="0"/>
              <a:t>     </a:t>
            </a:r>
            <a:endParaRPr lang="ru-RU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5992252"/>
            <a:ext cx="55801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Литература: </a:t>
            </a:r>
          </a:p>
          <a:p>
            <a:r>
              <a:rPr lang="ru-RU" sz="1200" b="1" dirty="0" smtClean="0"/>
              <a:t>Функциональная грамотность. 3 класс.</a:t>
            </a:r>
            <a:r>
              <a:rPr lang="ru-RU" sz="1200" dirty="0" smtClean="0"/>
              <a:t> Тренажер для школьников/ М.В. Буряк, С.А. Шейкина. – М.: Планета, 2022. – 88 с. – (Учение с увлечением). </a:t>
            </a:r>
            <a:endParaRPr lang="ru-RU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386244"/>
            <a:ext cx="3528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Ссылки на интернет-ресурсы: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650</TotalTime>
  <Words>717</Words>
  <Application>Microsoft Office PowerPoint</Application>
  <PresentationFormat>Экран (4:3)</PresentationFormat>
  <Paragraphs>92</Paragraphs>
  <Slides>8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Артём</dc:creator>
  <cp:lastModifiedBy>Дом</cp:lastModifiedBy>
  <cp:revision>12</cp:revision>
  <dcterms:created xsi:type="dcterms:W3CDTF">2023-10-19T20:40:39Z</dcterms:created>
  <dcterms:modified xsi:type="dcterms:W3CDTF">2024-01-21T12:16:02Z</dcterms:modified>
</cp:coreProperties>
</file>