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58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Картинки с мылом для детей"/>
          <p:cNvPicPr>
            <a:picLocks noChangeAspect="1" noChangeArrowheads="1"/>
          </p:cNvPicPr>
          <p:nvPr userDrawn="1"/>
        </p:nvPicPr>
        <p:blipFill>
          <a:blip r:embed="rId2" cstate="print"/>
          <a:srcRect b="88320"/>
          <a:stretch>
            <a:fillRect/>
          </a:stretch>
        </p:blipFill>
        <p:spPr bwMode="auto">
          <a:xfrm>
            <a:off x="0" y="0"/>
            <a:ext cx="9143514" cy="67413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0C0E-088E-4B8A-99ED-223E0894153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BED8-44ED-45E0-9EAE-7064235FBC3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Картинки с мылом для детей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" y="764704"/>
            <a:ext cx="9143514" cy="6093296"/>
          </a:xfrm>
          <a:prstGeom prst="rect">
            <a:avLst/>
          </a:prstGeom>
          <a:noFill/>
        </p:spPr>
      </p:pic>
      <p:sp>
        <p:nvSpPr>
          <p:cNvPr id="9" name="Рамка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64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0C0E-088E-4B8A-99ED-223E0894153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BED8-44ED-45E0-9EAE-7064235FB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0C0E-088E-4B8A-99ED-223E0894153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BED8-44ED-45E0-9EAE-7064235FB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0C0E-088E-4B8A-99ED-223E0894153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BED8-44ED-45E0-9EAE-7064235FB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0C0E-088E-4B8A-99ED-223E0894153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BED8-44ED-45E0-9EAE-7064235FB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0C0E-088E-4B8A-99ED-223E0894153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BED8-44ED-45E0-9EAE-7064235FB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0C0E-088E-4B8A-99ED-223E0894153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BED8-44ED-45E0-9EAE-7064235FB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0C0E-088E-4B8A-99ED-223E0894153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BED8-44ED-45E0-9EAE-7064235FB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0C0E-088E-4B8A-99ED-223E0894153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BED8-44ED-45E0-9EAE-7064235FB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0C0E-088E-4B8A-99ED-223E0894153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BED8-44ED-45E0-9EAE-7064235FB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0C0E-088E-4B8A-99ED-223E0894153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BED8-44ED-45E0-9EAE-7064235FB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F0C0E-088E-4B8A-99ED-223E0894153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5BED8-44ED-45E0-9EAE-7064235FBC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амка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64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histown.ru/wp-content/uploads/2016/11/istoriya-izobriteniya-myla-1.jpg" TargetMode="External"/><Relationship Id="rId3" Type="http://schemas.openxmlformats.org/officeDocument/2006/relationships/hyperlink" Target="http://www.heraldicum.ru/russia/subjects/towns/images/shua.gif" TargetMode="External"/><Relationship Id="rId7" Type="http://schemas.openxmlformats.org/officeDocument/2006/relationships/hyperlink" Target="https://shop.novzar.ru/upload/medialibrary/8ef/uy7bfn0qffb19skzx8iepgnzqew0fvoe.jpg" TargetMode="External"/><Relationship Id="rId2" Type="http://schemas.openxmlformats.org/officeDocument/2006/relationships/hyperlink" Target="https://cdnb.artstation.com/p/assets/images/images/032/538/777/large/booma-ferna-soap-5681656-128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hop.novzar.ru/upload/medialibrary/d15/e6ipdhvx9ziy6lm09vi47no39g3ltgok.jpg" TargetMode="External"/><Relationship Id="rId5" Type="http://schemas.openxmlformats.org/officeDocument/2006/relationships/hyperlink" Target="https://i.pinimg.com/originals/c8/1e/c2/c81ec276d37c862a930f04a318ad491b.jpg" TargetMode="External"/><Relationship Id="rId4" Type="http://schemas.openxmlformats.org/officeDocument/2006/relationships/hyperlink" Target="https://r3.mt.ru/r23/photo648F/20916172562-0/jpg/bp.jpeg" TargetMode="External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x-lines.ru/letters/i/cyrillicfancy/0573/5484ed/40/1/4n1pdy6ozzemiwcg4nhpbxsozzembwf54ggpbxqosdea6egosxeabwfo4n6pbxstomem5wf64gy7dysttoodgegozmemzwfo4gy7dy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8640"/>
            <a:ext cx="5328000" cy="288000"/>
          </a:xfrm>
          <a:prstGeom prst="rect">
            <a:avLst/>
          </a:prstGeom>
          <a:noFill/>
        </p:spPr>
      </p:pic>
      <p:pic>
        <p:nvPicPr>
          <p:cNvPr id="8" name="Picture 4" descr="https://x-lines.ru/letters/i/cyrillicfancy/0691/864d1d/40/1/4ne7bq6oz5emwebyryonbwf84nhpdysosdeafwfi4n77ddgto8emiwfo4g81bwfu4gypbcgozuem7wcn4n67bxsto8eafwcc.png"/>
          <p:cNvPicPr>
            <a:picLocks noChangeAspect="1" noChangeArrowheads="1"/>
          </p:cNvPicPr>
          <p:nvPr/>
        </p:nvPicPr>
        <p:blipFill>
          <a:blip r:embed="rId3" cstate="print"/>
          <a:srcRect l="23997"/>
          <a:stretch>
            <a:fillRect/>
          </a:stretch>
        </p:blipFill>
        <p:spPr bwMode="auto">
          <a:xfrm>
            <a:off x="2699792" y="656728"/>
            <a:ext cx="3648953" cy="324000"/>
          </a:xfrm>
          <a:prstGeom prst="rect">
            <a:avLst/>
          </a:prstGeom>
          <a:noFill/>
        </p:spPr>
      </p:pic>
      <p:pic>
        <p:nvPicPr>
          <p:cNvPr id="10" name="Picture 4" descr="https://x-lines.ru/letters/i/cyrillicfancy/0777/5484ed/36/1/4nm7bcgozzea9wcn4nhpbpjygra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412776"/>
            <a:ext cx="2438400" cy="409575"/>
          </a:xfrm>
          <a:prstGeom prst="rect">
            <a:avLst/>
          </a:prstGeom>
          <a:noFill/>
        </p:spPr>
      </p:pic>
      <p:pic>
        <p:nvPicPr>
          <p:cNvPr id="9218" name="Picture 2" descr="https://x-lines.ru/letters/i/cyrillicfancy/0663/ae1e8d/40/1/4nx7dygozaopbxgttxemzwf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3068960"/>
            <a:ext cx="3768822" cy="82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7849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     Не всегда мыло выглядело так, каким мы привыкли его видеть. </a:t>
            </a:r>
          </a:p>
          <a:p>
            <a:pPr algn="just"/>
            <a:r>
              <a:rPr lang="ru-RU" sz="1600" b="1" dirty="0"/>
              <a:t> </a:t>
            </a:r>
            <a:r>
              <a:rPr lang="ru-RU" sz="1600" b="1" dirty="0" smtClean="0"/>
              <a:t>    В давние времена, в Древнем Риме люди стали думать, как смыть грязь с жирной  кожи, и заметили, что зола хорошо смывает грязь. После прогоревшего костра оставалась зола, которую люди растворяли в воде и потом мылись этой водой. </a:t>
            </a:r>
          </a:p>
          <a:p>
            <a:pPr algn="just"/>
            <a:r>
              <a:rPr lang="ru-RU" sz="1600" b="1" dirty="0"/>
              <a:t> </a:t>
            </a:r>
            <a:r>
              <a:rPr lang="ru-RU" sz="1600" b="1" dirty="0" smtClean="0"/>
              <a:t>    В Древней Греции использовали песок и пчелиный воск. </a:t>
            </a:r>
          </a:p>
          <a:p>
            <a:pPr algn="just"/>
            <a:r>
              <a:rPr lang="ru-RU" sz="1600" b="1" dirty="0"/>
              <a:t> </a:t>
            </a:r>
            <a:r>
              <a:rPr lang="ru-RU" sz="1600" b="1" dirty="0" smtClean="0"/>
              <a:t>    В природе встречается много растений, способных образовывать пену, поэтому их использовали вместо мыла. Это ягоды бузины, солодка, мыльнянка лекарственная (её  называют «мыльной травой», «собачьим мылом»). </a:t>
            </a:r>
          </a:p>
          <a:p>
            <a:pPr algn="just"/>
            <a:r>
              <a:rPr lang="ru-RU" sz="1600" b="1" dirty="0"/>
              <a:t> </a:t>
            </a:r>
            <a:r>
              <a:rPr lang="ru-RU" sz="1600" b="1" dirty="0" smtClean="0"/>
              <a:t>    Учёные до сих пор спорят, кто и когда изобрёл мыло. Но пока они к единому мнению не пришли. </a:t>
            </a:r>
          </a:p>
          <a:p>
            <a:pPr algn="just"/>
            <a:r>
              <a:rPr lang="ru-RU" sz="1600" b="1" dirty="0"/>
              <a:t> </a:t>
            </a:r>
            <a:r>
              <a:rPr lang="ru-RU" sz="1600" b="1" dirty="0" smtClean="0"/>
              <a:t>    Во время раскопок археологи находили папирусы, в которых описывался процесс изготовления мыла, находили и куски мыла. </a:t>
            </a:r>
          </a:p>
          <a:p>
            <a:pPr algn="just"/>
            <a:r>
              <a:rPr lang="ru-RU" sz="1600" b="1" dirty="0"/>
              <a:t> </a:t>
            </a:r>
            <a:r>
              <a:rPr lang="ru-RU" sz="1600" b="1" dirty="0" smtClean="0"/>
              <a:t>    Постепенно люди научились варить мыло, и появилась профессия «мыловар». </a:t>
            </a:r>
            <a:r>
              <a:rPr lang="ru-RU" sz="1600" b="1" dirty="0"/>
              <a:t> </a:t>
            </a:r>
            <a:r>
              <a:rPr lang="ru-RU" sz="1600" b="1" dirty="0" smtClean="0"/>
              <a:t>Для изготовления мыла использовался животный жир или оливковое масло, которые  кипятили с золой до тех пор, пока вся влага не выпаривалась. Однако мыло долгое время было предметом роскоши и стоило очень дорого, поэтому многие хозяйки варили мыло сами. </a:t>
            </a:r>
          </a:p>
          <a:p>
            <a:pPr algn="just"/>
            <a:r>
              <a:rPr lang="ru-RU" sz="1600" b="1" dirty="0"/>
              <a:t> </a:t>
            </a:r>
            <a:r>
              <a:rPr lang="ru-RU" sz="1600" b="1" dirty="0" smtClean="0"/>
              <a:t>    В средневековой Англии рецепт изготовления мыла хранился под секретом - им  обладали только мастера Мыловаренной гильдии. </a:t>
            </a:r>
          </a:p>
          <a:p>
            <a:pPr algn="just"/>
            <a:r>
              <a:rPr lang="ru-RU" sz="1600" b="1" dirty="0"/>
              <a:t> </a:t>
            </a:r>
            <a:r>
              <a:rPr lang="ru-RU" sz="1600" b="1" dirty="0" smtClean="0"/>
              <a:t>    В России мыло варилось только для знати, крестьяне пользовались </a:t>
            </a:r>
            <a:r>
              <a:rPr lang="ru-RU" sz="1600" b="1" dirty="0" smtClean="0">
                <a:solidFill>
                  <a:srgbClr val="FF0000"/>
                </a:solidFill>
              </a:rPr>
              <a:t>щёлоком</a:t>
            </a:r>
            <a:r>
              <a:rPr lang="ru-RU" sz="1600" b="1" dirty="0" smtClean="0"/>
              <a:t>  до середины XIX века. Центром мыловарения с XVII века был город Шуя - сейчас это Ивановская область. В настоящее время брусок мыла можно увидеть на гербе и флаге города. </a:t>
            </a:r>
          </a:p>
          <a:p>
            <a:pPr algn="just"/>
            <a:r>
              <a:rPr lang="ru-RU" sz="1600" b="1" dirty="0"/>
              <a:t> </a:t>
            </a:r>
            <a:r>
              <a:rPr lang="ru-RU" sz="1600" b="1" dirty="0" smtClean="0"/>
              <a:t>    В дальнейшем развивались технологии производства, появлялось оборудование, которое упрощало процесс изготовления мыла, и им стали пользоваться повсеместно.  </a:t>
            </a:r>
          </a:p>
          <a:p>
            <a:pPr algn="just"/>
            <a:r>
              <a:rPr lang="ru-RU" sz="1600" b="1" dirty="0"/>
              <a:t> </a:t>
            </a:r>
            <a:r>
              <a:rPr lang="ru-RU" sz="1600" b="1" dirty="0" smtClean="0"/>
              <a:t>    В наше время, благодаря современным технологиям, мы можем купить мыло разных сортов, запахов и цвета - от цветочного до дегтярного. </a:t>
            </a:r>
            <a:endParaRPr lang="ru-RU" sz="1600" b="1" dirty="0"/>
          </a:p>
        </p:txBody>
      </p:sp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8388424" y="6453336"/>
            <a:ext cx="576064" cy="2880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838453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Мыло</a:t>
            </a:r>
            <a:r>
              <a:rPr lang="ru-RU" dirty="0" smtClean="0"/>
              <a:t> - это соединение щёлочи и                    в результате которого получается средство, которое хорошо смывает грязь.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630541"/>
            <a:ext cx="842493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Щёлочь</a:t>
            </a:r>
            <a:r>
              <a:rPr lang="ru-RU" dirty="0" smtClean="0"/>
              <a:t> - это растворимое в воде вещество, образующееся при соединении соли с кислотой.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996952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Выпиши из текста выделенное слово, объясни его значение.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TextBox 17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1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TextBox 17"/>
          <p:cNvSpPr txBox="1"/>
          <p:nvPr/>
        </p:nvSpPr>
        <p:spPr>
          <a:xfrm>
            <a:off x="3779912" y="234888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2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47667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Дополни предложение.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221088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Открой толковый словарь С.И. Ожегова, Н.Ю. Шведовой.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Выпиши из словаря значение слова. 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388424" y="6453336"/>
            <a:ext cx="576064" cy="2880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67544" y="3645024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Щёлок</a:t>
            </a:r>
            <a:r>
              <a:rPr lang="ru-RU" dirty="0" smtClean="0"/>
              <a:t> - </a:t>
            </a:r>
            <a:endParaRPr lang="ru-RU" dirty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 l="13871" t="6461"/>
          <a:stretch>
            <a:fillRect/>
          </a:stretch>
        </p:blipFill>
        <p:spPr bwMode="auto">
          <a:xfrm>
            <a:off x="7668344" y="4005064"/>
            <a:ext cx="117363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3635896" y="908720"/>
            <a:ext cx="828000" cy="25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 жира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75656" y="3717032"/>
            <a:ext cx="3600000" cy="28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водный настой древесной золы.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7544" y="5085184"/>
            <a:ext cx="4356000" cy="36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Щёлок</a:t>
            </a:r>
            <a:r>
              <a:rPr lang="ru-RU" dirty="0" smtClean="0">
                <a:solidFill>
                  <a:schemeClr val="tx1"/>
                </a:solidFill>
              </a:rPr>
              <a:t> -  раствор древесной золы.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3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62068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Выпиши из текста предложение, которое соответствует рисунку.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284984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Подчеркни основное (главное) слово в этом предложении.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388424" y="6453336"/>
            <a:ext cx="576064" cy="2880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1268760"/>
            <a:ext cx="5328592" cy="1800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 В давние времена, в Древнем Риме люди стали думать, как смыть грязь с жирной  кожи, и заметили, что зола хорошо смывает грязь. После прогоревшего костра оставалась зола, которую люди растворяли в воде и потом мылись этой водой.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s://i.pinimg.com/originals/c8/1e/c2/c81ec276d37c862a930f04a318ad491b.jpg"/>
          <p:cNvPicPr>
            <a:picLocks noChangeAspect="1" noChangeArrowheads="1"/>
          </p:cNvPicPr>
          <p:nvPr/>
        </p:nvPicPr>
        <p:blipFill>
          <a:blip r:embed="rId2" cstate="print"/>
          <a:srcRect l="18885" r="11129" b="17391"/>
          <a:stretch>
            <a:fillRect/>
          </a:stretch>
        </p:blipFill>
        <p:spPr bwMode="auto">
          <a:xfrm>
            <a:off x="6084168" y="1052736"/>
            <a:ext cx="2592288" cy="2088232"/>
          </a:xfrm>
          <a:prstGeom prst="roundRect">
            <a:avLst/>
          </a:prstGeom>
          <a:noFill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051720" y="2132856"/>
            <a:ext cx="4320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24328" y="3356992"/>
            <a:ext cx="12241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Клик на задание!</a:t>
            </a:r>
            <a:endParaRPr lang="ru-RU" sz="1050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1052736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Клик!</a:t>
            </a:r>
            <a:endParaRPr lang="ru-RU" sz="1050" dirty="0"/>
          </a:p>
        </p:txBody>
      </p:sp>
      <p:pic>
        <p:nvPicPr>
          <p:cNvPr id="6" name="Picture 2" descr="https://chistown.ru/wp-content/uploads/2016/11/istoriya-izobriteniya-myl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789040"/>
            <a:ext cx="2892954" cy="2880000"/>
          </a:xfrm>
          <a:prstGeom prst="rect">
            <a:avLst/>
          </a:prstGeom>
          <a:noFill/>
        </p:spPr>
      </p:pic>
      <p:pic>
        <p:nvPicPr>
          <p:cNvPr id="6148" name="Picture 4" descr="Мыло в древнем риме"/>
          <p:cNvPicPr>
            <a:picLocks noChangeAspect="1" noChangeArrowheads="1"/>
          </p:cNvPicPr>
          <p:nvPr/>
        </p:nvPicPr>
        <p:blipFill>
          <a:blip r:embed="rId4" cstate="print"/>
          <a:srcRect l="50203" t="37406" r="2548" b="15344"/>
          <a:stretch>
            <a:fillRect/>
          </a:stretch>
        </p:blipFill>
        <p:spPr bwMode="auto">
          <a:xfrm>
            <a:off x="4139952" y="3789040"/>
            <a:ext cx="3840000" cy="288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4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55576" y="1340768"/>
            <a:ext cx="3096000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природе встречается много растений,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2132856"/>
            <a:ext cx="3096000" cy="79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 время раскопок археологи находили папирусы,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3140968"/>
            <a:ext cx="3096000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Постепенно люди научились варить мыло,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3933056"/>
            <a:ext cx="3096000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древней Греции использовали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576" y="4869160"/>
            <a:ext cx="3096000" cy="79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средневековой Англии рецепт изготовления мыла хранился под секретом - 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1520" y="4005064"/>
            <a:ext cx="36004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1520" y="1412776"/>
            <a:ext cx="36004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2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520" y="2276872"/>
            <a:ext cx="36004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3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1520" y="3212976"/>
            <a:ext cx="36004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4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20" y="5085184"/>
            <a:ext cx="36004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5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508104" y="3068960"/>
            <a:ext cx="3132000" cy="79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способных образовывать пену, поэтому их использовали вместо мыла.</a:t>
            </a:r>
            <a:endParaRPr lang="ru-RU" dirty="0"/>
          </a:p>
        </p:txBody>
      </p:sp>
      <p:cxnSp>
        <p:nvCxnSpPr>
          <p:cNvPr id="22" name="Прямая со стрелкой 21"/>
          <p:cNvCxnSpPr>
            <a:stCxn id="3" idx="3"/>
            <a:endCxn id="20" idx="1"/>
          </p:cNvCxnSpPr>
          <p:nvPr/>
        </p:nvCxnSpPr>
        <p:spPr>
          <a:xfrm>
            <a:off x="3851576" y="1628800"/>
            <a:ext cx="1656528" cy="1836160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4" idx="3"/>
            <a:endCxn id="26" idx="1"/>
          </p:cNvCxnSpPr>
          <p:nvPr/>
        </p:nvCxnSpPr>
        <p:spPr>
          <a:xfrm>
            <a:off x="3851576" y="2528856"/>
            <a:ext cx="1656528" cy="2736304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5508104" y="4869160"/>
            <a:ext cx="3132000" cy="79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в которых описывался процесс изготовления мыла, находили и куски мыла.</a:t>
            </a:r>
            <a:endParaRPr lang="ru-RU" dirty="0"/>
          </a:p>
        </p:txBody>
      </p:sp>
      <p:cxnSp>
        <p:nvCxnSpPr>
          <p:cNvPr id="29" name="Прямая со стрелкой 28"/>
          <p:cNvCxnSpPr>
            <a:stCxn id="5" idx="3"/>
            <a:endCxn id="31" idx="1"/>
          </p:cNvCxnSpPr>
          <p:nvPr/>
        </p:nvCxnSpPr>
        <p:spPr>
          <a:xfrm flipV="1">
            <a:off x="3851576" y="1628800"/>
            <a:ext cx="1656528" cy="1800200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5508104" y="1340768"/>
            <a:ext cx="3132000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 появилась профессия «мыловар».</a:t>
            </a:r>
            <a:endParaRPr lang="ru-RU" dirty="0"/>
          </a:p>
        </p:txBody>
      </p:sp>
      <p:cxnSp>
        <p:nvCxnSpPr>
          <p:cNvPr id="34" name="Прямая со стрелкой 33"/>
          <p:cNvCxnSpPr>
            <a:stCxn id="6" idx="3"/>
            <a:endCxn id="35" idx="1"/>
          </p:cNvCxnSpPr>
          <p:nvPr/>
        </p:nvCxnSpPr>
        <p:spPr>
          <a:xfrm flipV="1">
            <a:off x="3851576" y="2492896"/>
            <a:ext cx="1656528" cy="1728192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5508104" y="2204864"/>
            <a:ext cx="3132000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песок и пчелиный воск.</a:t>
            </a:r>
            <a:endParaRPr lang="ru-RU" dirty="0"/>
          </a:p>
        </p:txBody>
      </p:sp>
      <p:cxnSp>
        <p:nvCxnSpPr>
          <p:cNvPr id="38" name="Прямая со стрелкой 37"/>
          <p:cNvCxnSpPr>
            <a:stCxn id="7" idx="3"/>
            <a:endCxn id="39" idx="1"/>
          </p:cNvCxnSpPr>
          <p:nvPr/>
        </p:nvCxnSpPr>
        <p:spPr>
          <a:xfrm flipV="1">
            <a:off x="3851576" y="4365104"/>
            <a:ext cx="1656528" cy="900056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5508104" y="4077072"/>
            <a:ext cx="3132000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им обладали только мастера Мыловаренной гильдии.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23528" y="47667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   Соедини смысловые части предложений. Определи, в каком порядке полученные предложения встречаются в тексте.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2" name="Стрелка вправо 41">
            <a:hlinkClick r:id="" action="ppaction://hlinkshowjump?jump=nextslide"/>
          </p:cNvPr>
          <p:cNvSpPr/>
          <p:nvPr/>
        </p:nvSpPr>
        <p:spPr>
          <a:xfrm>
            <a:off x="8388424" y="6453336"/>
            <a:ext cx="576064" cy="2880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6804248" y="1124744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Клик!</a:t>
            </a:r>
            <a:endParaRPr lang="ru-RU" sz="105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5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4868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  Подчеркни в тексте предложение, в котором говорится о том, как мыловары готовили мыло.  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206605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  Выдели цветным карандашом вещества, которые использовали для мыловарения. 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TextBox 17"/>
          <p:cNvSpPr txBox="1"/>
          <p:nvPr/>
        </p:nvSpPr>
        <p:spPr>
          <a:xfrm>
            <a:off x="3779912" y="360499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6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077112"/>
            <a:ext cx="5832648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   При соединении мыла с водой образуется </a:t>
            </a:r>
            <a:r>
              <a:rPr lang="ru-RU" b="1" dirty="0" smtClean="0">
                <a:solidFill>
                  <a:srgbClr val="FF0000"/>
                </a:solidFill>
              </a:rPr>
              <a:t>эмульсия</a:t>
            </a:r>
            <a:r>
              <a:rPr lang="ru-RU" dirty="0" smtClean="0"/>
              <a:t>, которая вбирает в себя с загрязнённой поверхности все частички пыли, грязи, жира и, препятствуя их осаждению обратно, удаляет их.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558928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Подумай, что может обозначать выделенное слово.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6165344"/>
            <a:ext cx="7488832" cy="36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</a:rPr>
              <a:t>Эмульсия</a:t>
            </a:r>
            <a:r>
              <a:rPr lang="ru-RU" dirty="0" smtClean="0">
                <a:solidFill>
                  <a:schemeClr val="tx1"/>
                </a:solidFill>
              </a:rPr>
              <a:t> - жидкость со взвешенными в ней частицами другой жидкости.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1268760"/>
            <a:ext cx="8280920" cy="8640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 Для изготовления мыла использовался животный жир или оливковое масло, которые  кипятили с золой до тех пор, пока вся влага не выпаривалась.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536" y="2996992"/>
            <a:ext cx="5832648" cy="36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 Животный жир или оливковое масло.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8388424" y="6453336"/>
            <a:ext cx="576064" cy="2880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572000" y="1700808"/>
            <a:ext cx="374441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2" cstate="print"/>
          <a:srcRect l="13871" t="6461"/>
          <a:stretch>
            <a:fillRect/>
          </a:stretch>
        </p:blipFill>
        <p:spPr bwMode="auto">
          <a:xfrm>
            <a:off x="8028384" y="5373216"/>
            <a:ext cx="885599" cy="103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ttps://fsd.multiurok.ru/html/2017/04/17/s_58f4e74e4f672/613218_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636912"/>
            <a:ext cx="2220818" cy="223263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164288" y="479715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Мыловарня</a:t>
            </a:r>
            <a:endParaRPr lang="ru-RU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7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20688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  Перед тобой два герба города Шуи  исторический и современный. На каждом из них в красном поле брус мыла, помещённый как символ мыловаренных заводов. </a:t>
            </a:r>
          </a:p>
          <a:p>
            <a:endParaRPr lang="ru-RU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  Определи даты принятия гербов, проведи линии от рисунков к табличкам.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91880" y="2708920"/>
            <a:ext cx="2160240" cy="576064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Дата принятия: 29.09.2004 г.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40000" y="3429000"/>
            <a:ext cx="2664000" cy="792088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Исторический герб Шуи. Высочайше пожалован 16 августа 1781 года.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>
            <a:stCxn id="10" idx="3"/>
            <a:endCxn id="7" idx="1"/>
          </p:cNvCxnSpPr>
          <p:nvPr/>
        </p:nvCxnSpPr>
        <p:spPr>
          <a:xfrm>
            <a:off x="2421750" y="3590912"/>
            <a:ext cx="818250" cy="2341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ttp://www.heraldicum.ru/russia/subjects/towns/images/shu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36912"/>
            <a:ext cx="1522158" cy="1908000"/>
          </a:xfrm>
          <a:prstGeom prst="rect">
            <a:avLst/>
          </a:prstGeom>
          <a:noFill/>
        </p:spPr>
      </p:pic>
      <p:pic>
        <p:nvPicPr>
          <p:cNvPr id="13" name="Picture 4" descr="https://cs6.livemaster.ru/storage/e7/38/819f79fa128078e795eab28426d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025" r="8981"/>
          <a:stretch>
            <a:fillRect/>
          </a:stretch>
        </p:blipFill>
        <p:spPr bwMode="auto">
          <a:xfrm>
            <a:off x="6588224" y="2636912"/>
            <a:ext cx="1538466" cy="1908000"/>
          </a:xfrm>
          <a:prstGeom prst="rect">
            <a:avLst/>
          </a:prstGeom>
          <a:noFill/>
        </p:spPr>
      </p:pic>
      <p:cxnSp>
        <p:nvCxnSpPr>
          <p:cNvPr id="15" name="Прямая со стрелкой 14"/>
          <p:cNvCxnSpPr>
            <a:stCxn id="13" idx="1"/>
            <a:endCxn id="6" idx="3"/>
          </p:cNvCxnSpPr>
          <p:nvPr/>
        </p:nvCxnSpPr>
        <p:spPr>
          <a:xfrm flipH="1" flipV="1">
            <a:off x="5652120" y="2996952"/>
            <a:ext cx="936104" cy="59396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трелка вправо 19">
            <a:hlinkClick r:id="" action="ppaction://hlinkshowjump?jump=nextslide"/>
          </p:cNvPr>
          <p:cNvSpPr/>
          <p:nvPr/>
        </p:nvSpPr>
        <p:spPr>
          <a:xfrm>
            <a:off x="8388424" y="6453336"/>
            <a:ext cx="576064" cy="2880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331640" y="2348880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Клик!</a:t>
            </a:r>
            <a:endParaRPr lang="ru-RU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7020272" y="2420888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Клик!</a:t>
            </a:r>
            <a:endParaRPr lang="ru-RU" sz="1050" dirty="0"/>
          </a:p>
        </p:txBody>
      </p:sp>
      <p:pic>
        <p:nvPicPr>
          <p:cNvPr id="3076" name="Picture 4" descr="https://img-fotki.yandex.ru/get/118982/67142364.c8/0_1f997d_bbf7d193_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509120"/>
            <a:ext cx="3240360" cy="2161320"/>
          </a:xfrm>
          <a:prstGeom prst="roundRect">
            <a:avLst/>
          </a:prstGeom>
          <a:noFill/>
        </p:spPr>
      </p:pic>
      <p:pic>
        <p:nvPicPr>
          <p:cNvPr id="3080" name="Picture 8" descr="https://static.auction.ru/offer_images/2015/11/05/07/big/J/JPblKwfVdLd/mylo_starinnoe_drakon_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BDBDB"/>
              </a:clrFrom>
              <a:clrTo>
                <a:srgbClr val="DBDBDB">
                  <a:alpha val="0"/>
                </a:srgbClr>
              </a:clrTo>
            </a:clrChange>
          </a:blip>
          <a:srcRect l="3661" t="3943" r="10700" b="10306"/>
          <a:stretch>
            <a:fillRect/>
          </a:stretch>
        </p:blipFill>
        <p:spPr bwMode="auto">
          <a:xfrm>
            <a:off x="899592" y="4581128"/>
            <a:ext cx="2664296" cy="199822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76470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Прочитай последнее предложение в тексте. Продолжи тему данного предложения. Запиши.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TextBox 17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8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484784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В наше время, благодаря современным технологиям, мы можем купить мыло разных сортов, запахов и цвета - от цветочного до дегтярного. </a:t>
            </a:r>
            <a:endParaRPr lang="ru-RU" dirty="0"/>
          </a:p>
        </p:txBody>
      </p:sp>
      <p:sp>
        <p:nvSpPr>
          <p:cNvPr id="6" name="TextBox 17"/>
          <p:cNvSpPr txBox="1"/>
          <p:nvPr/>
        </p:nvSpPr>
        <p:spPr>
          <a:xfrm>
            <a:off x="3779912" y="220486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9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068960"/>
            <a:ext cx="5976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Я прочитал текст, в котором рассказывается … </a:t>
            </a:r>
          </a:p>
          <a:p>
            <a:endParaRPr lang="ru-RU" b="1" dirty="0" smtClean="0"/>
          </a:p>
          <a:p>
            <a:r>
              <a:rPr lang="ru-RU" b="1" dirty="0" smtClean="0"/>
              <a:t>Мне понравился рассказ, потому что …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636912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Расскажи о прочитанном тексте. 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Стрелка вправо 8">
            <a:hlinkClick r:id="" action="ppaction://hlinkshowjump?jump=endshow"/>
          </p:cNvPr>
          <p:cNvSpPr/>
          <p:nvPr/>
        </p:nvSpPr>
        <p:spPr>
          <a:xfrm>
            <a:off x="8388424" y="6453336"/>
            <a:ext cx="576064" cy="2880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Мыловаренное производство до револю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4293096"/>
            <a:ext cx="3976162" cy="237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2" name="Picture 4" descr="Дореволюционное производство мыла на фабрике Новая Зар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293096"/>
            <a:ext cx="3912288" cy="237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692696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2"/>
              </a:rPr>
              <a:t>https://cdnb.artstation.com/p/assets/images/images/032/538/777/large/booma-ferna-soap-5681656-1280.jpg</a:t>
            </a:r>
            <a:r>
              <a:rPr lang="ru-RU" sz="1600" dirty="0" smtClean="0"/>
              <a:t> </a:t>
            </a:r>
            <a:r>
              <a:rPr lang="en-US" sz="1600" dirty="0" smtClean="0">
                <a:hlinkClick r:id="rId3"/>
              </a:rPr>
              <a:t>http://www.heraldicum.ru/russia/subjects/towns/images/shua.gif</a:t>
            </a:r>
            <a:r>
              <a:rPr lang="ru-RU" sz="1600" dirty="0" smtClean="0"/>
              <a:t> </a:t>
            </a:r>
            <a:r>
              <a:rPr lang="en-US" sz="1600" dirty="0" smtClean="0">
                <a:hlinkClick r:id="rId4"/>
              </a:rPr>
              <a:t>https://r3.mt.ru/r23/photo648F/20916172562-0/jpg/bp.jpeg</a:t>
            </a:r>
            <a:r>
              <a:rPr lang="ru-RU" sz="1600" dirty="0" smtClean="0"/>
              <a:t> </a:t>
            </a:r>
            <a:r>
              <a:rPr lang="en-US" sz="1600" dirty="0" smtClean="0">
                <a:hlinkClick r:id="rId5"/>
              </a:rPr>
              <a:t>https://i.pinimg.com/originals/c8/1e/c2/c81ec276d37c862a930f04a318ad491b.jpg</a:t>
            </a:r>
            <a:r>
              <a:rPr lang="ru-RU" sz="1600" dirty="0" smtClean="0"/>
              <a:t> </a:t>
            </a:r>
            <a:r>
              <a:rPr lang="en-US" sz="1600" dirty="0" smtClean="0">
                <a:hlinkClick r:id="rId6"/>
              </a:rPr>
              <a:t>https://shop.novzar.ru/upload/medialibrary/d15/e6ipdhvx9ziy6lm09vi47no39g3ltgok.jpg</a:t>
            </a:r>
            <a:r>
              <a:rPr lang="en-US" sz="1600" dirty="0" smtClean="0"/>
              <a:t> </a:t>
            </a:r>
            <a:r>
              <a:rPr lang="en-US" sz="1600" dirty="0" smtClean="0">
                <a:hlinkClick r:id="rId7"/>
              </a:rPr>
              <a:t>https://shop.novzar.ru/upload/medialibrary/8ef/uy7bfn0qffb19skzx8iepgnzqew0fvoe.jpg</a:t>
            </a:r>
            <a:endParaRPr lang="ru-RU" sz="1600" dirty="0" smtClean="0"/>
          </a:p>
          <a:p>
            <a:r>
              <a:rPr lang="en-US" sz="1600" dirty="0" smtClean="0">
                <a:hlinkClick r:id="rId8"/>
              </a:rPr>
              <a:t>https://chistown.ru/wp-content/uploads/2016/11/istoriya-izobriteniya-myla-1.jpg</a:t>
            </a:r>
            <a:r>
              <a:rPr lang="ru-RU" sz="1600" dirty="0" smtClean="0"/>
              <a:t>   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38624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Ссылки на интернет-ресурсы: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5992252"/>
            <a:ext cx="55801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Литература: </a:t>
            </a:r>
          </a:p>
          <a:p>
            <a:r>
              <a:rPr lang="ru-RU" sz="1200" b="1" dirty="0" smtClean="0"/>
              <a:t>Функциональная грамотность. 3 класс.</a:t>
            </a:r>
            <a:r>
              <a:rPr lang="ru-RU" sz="1200" dirty="0" smtClean="0"/>
              <a:t> Тренажер для школьников/ М.В. Буряк, С.А. Шейкина. – М.: Планета, 2022. – 88 с. – (Учение с увлечением). </a:t>
            </a:r>
            <a:endParaRPr lang="ru-RU" sz="1200" dirty="0"/>
          </a:p>
        </p:txBody>
      </p:sp>
      <p:pic>
        <p:nvPicPr>
          <p:cNvPr id="1026" name="Picture 2" descr="https://sun9-53.userapi.com/c626520/v626520961/4ada2/ymoYS_SOo4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3645024"/>
            <a:ext cx="8014491" cy="20162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845</Words>
  <Application>Microsoft Office PowerPoint</Application>
  <PresentationFormat>Экран (4:3)</PresentationFormat>
  <Paragraphs>78</Paragraphs>
  <Slides>9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Артём</dc:creator>
  <cp:lastModifiedBy>Дом</cp:lastModifiedBy>
  <cp:revision>7</cp:revision>
  <dcterms:created xsi:type="dcterms:W3CDTF">2023-11-10T23:12:19Z</dcterms:created>
  <dcterms:modified xsi:type="dcterms:W3CDTF">2024-01-21T12:17:21Z</dcterms:modified>
</cp:coreProperties>
</file>