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B6B28"/>
    <a:srgbClr val="4ED5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B5B2-72B2-46B6-913E-233FBAB97A4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400F-51A1-4313-BD1B-DAC67C43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400F-51A1-4313-BD1B-DAC67C433EB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009"/>
          <a:stretch>
            <a:fillRect/>
          </a:stretch>
        </p:blipFill>
        <p:spPr bwMode="auto">
          <a:xfrm>
            <a:off x="0" y="-2"/>
            <a:ext cx="877413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292" name="AutoShape 4" descr="https://top-fon.com/uploads/posts/2023-02/1675310917_top-fon-com-p-fon-dlya-prezentatsii-finansovaya-gramotno-58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2555776" y="5589240"/>
            <a:ext cx="30243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315" t="25796" r="35318" b="64729"/>
          <a:stretch>
            <a:fillRect/>
          </a:stretch>
        </p:blipFill>
        <p:spPr bwMode="auto">
          <a:xfrm>
            <a:off x="251520" y="404664"/>
            <a:ext cx="64807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rgbClr val="4ED53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 l="68627" t="79754" r="29124" b="1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un9-53.userapi.com/impg/qrH-qgfPX2l3P6UyYuS8vEMOJJbEZDVCvD0eMA/JhfGsCocczc.jpg?size=1280x1156&amp;quality=96&amp;sign=6a59f9735a5be2757c38403d378101fd&amp;c_uniq_tag=sTieNrhdEzJb6WlAzAAnKFwlihvZI54OOKiiP1m8_aY&amp;type=album" TargetMode="External"/><Relationship Id="rId13" Type="http://schemas.openxmlformats.org/officeDocument/2006/relationships/hyperlink" Target="https://mytyshi.ru/files/image/60/70/07/lg!wyx.jpg" TargetMode="External"/><Relationship Id="rId18" Type="http://schemas.openxmlformats.org/officeDocument/2006/relationships/hyperlink" Target="https://abrakadabra.fun/uploads/posts/2022-01/thumbs/1643338637_20-abrakadabra-fun-p-uchitel-na-prozrachnom-fone-42.png" TargetMode="External"/><Relationship Id="rId3" Type="http://schemas.openxmlformats.org/officeDocument/2006/relationships/hyperlink" Target="https://thumbs.dreamstime.com/b/%D0%B2%D0%B5-%D1%83%D1%89%D0%B8%D0%B9-%D0%B8%D0%BA%D1%82%D0%BE%D1%80-%D0%BD%D0%BE%D0%B2%D0%BE%D1%81%D1%82%D0%B5%D0%B9-%D0%B2-%D1%81%D1%82%D1%83-%D0%B8%D0%B8-71094148.jpg" TargetMode="External"/><Relationship Id="rId21" Type="http://schemas.openxmlformats.org/officeDocument/2006/relationships/hyperlink" Target="https://yt3.ggpht.com/a/AATXAJy7JtqwyKSw3t2bdLVjybW4hhs0XuR-RdAQEw=s900-c-k-c0xffffffff-no-rj-mo" TargetMode="External"/><Relationship Id="rId7" Type="http://schemas.openxmlformats.org/officeDocument/2006/relationships/hyperlink" Target="https://gas-kvas.com/uploads/posts/2023-02/1676439290_gas-kvas-com-p-detskii-risunok-brat-35.png" TargetMode="External"/><Relationship Id="rId12" Type="http://schemas.openxmlformats.org/officeDocument/2006/relationships/hyperlink" Target="https://avatars.dzeninfra.ru/get-zen_doc/9662528/pub_6477cefd60211a2d763f3467_6477cf1260211a2d763f36dd/scale_1200" TargetMode="External"/><Relationship Id="rId17" Type="http://schemas.openxmlformats.org/officeDocument/2006/relationships/hyperlink" Target="http://st3.depositphotos.com/12033340/14573/v/1600/depositphotos_145737989-stock-illustration-pilot-of-the-plane-next.jpg" TargetMode="External"/><Relationship Id="rId2" Type="http://schemas.openxmlformats.org/officeDocument/2006/relationships/hyperlink" Target="https://top-fon.com/uploads/posts/2023-02/1675310917_top-fon-com-p-fon-dlya-prezentatsii-finansovaya-gramotno-58.jpg" TargetMode="External"/><Relationship Id="rId16" Type="http://schemas.openxmlformats.org/officeDocument/2006/relationships/hyperlink" Target="https://thumbs.dreamstime.com/b/%D0%BA%D0%BE%D0%BD%D1%86%D0%B5%D0%BF%D1%86%D0%B8%D1%8F-%D0%B1%D0%B5%D0%B7%D0%BE%D0%BF%D0%B0%D1%81%D0%BD%D0%BE%D1%81%D1%82%D0%B8-%D0%BF%D0%BE%D0%BB%D0%B5%D1%82%D0%B0-121671449.jpg" TargetMode="External"/><Relationship Id="rId20" Type="http://schemas.openxmlformats.org/officeDocument/2006/relationships/hyperlink" Target="https://babyimages.ru/kartinki/shkola-kartinka-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wtodrawforkids.com/wp-content/uploads/2017/04/How-to-Draw-a-Man-for-Kids-2.jpg" TargetMode="External"/><Relationship Id="rId11" Type="http://schemas.openxmlformats.org/officeDocument/2006/relationships/hyperlink" Target="https://storage.yandexcloud.net/wr4img/407390_58_i_206.png" TargetMode="External"/><Relationship Id="rId5" Type="http://schemas.openxmlformats.org/officeDocument/2006/relationships/hyperlink" Target="https://gas-kvas.com/uploads/posts/2023-02/1677030078_gas-kvas-com-p-risunki-na-ekonomicheskuyu-temu-7.jpg" TargetMode="External"/><Relationship Id="rId15" Type="http://schemas.openxmlformats.org/officeDocument/2006/relationships/hyperlink" Target="https://gas-kvas.com/uploads/posts/2023-02/1676557731_gas-kvas-com-p-risunok-medsestri-v-detskom-sadu-16.jpg" TargetMode="External"/><Relationship Id="rId10" Type="http://schemas.openxmlformats.org/officeDocument/2006/relationships/hyperlink" Target="https://www.danshihack.com/wp-content/uploads/2018/03/kindle-sale-1.jpg" TargetMode="External"/><Relationship Id="rId19" Type="http://schemas.openxmlformats.org/officeDocument/2006/relationships/hyperlink" Target="https://img-fotki.yandex.ru/get/196258/455745147.42/0_158674_bffd66fd_XL.png" TargetMode="External"/><Relationship Id="rId4" Type="http://schemas.openxmlformats.org/officeDocument/2006/relationships/hyperlink" Target="https://papik.pro/uploads/posts/2021-12/1639217126_1-papik-pro-p-vesi-klipart-1.png" TargetMode="External"/><Relationship Id="rId9" Type="http://schemas.openxmlformats.org/officeDocument/2006/relationships/hyperlink" Target="https://gas-kvas.com/uploads/posts/2023-01/1673467522_gas-kvas-com-p-prodavets-risunok-detskii-47.png" TargetMode="External"/><Relationship Id="rId14" Type="http://schemas.openxmlformats.org/officeDocument/2006/relationships/hyperlink" Target="https://i.pinimg.com/736x/16/72/e3/1672e3f668869e615f64a64f76248d0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x-lines.ru/letters/i/cyrillicfancy/1565/ae6224/40/1/4nxpdysozmea8wfw4nanbwf1rdeadwfi4n6pddgoswopbcqoszeabwcd4gbpdyqtthopbpgoszem5wcc4n37bqb9rdejxwfo4gypbx6ozxembwcn4n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0888"/>
            <a:ext cx="7774522" cy="540000"/>
          </a:xfrm>
          <a:prstGeom prst="rect">
            <a:avLst/>
          </a:prstGeom>
          <a:noFill/>
        </p:spPr>
      </p:pic>
      <p:pic>
        <p:nvPicPr>
          <p:cNvPr id="5" name="Picture 2" descr="https://x-lines.ru/letters/i/cyrillicfancy/0588/8b8484/40/1/4n1pbqgozzembwf74gy7bxsosmembwcxrdem8wcy4napbxgoz5eafwf74n9pdyqtomeaa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1720" y="620688"/>
            <a:ext cx="4905375" cy="514351"/>
          </a:xfrm>
          <a:prstGeom prst="rect">
            <a:avLst/>
          </a:prstGeom>
          <a:noFill/>
        </p:spPr>
      </p:pic>
      <p:pic>
        <p:nvPicPr>
          <p:cNvPr id="7" name="Picture 2" descr="https://x-lines.ru/letters/i/cyrillicfancy/0573/51b749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336" y="188640"/>
            <a:ext cx="5994000" cy="324000"/>
          </a:xfrm>
          <a:prstGeom prst="rect">
            <a:avLst/>
          </a:prstGeom>
          <a:noFill/>
        </p:spPr>
      </p:pic>
      <p:pic>
        <p:nvPicPr>
          <p:cNvPr id="8" name="Picture 6" descr="https://x-lines.ru/letters/i/cyrillicfancy/0777/33602f/34/1/4nm7bcgozzea9wcn4nhpbpjyge3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268760"/>
            <a:ext cx="2533650" cy="390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75432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    Однажды, глядя на таблицу расходов и доходов своей семьи, Рома сказал:</a:t>
            </a:r>
          </a:p>
          <a:p>
            <a:r>
              <a:rPr lang="ru-RU" b="1" dirty="0" smtClean="0"/>
              <a:t>     - Я понял, что основным источником дохода нашей семьи является зарплата родителей. Наша семья не смогла бы прожить только на пенсию бабушки и стипендию брата. Нам не хватило бы этих денег даже на продукты... </a:t>
            </a:r>
          </a:p>
          <a:p>
            <a:r>
              <a:rPr lang="ru-RU" b="1" dirty="0" smtClean="0"/>
              <a:t>     - Интересно, а от чего зависит размер зарплаты? Почему люди получают разные зарплаты? - спросил он у мамы.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02077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420888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Для начала давай разберёмся, что такое зарплата. Как бы ты объяснил значение этого слова? - спросила мама.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8498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Помоги Роме ответить на этот вопрос. Выбери все варианты ответов, которые подходят для объяснения значения этого слова. Отметь все подходящие варианты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365104"/>
            <a:ext cx="3060000" cy="93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Регулярно выплачиваемое денежное вознаграждение за работу, выполняемую работниками.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5538936"/>
            <a:ext cx="3060000" cy="93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Регулярно выплачиваемые деньги за работу, которую пообещал выполнить человек.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4365104"/>
            <a:ext cx="3060000" cy="93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Форма материального вознаграждения за труд, выраженная в деньгах.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5517232"/>
            <a:ext cx="3060000" cy="93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Денежная компенсация, которую работник получает в обмен на свой труд.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496" y="486915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905200"/>
            <a:ext cx="324000" cy="3240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247928" y="490512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941168"/>
            <a:ext cx="324000" cy="324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247928" y="605724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6093296"/>
            <a:ext cx="324000" cy="324000"/>
          </a:xfrm>
          <a:prstGeom prst="rect">
            <a:avLst/>
          </a:prstGeom>
        </p:spPr>
      </p:pic>
      <p:sp>
        <p:nvSpPr>
          <p:cNvPr id="18" name="Скругленный прямоугольник 1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395536" y="609333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s://mytyshi.ru/files/image/60/70/07/lg!wy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32856"/>
            <a:ext cx="1852171" cy="1224136"/>
          </a:xfrm>
          <a:prstGeom prst="rect">
            <a:avLst/>
          </a:prstGeom>
          <a:noFill/>
        </p:spPr>
      </p:pic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составил график заработной платы родителей за первое полугодие 2020 года.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50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Внимательно изучи график. Определи, у кого из родителей Ромы зарплата стабильная (одинаковая, постоянная). Такую зарплату ещё называют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фиксированной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86916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Фиксированная зарплата 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92824" cy="216024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3203848" y="4941168"/>
            <a:ext cx="1368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мамы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grizly.club/uploads/posts/2023-01/1674305034_grizly-club-p-klipart-malchik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096"/>
            <a:ext cx="2088232" cy="23966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96" y="4823135"/>
            <a:ext cx="1191944" cy="1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- Я работаю учителем, - сказала мама Ромы. - Зарплата у меня фиксированная, так же, как, например, у врачей или полицейских. А наш папа - водитель автобуса. Ему зарплату платят за часы, которые он провёл за рулём автобуса. Такая зарплата называется </a:t>
            </a:r>
            <a:r>
              <a:rPr lang="ru-RU" b="1" dirty="0" smtClean="0">
                <a:solidFill>
                  <a:srgbClr val="FF0000"/>
                </a:solidFill>
              </a:rPr>
              <a:t>почасовой</a:t>
            </a:r>
            <a:r>
              <a:rPr lang="ru-RU" b="1" dirty="0" smtClean="0"/>
              <a:t>. Это значит, что известна оплата за час работы и, чем больше часов папа проработает, тем больше денег он получит. </a:t>
            </a:r>
          </a:p>
          <a:p>
            <a:pPr algn="just"/>
            <a:r>
              <a:rPr lang="ru-RU" b="1" dirty="0" smtClean="0"/>
              <a:t>     Есть работники, которые получают за свой труд оплату, величина которой зависит от того, какой объём работы они сделали. У них зарплата называется </a:t>
            </a:r>
            <a:r>
              <a:rPr lang="ru-RU" b="1" dirty="0" smtClean="0">
                <a:solidFill>
                  <a:srgbClr val="FF0000"/>
                </a:solidFill>
              </a:rPr>
              <a:t>сдельной</a:t>
            </a:r>
            <a:r>
              <a:rPr lang="ru-RU" b="1" dirty="0" smtClean="0"/>
              <a:t>. Например, слесарю платят за одну деталь 300 рублей. Его зарплата будет зависеть от того, сколько деталей он изготовит за месяц.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9695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Приведи примеры профессий, работники которых получают разные виды зарплаты.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4077072"/>
          <a:ext cx="66967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Фиксированная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Почасовая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Сдельная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3563888" y="4509120"/>
            <a:ext cx="1764000" cy="216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репетитор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63888" y="4869160"/>
            <a:ext cx="1764000" cy="25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официант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403648" y="4509152"/>
            <a:ext cx="1764000" cy="25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03648" y="4869160"/>
            <a:ext cx="1764000" cy="25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врач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403648" y="5265232"/>
            <a:ext cx="1764000" cy="25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продавец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563888" y="5265232"/>
            <a:ext cx="1764000" cy="25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логопед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868144" y="4509120"/>
            <a:ext cx="1764000" cy="25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токарь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868144" y="4869160"/>
            <a:ext cx="1764000" cy="25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таксист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868144" y="5265232"/>
            <a:ext cx="1764000" cy="25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портной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AutoShape 2" descr="https://yt3.ggpht.com/a/AATXAJy7JtqwyKSw3t2bdLVjybW4hhs0XuR-RdAQEw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0" r="19300"/>
          <a:stretch>
            <a:fillRect/>
          </a:stretch>
        </p:blipFill>
        <p:spPr bwMode="auto">
          <a:xfrm>
            <a:off x="7812360" y="3789040"/>
            <a:ext cx="1043608" cy="242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 rot="897664">
            <a:off x="840676" y="5586148"/>
            <a:ext cx="360000" cy="50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- Мама, а помнишь, в прошлом месяце папа сказал, что получил гонорар за статью в журнале? Гонорар - это фиксированная зарплата? - спросил Рома. </a:t>
            </a:r>
          </a:p>
          <a:p>
            <a:r>
              <a:rPr lang="ru-RU" b="1" dirty="0" smtClean="0"/>
              <a:t>     - Наш папа очень увлекается садоводством. Он часто делится своим опытом, публикуя статьи в журнале «Садовод-любитель». За каждую статью он получает </a:t>
            </a:r>
            <a:r>
              <a:rPr lang="ru-RU" b="1" dirty="0" smtClean="0">
                <a:solidFill>
                  <a:srgbClr val="FF0000"/>
                </a:solidFill>
              </a:rPr>
              <a:t>авторское вознаграждение </a:t>
            </a:r>
            <a:r>
              <a:rPr lang="ru-RU" b="1" dirty="0" smtClean="0"/>
              <a:t>- гонорар.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7272808" cy="400110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Гонорар</a:t>
            </a:r>
            <a:r>
              <a:rPr lang="ru-RU" sz="2000" dirty="0" smtClean="0"/>
              <a:t> - это (не фиксированная/</a:t>
            </a:r>
            <a:r>
              <a:rPr lang="ru-RU" sz="2000" dirty="0" err="1" smtClean="0"/>
              <a:t>фиксированная</a:t>
            </a:r>
            <a:r>
              <a:rPr lang="ru-RU" sz="2000" dirty="0" smtClean="0"/>
              <a:t>) зарплата.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 и зачеркни лишнее.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Рассмотри рисунки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https://sun9-53.userapi.com/impg/qrH-qgfPX2l3P6UyYuS8vEMOJJbEZDVCvD0eMA/JhfGsCocczc.jpg?size=1280x1156&amp;quality=96&amp;sign=6a59f9735a5be2757c38403d378101fd&amp;c_uniq_tag=sTieNrhdEzJb6WlAzAAnKFwlihvZI54OOKiiP1m8_aY&amp;type=alb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284984"/>
            <a:ext cx="2072802" cy="1872000"/>
          </a:xfrm>
          <a:prstGeom prst="rect">
            <a:avLst/>
          </a:prstGeom>
          <a:noFill/>
        </p:spPr>
      </p:pic>
      <p:pic>
        <p:nvPicPr>
          <p:cNvPr id="2052" name="Picture 4" descr="https://gas-kvas.com/uploads/posts/2023-01/1673467522_gas-kvas-com-p-prodavets-risunok-detskii-47.png"/>
          <p:cNvPicPr>
            <a:picLocks noChangeAspect="1" noChangeArrowheads="1"/>
          </p:cNvPicPr>
          <p:nvPr/>
        </p:nvPicPr>
        <p:blipFill>
          <a:blip r:embed="rId5" cstate="print"/>
          <a:srcRect l="20690" r="22414" b="8836"/>
          <a:stretch>
            <a:fillRect/>
          </a:stretch>
        </p:blipFill>
        <p:spPr bwMode="auto">
          <a:xfrm>
            <a:off x="2771800" y="3212976"/>
            <a:ext cx="1466205" cy="2088232"/>
          </a:xfrm>
          <a:prstGeom prst="rect">
            <a:avLst/>
          </a:prstGeom>
          <a:noFill/>
        </p:spPr>
      </p:pic>
      <p:pic>
        <p:nvPicPr>
          <p:cNvPr id="2056" name="Picture 8" descr="https://www.danshihack.com/wp-content/uploads/2018/03/kindle-sale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72" t="7408" r="23501" b="3691"/>
          <a:stretch>
            <a:fillRect/>
          </a:stretch>
        </p:blipFill>
        <p:spPr bwMode="auto">
          <a:xfrm>
            <a:off x="4716016" y="3284984"/>
            <a:ext cx="2132000" cy="1872000"/>
          </a:xfrm>
          <a:prstGeom prst="rect">
            <a:avLst/>
          </a:prstGeom>
          <a:noFill/>
        </p:spPr>
      </p:pic>
      <p:pic>
        <p:nvPicPr>
          <p:cNvPr id="2058" name="Picture 10" descr="https://storage.yandexcloud.net/wr4img/407390_58_i_206.png"/>
          <p:cNvPicPr>
            <a:picLocks noChangeAspect="1" noChangeArrowheads="1"/>
          </p:cNvPicPr>
          <p:nvPr/>
        </p:nvPicPr>
        <p:blipFill>
          <a:blip r:embed="rId7" cstate="print"/>
          <a:srcRect t="28889"/>
          <a:stretch>
            <a:fillRect/>
          </a:stretch>
        </p:blipFill>
        <p:spPr bwMode="auto">
          <a:xfrm>
            <a:off x="7020272" y="3284984"/>
            <a:ext cx="1929841" cy="1872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83568" y="5157192"/>
            <a:ext cx="1656184" cy="360040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Писатель, поэт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3976" y="5157192"/>
            <a:ext cx="1332000" cy="360040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Продавец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0232" y="5157192"/>
            <a:ext cx="1440000" cy="360040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Композитор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16464" y="5157192"/>
            <a:ext cx="1332000" cy="360040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Художник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6612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Определи, люди каких профессий получают за свою работу гонорар. Отметь все подходящие варианты. 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Устно ответь, что объединяет профессии, которые ты отметил.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480" y="515719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5193240"/>
            <a:ext cx="324000" cy="324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788024" y="515718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24064" y="5193232"/>
            <a:ext cx="324000" cy="3240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6984232" y="515718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5193232"/>
            <a:ext cx="324000" cy="324000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" action="ppaction://noaction">
              <a:snd r:embed="rId9" name="wind.wav"/>
            </a:hlinkClick>
          </p:cNvPr>
          <p:cNvSpPr/>
          <p:nvPr/>
        </p:nvSpPr>
        <p:spPr>
          <a:xfrm>
            <a:off x="2555776" y="515719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95936" y="2564904"/>
            <a:ext cx="17281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7864" y="2204864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предложение!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— Мама, а что такое «аванс» и «премия», которые получил папа в прошлом месяце? - спросил Рома.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Обсуди с одноклассниками, как они понимают значения этих слов.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288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Дополни определения.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— это деньги, выдаваемые вперёд в счёт заработка, причитающегося работнику.</a:t>
            </a:r>
          </a:p>
          <a:p>
            <a:endParaRPr lang="ru-RU" dirty="0" smtClean="0"/>
          </a:p>
          <a:p>
            <a:r>
              <a:rPr lang="ru-RU" dirty="0" smtClean="0"/>
              <a:t>                     — это денежное вознаграждение за отлично выполненную работу.</a:t>
            </a:r>
            <a:endParaRPr lang="ru-RU" dirty="0"/>
          </a:p>
        </p:txBody>
      </p:sp>
      <p:pic>
        <p:nvPicPr>
          <p:cNvPr id="12290" name="Picture 2" descr="https://avatars.dzeninfra.ru/get-zen_doc/9662528/pub_6477cefd60211a2d763f3467_6477cf1260211a2d763f36dd/scale_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85" r="18731"/>
          <a:stretch>
            <a:fillRect/>
          </a:stretch>
        </p:blipFill>
        <p:spPr bwMode="auto">
          <a:xfrm flipH="1">
            <a:off x="6948264" y="4077072"/>
            <a:ext cx="1571465" cy="2616006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51520" y="2492896"/>
            <a:ext cx="1116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Аванс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520" y="3357016"/>
            <a:ext cx="1116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Премия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2" name="Picture 4" descr="https://babyimages.ru/kartinki/shkola-kartinka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789040"/>
            <a:ext cx="4192415" cy="2892766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— Так отчего же зависит размер заработной платы у людей разных профессий? —</a:t>
            </a:r>
          </a:p>
          <a:p>
            <a:r>
              <a:rPr lang="ru-RU" b="1" dirty="0" smtClean="0"/>
              <a:t>спросил Рома.</a:t>
            </a:r>
          </a:p>
          <a:p>
            <a:r>
              <a:rPr lang="ru-RU" b="1" dirty="0" smtClean="0"/>
              <a:t>— Давай </a:t>
            </a:r>
            <a:r>
              <a:rPr lang="ru-RU" b="1" dirty="0" err="1" smtClean="0"/>
              <a:t>порассуждаем</a:t>
            </a:r>
            <a:r>
              <a:rPr lang="ru-RU" b="1" dirty="0" smtClean="0"/>
              <a:t>, — сказала мама. — Как бы ты сам ответил на свой вопрос?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Помоги Роме заполнить кластер.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9309" y="2132856"/>
            <a:ext cx="280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Размер заработной платы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narisyu.cdnbro.com/posts/7690478-semeinyi-biudzhet-kartinki-dlia-detei-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9" t="22546" r="30039" b="9818"/>
          <a:stretch>
            <a:fillRect/>
          </a:stretch>
        </p:blipFill>
        <p:spPr bwMode="auto">
          <a:xfrm>
            <a:off x="3687330" y="2564904"/>
            <a:ext cx="1748766" cy="2160240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323528" y="2780928"/>
            <a:ext cx="2664000" cy="43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Сложность труда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23528" y="3429000"/>
            <a:ext cx="2664000" cy="43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Условия труда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4077120"/>
            <a:ext cx="2664000" cy="43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Уровень квалификации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682000" y="5157240"/>
            <a:ext cx="3780000" cy="43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Качество и количество труда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084464" y="2780928"/>
            <a:ext cx="2664000" cy="43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Значимость труда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084464" y="3429000"/>
            <a:ext cx="2664000" cy="43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Степень риска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084464" y="4077120"/>
            <a:ext cx="2664000" cy="43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Уникальность труда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10" idx="3"/>
          </p:cNvCxnSpPr>
          <p:nvPr/>
        </p:nvCxnSpPr>
        <p:spPr>
          <a:xfrm flipH="1">
            <a:off x="2987528" y="4005064"/>
            <a:ext cx="792384" cy="288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1"/>
            <a:endCxn id="9" idx="3"/>
          </p:cNvCxnSpPr>
          <p:nvPr/>
        </p:nvCxnSpPr>
        <p:spPr>
          <a:xfrm flipH="1" flipV="1">
            <a:off x="2987528" y="3645000"/>
            <a:ext cx="699802" cy="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3"/>
          </p:cNvCxnSpPr>
          <p:nvPr/>
        </p:nvCxnSpPr>
        <p:spPr>
          <a:xfrm flipH="1" flipV="1">
            <a:off x="2987528" y="2996928"/>
            <a:ext cx="864392" cy="288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3"/>
            <a:endCxn id="13" idx="1"/>
          </p:cNvCxnSpPr>
          <p:nvPr/>
        </p:nvCxnSpPr>
        <p:spPr>
          <a:xfrm flipV="1">
            <a:off x="5436096" y="3645000"/>
            <a:ext cx="648368" cy="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1"/>
          </p:cNvCxnSpPr>
          <p:nvPr/>
        </p:nvCxnSpPr>
        <p:spPr>
          <a:xfrm flipV="1">
            <a:off x="5220072" y="2996928"/>
            <a:ext cx="864392" cy="360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4" idx="1"/>
          </p:cNvCxnSpPr>
          <p:nvPr/>
        </p:nvCxnSpPr>
        <p:spPr>
          <a:xfrm>
            <a:off x="5292080" y="3933056"/>
            <a:ext cx="792384" cy="360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2"/>
            <a:endCxn id="11" idx="0"/>
          </p:cNvCxnSpPr>
          <p:nvPr/>
        </p:nvCxnSpPr>
        <p:spPr>
          <a:xfrm>
            <a:off x="4561713" y="4725144"/>
            <a:ext cx="10287" cy="432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трелка вправо 41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https://avatars.dzeninfra.ru/get-zen_doc/9662528/pub_6477cefd60211a2d763f3467_6477cf1260211a2d763f36dd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85" r="18731"/>
          <a:stretch>
            <a:fillRect/>
          </a:stretch>
        </p:blipFill>
        <p:spPr bwMode="auto">
          <a:xfrm>
            <a:off x="755576" y="4653136"/>
            <a:ext cx="1224136" cy="203781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115616" y="2492896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плашки!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Выбери и закрась любым цветом из каждой пары карточку, на которой записана профессия человека, который получит более высокую зарплату.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484840"/>
            <a:ext cx="2664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Врач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2636968"/>
            <a:ext cx="2664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Лётчик-испытатель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3861104"/>
            <a:ext cx="2664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Педагог со стажем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048" y="5157248"/>
            <a:ext cx="2664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Нефтяник, работающий  на севере.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1484840"/>
            <a:ext cx="2664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Медсестра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2636968"/>
            <a:ext cx="2664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Лётчик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3861104"/>
            <a:ext cx="26640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Молодой педагог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5157248"/>
            <a:ext cx="2664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Нефтяник, работающий в Самарской области.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4" idx="3"/>
            <a:endCxn id="8" idx="1"/>
          </p:cNvCxnSpPr>
          <p:nvPr/>
        </p:nvCxnSpPr>
        <p:spPr>
          <a:xfrm>
            <a:off x="3923632" y="1700864"/>
            <a:ext cx="108041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9" idx="3"/>
            <a:endCxn id="5" idx="1"/>
          </p:cNvCxnSpPr>
          <p:nvPr/>
        </p:nvCxnSpPr>
        <p:spPr>
          <a:xfrm>
            <a:off x="3923632" y="2852992"/>
            <a:ext cx="108041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3"/>
            <a:endCxn id="10" idx="1"/>
          </p:cNvCxnSpPr>
          <p:nvPr/>
        </p:nvCxnSpPr>
        <p:spPr>
          <a:xfrm>
            <a:off x="3923632" y="4077128"/>
            <a:ext cx="108041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3"/>
            <a:endCxn id="7" idx="1"/>
          </p:cNvCxnSpPr>
          <p:nvPr/>
        </p:nvCxnSpPr>
        <p:spPr>
          <a:xfrm>
            <a:off x="3923632" y="5427248"/>
            <a:ext cx="108041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s://i.pinimg.com/736x/16/72/e3/1672e3f668869e615f64a64f76248d0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1" r="9897" b="8772"/>
          <a:stretch>
            <a:fillRect/>
          </a:stretch>
        </p:blipFill>
        <p:spPr bwMode="auto">
          <a:xfrm>
            <a:off x="179512" y="1052736"/>
            <a:ext cx="864096" cy="1404156"/>
          </a:xfrm>
          <a:prstGeom prst="rect">
            <a:avLst/>
          </a:prstGeom>
          <a:noFill/>
        </p:spPr>
      </p:pic>
      <p:pic>
        <p:nvPicPr>
          <p:cNvPr id="10244" name="Picture 4" descr="https://gas-kvas.com/uploads/posts/2023-02/1676557731_gas-kvas-com-p-risunok-medsestri-v-detskom-sadu-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49" r="26857"/>
          <a:stretch>
            <a:fillRect/>
          </a:stretch>
        </p:blipFill>
        <p:spPr bwMode="auto">
          <a:xfrm>
            <a:off x="7956376" y="908720"/>
            <a:ext cx="792088" cy="1527598"/>
          </a:xfrm>
          <a:prstGeom prst="rect">
            <a:avLst/>
          </a:prstGeom>
          <a:noFill/>
        </p:spPr>
      </p:pic>
      <p:pic>
        <p:nvPicPr>
          <p:cNvPr id="10246" name="Picture 6" descr="https://thumbs.dreamstime.com/b/%D0%BA%D0%BE%D0%BD%D1%86%D0%B5%D0%BF%D1%86%D0%B8%D1%8F-%D0%B1%D0%B5%D0%B7%D0%BE%D0%BF%D0%B0%D1%81%D0%BD%D0%BE%D1%81%D1%82%D0%B8-%D0%BF%D0%BE%D0%BB%D0%B5%D1%82%D0%B0-1216714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03" b="5662"/>
          <a:stretch>
            <a:fillRect/>
          </a:stretch>
        </p:blipFill>
        <p:spPr bwMode="auto">
          <a:xfrm>
            <a:off x="7812360" y="2564904"/>
            <a:ext cx="1115616" cy="960937"/>
          </a:xfrm>
          <a:prstGeom prst="rect">
            <a:avLst/>
          </a:prstGeom>
          <a:noFill/>
        </p:spPr>
      </p:pic>
      <p:pic>
        <p:nvPicPr>
          <p:cNvPr id="10248" name="Picture 8" descr="http://st3.depositphotos.com/12033340/14573/v/1600/depositphotos_145737989-stock-illustration-pilot-of-the-plane-nex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06" b="15666"/>
          <a:stretch>
            <a:fillRect/>
          </a:stretch>
        </p:blipFill>
        <p:spPr bwMode="auto">
          <a:xfrm>
            <a:off x="251521" y="2492896"/>
            <a:ext cx="962100" cy="936104"/>
          </a:xfrm>
          <a:prstGeom prst="rect">
            <a:avLst/>
          </a:prstGeom>
          <a:noFill/>
        </p:spPr>
      </p:pic>
      <p:pic>
        <p:nvPicPr>
          <p:cNvPr id="10250" name="Picture 10" descr="https://abrakadabra.fun/uploads/posts/2022-01/thumbs/1643338637_20-abrakadabra-fun-p-uchitel-na-prozrachnom-fone-4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6698" y="3573016"/>
            <a:ext cx="749758" cy="1296144"/>
          </a:xfrm>
          <a:prstGeom prst="rect">
            <a:avLst/>
          </a:prstGeom>
          <a:noFill/>
        </p:spPr>
      </p:pic>
      <p:pic>
        <p:nvPicPr>
          <p:cNvPr id="10252" name="Picture 12" descr="https://img-fotki.yandex.ru/get/196258/455745147.42/0_158674_bffd66fd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95536" y="3501008"/>
            <a:ext cx="720080" cy="1436569"/>
          </a:xfrm>
          <a:prstGeom prst="rect">
            <a:avLst/>
          </a:prstGeom>
          <a:noFill/>
        </p:spPr>
      </p:pic>
      <p:pic>
        <p:nvPicPr>
          <p:cNvPr id="10254" name="Picture 14" descr="https://chopio.club/uploads/posts/2022-06/1656342065_34-beolin-club-p-risunki-detskie-o-neftyanikakh-krasivo-37.jpg"/>
          <p:cNvPicPr>
            <a:picLocks noChangeAspect="1" noChangeArrowheads="1"/>
          </p:cNvPicPr>
          <p:nvPr/>
        </p:nvPicPr>
        <p:blipFill>
          <a:blip r:embed="rId8" cstate="print"/>
          <a:srcRect b="8696"/>
          <a:stretch>
            <a:fillRect/>
          </a:stretch>
        </p:blipFill>
        <p:spPr bwMode="auto">
          <a:xfrm>
            <a:off x="7812360" y="4941168"/>
            <a:ext cx="1094265" cy="1080120"/>
          </a:xfrm>
          <a:prstGeom prst="rect">
            <a:avLst/>
          </a:prstGeom>
          <a:noFill/>
        </p:spPr>
      </p:pic>
      <p:pic>
        <p:nvPicPr>
          <p:cNvPr id="10256" name="Picture 16" descr="https://thumbs.dreamstime.com/b/%D1%80%D0%B0%D0%B1%D0%BE%D1%82%D0%BD%D0%B8%D0%BA-oilman-%D0%BD%D0%B0-%D0%B0%D1%82%D1%87%D0%B8%D0%BA%D0%B0%D1%85-%D0%BD%D0%B5%D1%84%D1%82%D0%B5%D0%BF%D1%80%D0%BE%D0%B2%D0%BE-%D0%B0-%D0%BA%D0%BE%D0%BD%D1%82%D1%80%D0%BE-%D0%B8%D1%80%D1%83%D1%8F-%D1%82%D1%80%D0%B0%D0%BD%D1%81%D0%BF%D0%BE%D1%80%D1%82-%D0%BC%D0%B0%D1%81-%D0%B0-%D0%B8-9807112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38" t="18841" r="14493" b="13043"/>
          <a:stretch>
            <a:fillRect/>
          </a:stretch>
        </p:blipFill>
        <p:spPr bwMode="auto">
          <a:xfrm>
            <a:off x="179512" y="5013176"/>
            <a:ext cx="1286951" cy="1440160"/>
          </a:xfrm>
          <a:prstGeom prst="rect">
            <a:avLst/>
          </a:prstGeom>
          <a:noFill/>
        </p:spPr>
      </p:pic>
      <p:sp>
        <p:nvSpPr>
          <p:cNvPr id="35" name="Блок-схема: узел суммирования 34">
            <a:hlinkClick r:id="" action="ppaction://hlinkshowjump?jump=endshow"/>
          </p:cNvPr>
          <p:cNvSpPr/>
          <p:nvPr/>
        </p:nvSpPr>
        <p:spPr>
          <a:xfrm>
            <a:off x="8532440" y="6309320"/>
            <a:ext cx="360000" cy="360000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483768" y="836712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плашки!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https://top-fon.com/uploads/posts/2023-02/1675310917_top-fon-com-p-fon-dlya-prezentatsii-finansovaya-gramotno-58.jpg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https://thumbs.dreamstime.com/b/%D0%B2%D0%B5-%D1%83%D1%89%D0%B8%D0%B9-%D0%B8%D0%BA%D1%82%D0%BE%D1%80-%D0%BD%D0%BE%D0%B2%D0%BE%D1%81%D1%82%D0%B5%D0%B9-%D0%B2-%D1%81%D1%82%D1%83-%D0%B8%D0%B8-71094148.jpg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https://papik.pro/uploads/posts/2021-12/1639217126_1-papik-pro-p-vesi-klipart-1.png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https://gas-kvas.com/uploads/posts/2023-02/1677030078_gas-kvas-com-p-risunki-na-ekonomicheskuyu-temu-7.jpg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http://howtodrawforkids.com/wp-content/uploads/2017/04/How-to-Draw-a-Man-for-Kids-2.jpg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https://gas-kvas.com/uploads/posts/2023-02/1676439290_gas-kvas-com-p-detskii-risunok-brat-35.png</a:t>
            </a:r>
            <a:r>
              <a:rPr lang="ru-RU" sz="1200" dirty="0" smtClean="0"/>
              <a:t>     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https://sun9-53.userapi.com/impg/qrH-qgfPX2l3P6UyYuS8vEMOJJbEZDVCvD0eMA/JhfGsCocczc.jpg?size=1280x1156&amp;quality=96&amp;sign=6a59f9735a5be2757c38403d378101fd&amp;c_uniq_tag=sTieNrhdEzJb6WlAzAAnKFwlihvZI54OOKiiP1m8_aY&amp;type=album</a:t>
            </a:r>
            <a:endParaRPr lang="ru-RU" sz="1200" dirty="0" smtClean="0"/>
          </a:p>
          <a:p>
            <a:r>
              <a:rPr lang="en-US" sz="1200" dirty="0" smtClean="0">
                <a:hlinkClick r:id="rId9"/>
              </a:rPr>
              <a:t>https://gas-kvas.com/uploads/posts/2023-01/1673467522_gas-kvas-com-p-prodavets-risunok-detskii-47.png</a:t>
            </a:r>
            <a:endParaRPr lang="ru-RU" sz="1200" dirty="0" smtClean="0"/>
          </a:p>
          <a:p>
            <a:r>
              <a:rPr lang="en-US" sz="1200" dirty="0" smtClean="0">
                <a:hlinkClick r:id="rId10"/>
              </a:rPr>
              <a:t>https://www.danshihack.com/wp-content/uploads/2018/03/kindle-sale-1.jpg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1"/>
              </a:rPr>
              <a:t>https://storage.yandexcloud.net/wr4img/407390_58_i_206.png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2"/>
              </a:rPr>
              <a:t>https://avatars.dzeninfra.ru/get-zen_doc/9662528/pub_6477cefd60211a2d763f3467_6477cf1260211a2d763f36dd/scale_1200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3"/>
              </a:rPr>
              <a:t>https://mytyshi.ru/files/image/60/70/07/lg!wyx.jpg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4"/>
              </a:rPr>
              <a:t>https://i.pinimg.com/736x/16/72/e3/1672e3f668869e615f64a64f76248d0b.jpg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15"/>
              </a:rPr>
              <a:t>https://gas-kvas.com/uploads/posts/2023-02/1676557731_gas-kvas-com-p-risunok-medsestri-v-detskom-sadu-16.jpg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6"/>
              </a:rPr>
              <a:t>https://thumbs.dreamstime.com/b/%D0%BA%D0%BE%D0%BD%D1%86%D0%B5%D0%BF%D1%86%D0%B8%D1%8F-%D0%B1%D0%B5%D0%B7%D0%BE%D0%BF%D0%B0%D1%81%D0%BD%D0%BE%D1%81%D1%82%D0%B8-%D0%BF%D0%BE%D0%BB%D0%B5%D1%82%D0%B0-121671449.jpg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7"/>
              </a:rPr>
              <a:t>http://st3.depositphotos.com/12033340/14573/v/1600/depositphotos_145737989-stock-illustration-pilot-of-the-plane-next.jpg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18"/>
              </a:rPr>
              <a:t>https://abrakadabra.fun/uploads/posts/2022-01/thumbs/1643338637_20-abrakadabra-fun-p-uchitel-na-prozrachnom-fone-42.png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19"/>
              </a:rPr>
              <a:t>https://img-fotki.yandex.ru/get/196258/455745147.42/0_158674_bffd66fd_XL.png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20"/>
              </a:rPr>
              <a:t>https://babyimages.ru/kartinki/shkola-kartinka-02.jpg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21"/>
              </a:rPr>
              <a:t>https://yt3.ggpht.com/a/AATXAJy7JtqwyKSw3t2bdLVjybW4hhs0XuR-RdAQEw=s900-c-k-c0xffffffff-no-rj-mo</a:t>
            </a:r>
            <a:r>
              <a:rPr lang="ru-RU" sz="1200" dirty="0" smtClean="0"/>
              <a:t>         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775</Words>
  <Application>Microsoft Office PowerPoint</Application>
  <PresentationFormat>Экран (4:3)</PresentationFormat>
  <Paragraphs>92</Paragraphs>
  <Slides>9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15</cp:revision>
  <dcterms:created xsi:type="dcterms:W3CDTF">2023-10-29T12:49:55Z</dcterms:created>
  <dcterms:modified xsi:type="dcterms:W3CDTF">2024-01-21T13:18:21Z</dcterms:modified>
</cp:coreProperties>
</file>