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B6B28"/>
    <a:srgbClr val="ABEFB6"/>
    <a:srgbClr val="4ED5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B5B2-72B2-46B6-913E-233FBAB97A4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400F-51A1-4313-BD1B-DAC67C43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400F-51A1-4313-BD1B-DAC67C433E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009"/>
          <a:stretch>
            <a:fillRect/>
          </a:stretch>
        </p:blipFill>
        <p:spPr bwMode="auto">
          <a:xfrm>
            <a:off x="0" y="-2"/>
            <a:ext cx="877413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2" name="AutoShape 4" descr="https://top-fon.com/uploads/posts/2023-02/1675310917_top-fon-com-p-fon-dlya-prezentatsii-finansovaya-gramotno-58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2555776" y="5589240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315" t="25796" r="35318" b="64729"/>
          <a:stretch>
            <a:fillRect/>
          </a:stretch>
        </p:blipFill>
        <p:spPr bwMode="auto">
          <a:xfrm>
            <a:off x="251520" y="404664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rgbClr val="4ED53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 l="68627" t="79754" r="29124" b="1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op-fon.com/uploads/posts/2023-01/1674693593_top-fon-com-p-semya-dlya-prezentatsii-bez-fona-2.png" TargetMode="External"/><Relationship Id="rId3" Type="http://schemas.openxmlformats.org/officeDocument/2006/relationships/hyperlink" Target="https://thumbs.dreamstime.com/b/%D0%B2%D0%B5-%D1%83%D1%89%D0%B8%D0%B9-%D0%B8%D0%BA%D1%82%D0%BE%D1%80-%D0%BD%D0%BE%D0%B2%D0%BE%D1%81%D1%82%D0%B5%D0%B9-%D0%B2-%D1%81%D1%82%D1%83-%D0%B8%D0%B8-71094148.jpg" TargetMode="External"/><Relationship Id="rId7" Type="http://schemas.openxmlformats.org/officeDocument/2006/relationships/hyperlink" Target="https://gas-kvas.com/uploads/posts/2023-02/1676439290_gas-kvas-com-p-detskii-risunok-brat-35.png" TargetMode="External"/><Relationship Id="rId2" Type="http://schemas.openxmlformats.org/officeDocument/2006/relationships/hyperlink" Target="https://top-fon.com/uploads/posts/2023-02/1675310917_top-fon-com-p-fon-dlya-prezentatsii-finansovaya-gramotno-5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wtodrawforkids.com/wp-content/uploads/2017/04/How-to-Draw-a-Man-for-Kids-2.jpg" TargetMode="External"/><Relationship Id="rId5" Type="http://schemas.openxmlformats.org/officeDocument/2006/relationships/hyperlink" Target="https://gas-kvas.com/uploads/posts/2023-02/1677030078_gas-kvas-com-p-risunki-na-ekonomicheskuyu-temu-7.jpg" TargetMode="External"/><Relationship Id="rId4" Type="http://schemas.openxmlformats.org/officeDocument/2006/relationships/hyperlink" Target="https://papik.pro/uploads/posts/2021-12/1639217126_1-papik-pro-p-vesi-klipart-1.png" TargetMode="External"/><Relationship Id="rId9" Type="http://schemas.openxmlformats.org/officeDocument/2006/relationships/hyperlink" Target="https://atitrainingschool.net/wp-content/uploads/2017/04/Advantages-And-Disadvantag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x-lines.ru/letters/i/cyrillicfancy/0588/8b8484/40/1/4n1pbqgozzembwf74gy7bxsosmembwcxrdem8wcy4napbxgoz5eafwf74n9pdyqtomeaa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1720" y="620688"/>
            <a:ext cx="4905375" cy="514351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573/51b749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336" y="188640"/>
            <a:ext cx="5994000" cy="324000"/>
          </a:xfrm>
          <a:prstGeom prst="rect">
            <a:avLst/>
          </a:prstGeom>
          <a:noFill/>
        </p:spPr>
      </p:pic>
      <p:pic>
        <p:nvPicPr>
          <p:cNvPr id="8" name="Picture 6" descr="https://x-lines.ru/letters/i/cyrillicfancy/0777/7bd148/36/1/4nm7bcgozzea9wcn4nhpbpjyge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314" y="1340768"/>
            <a:ext cx="2335814" cy="360000"/>
          </a:xfrm>
          <a:prstGeom prst="rect">
            <a:avLst/>
          </a:prstGeom>
          <a:noFill/>
        </p:spPr>
      </p:pic>
      <p:pic>
        <p:nvPicPr>
          <p:cNvPr id="17410" name="Picture 2" descr="https://x-lines.ru/letters/i/cyrillicfancy/5416/764319/40/1/4no7bpqozuemmwf34n67dn6ozropbcqtt5emjwfs4n47dy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988840"/>
            <a:ext cx="5029200" cy="55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Однажды Рома увидел, как мама с папой, сидя за столом, производили какие-то расчёты. </a:t>
            </a:r>
          </a:p>
          <a:p>
            <a:r>
              <a:rPr lang="ru-RU" b="1" dirty="0" smtClean="0"/>
              <a:t>     - А чем это вы занимаетесь? - удивлённо спросил Рома. Он увидел на листке бумаги какие-то цифры, записанные в два столбика. Около одного из столбиков было написано «Получим в апреле», а около второго - «Потратим в мае». </a:t>
            </a:r>
          </a:p>
          <a:p>
            <a:r>
              <a:rPr lang="ru-RU" b="1" dirty="0" smtClean="0"/>
              <a:t>     - А я, кажется, догадался, что вы делаете, - радостно сказал Рома.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94877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888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Как ты думаешь, как Рома ответил на свой вопрос? Отметь свой вариант ответа.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3501008"/>
            <a:ext cx="612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планируют семейный бюджет на год.</a:t>
            </a:r>
            <a:endParaRPr lang="ru-RU" dirty="0"/>
          </a:p>
        </p:txBody>
      </p:sp>
      <p:sp>
        <p:nvSpPr>
          <p:cNvPr id="6" name="Скругленный прямоугольник 5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23528" y="350100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068960"/>
            <a:ext cx="612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заполняют квитанции за коммунальные платежи.</a:t>
            </a:r>
            <a:endParaRPr lang="ru-RU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23528" y="306896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3933056"/>
            <a:ext cx="612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планируют семейный бюджет на месяц.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93304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68" y="3969096"/>
            <a:ext cx="324000" cy="324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55576" y="4365104"/>
            <a:ext cx="612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заполняют налоговую декларацию.</a:t>
            </a:r>
            <a:endParaRPr lang="ru-RU" dirty="0"/>
          </a:p>
        </p:txBody>
      </p:sp>
      <p:sp>
        <p:nvSpPr>
          <p:cNvPr id="13" name="Скругленный прямоугольник 12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23528" y="436510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86916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уже знал, что такое «бюджет», поэтому сформулировать, что такое «семейный бюджет», ему не составило труда.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593998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Допиши недостающие подписи на рисунке. 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51520" y="5445248"/>
            <a:ext cx="1080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95736" y="5445248"/>
            <a:ext cx="1188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расходы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661248"/>
            <a:ext cx="720079" cy="10378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99592" y="4869160"/>
            <a:ext cx="20882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Семейный бюджет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stCxn id="16" idx="2"/>
            <a:endCxn id="18" idx="1"/>
          </p:cNvCxnSpPr>
          <p:nvPr/>
        </p:nvCxnSpPr>
        <p:spPr>
          <a:xfrm>
            <a:off x="791520" y="5661248"/>
            <a:ext cx="684136" cy="51893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3"/>
            <a:endCxn id="17" idx="2"/>
          </p:cNvCxnSpPr>
          <p:nvPr/>
        </p:nvCxnSpPr>
        <p:spPr>
          <a:xfrm flipV="1">
            <a:off x="2195735" y="5661248"/>
            <a:ext cx="594001" cy="518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7308304" y="2780928"/>
            <a:ext cx="1376793" cy="2129061"/>
            <a:chOff x="7308304" y="2780928"/>
            <a:chExt cx="1376793" cy="2129061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308304" y="2780928"/>
              <a:ext cx="1376793" cy="2129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6" name="Picture 2" descr="https://fsd.kopilkaurokov.ru/uploads/user_file_54737c1a4a49b/listok-portfolio_1.png"/>
            <p:cNvPicPr>
              <a:picLocks noChangeAspect="1" noChangeArrowheads="1"/>
            </p:cNvPicPr>
            <p:nvPr/>
          </p:nvPicPr>
          <p:blipFill>
            <a:blip r:embed="rId7" cstate="print"/>
            <a:srcRect l="72746" b="74019"/>
            <a:stretch>
              <a:fillRect/>
            </a:stretch>
          </p:blipFill>
          <p:spPr bwMode="auto">
            <a:xfrm rot="20648139">
              <a:off x="7443207" y="3638296"/>
              <a:ext cx="438371" cy="6083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</p:grp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460432" y="6453336"/>
            <a:ext cx="504056" cy="216024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980728"/>
            <a:ext cx="8496944" cy="715089"/>
          </a:xfrm>
          <a:prstGeom prst="roundRect">
            <a:avLst/>
          </a:prstGeom>
          <a:ln w="19050">
            <a:solidFill>
              <a:srgbClr val="1B6B28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Семейный бюджет или бюджет                          - это                                                ,                               ,                      ,  описывающий возможности и потребности всех членов                     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Устно сформулируй, что такое «семейный бюджет», и дополни определение.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Обсуди с одноклассниками, для чего нужен семейный бюджет. Запиши свой вариант ответа с помощью 1-2 предложений.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07904" y="1052736"/>
            <a:ext cx="1080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семьи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580208" y="1052736"/>
            <a:ext cx="864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732240" y="1052736"/>
            <a:ext cx="1080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доходов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31672" y="1340768"/>
            <a:ext cx="1152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524448" y="1340768"/>
            <a:ext cx="864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семьи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2564904"/>
            <a:ext cx="8532000" cy="864096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Семейный бюджет </a:t>
            </a:r>
            <a:r>
              <a:rPr lang="ru-RU" dirty="0" smtClean="0">
                <a:solidFill>
                  <a:schemeClr val="tx1"/>
                </a:solidFill>
              </a:rPr>
              <a:t>— это финансовый план семьи на определенный промежуток времени (месяц, квартал, год). Он  нужен для того, чтобы учитывать доходы, траты, накопления, вложения.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2" name="AutoShape 2" descr="https://top-fon.com/uploads/posts/2023-01/1674693593_top-fon-com-p-semya-dlya-prezentatsii-bez-fona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аап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429000"/>
            <a:ext cx="4464496" cy="3231673"/>
          </a:xfrm>
          <a:prstGeom prst="rect">
            <a:avLst/>
          </a:prstGeom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460432" y="6453336"/>
            <a:ext cx="504056" cy="216024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331640" y="2132856"/>
            <a:ext cx="792088" cy="726761"/>
            <a:chOff x="4067944" y="3501008"/>
            <a:chExt cx="1116096" cy="1158809"/>
          </a:xfrm>
        </p:grpSpPr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8696" r="26087" b="54754"/>
            <a:stretch>
              <a:fillRect/>
            </a:stretch>
          </p:blipFill>
          <p:spPr bwMode="auto">
            <a:xfrm>
              <a:off x="4067944" y="3501008"/>
              <a:ext cx="1080120" cy="1158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8261" t="75913"/>
            <a:stretch>
              <a:fillRect/>
            </a:stretch>
          </p:blipFill>
          <p:spPr bwMode="auto">
            <a:xfrm>
              <a:off x="4932040" y="4501937"/>
              <a:ext cx="252000" cy="15119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Рисунок 28" descr="аап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38" r="15690" b="65188"/>
          <a:stretch>
            <a:fillRect/>
          </a:stretch>
        </p:blipFill>
        <p:spPr>
          <a:xfrm flipH="1">
            <a:off x="1979712" y="4293096"/>
            <a:ext cx="564931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Доходы семьи - это в первую очередь зарплата мамы и папы, размер которой зависит от их профессии и должности. В период экономического кризиса доходы в семье могут снижаться: на работе родителям могут уменьшать не только премии, но и зарплаты. А откуда ещё берутся в семье доходы?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Обсуди этот вопрос с одноклассниками и заполни кластер.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2000" y="2204864"/>
            <a:ext cx="19800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ДОХОДЫ СЕМЬИ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1560" y="2852936"/>
            <a:ext cx="291600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единовременные выплаты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652120" y="2852936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стипендия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80928"/>
            <a:ext cx="1080120" cy="1556814"/>
          </a:xfrm>
          <a:prstGeom prst="rect">
            <a:avLst/>
          </a:prstGeom>
          <a:noFill/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619672" y="3429032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зарплата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868144" y="3429032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пенсия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83568" y="4005128"/>
            <a:ext cx="226800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проценты от вклада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483768" y="4653168"/>
            <a:ext cx="1368152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гонорар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048448" y="4005128"/>
            <a:ext cx="255600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аренда недвижимости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83968" y="4653168"/>
            <a:ext cx="370800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доход от приусадебного хозяйства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3" idx="3"/>
          </p:cNvCxnSpPr>
          <p:nvPr/>
        </p:nvCxnSpPr>
        <p:spPr>
          <a:xfrm flipV="1">
            <a:off x="2951568" y="3861048"/>
            <a:ext cx="1044368" cy="28808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  <a:endCxn id="9" idx="1"/>
          </p:cNvCxnSpPr>
          <p:nvPr/>
        </p:nvCxnSpPr>
        <p:spPr>
          <a:xfrm flipV="1">
            <a:off x="3275856" y="3559335"/>
            <a:ext cx="792088" cy="1369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3527560" y="2996936"/>
            <a:ext cx="684400" cy="3600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0"/>
          </p:cNvCxnSpPr>
          <p:nvPr/>
        </p:nvCxnSpPr>
        <p:spPr>
          <a:xfrm flipV="1">
            <a:off x="3167844" y="4221088"/>
            <a:ext cx="900100" cy="43208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1"/>
          </p:cNvCxnSpPr>
          <p:nvPr/>
        </p:nvCxnSpPr>
        <p:spPr>
          <a:xfrm flipH="1">
            <a:off x="5004048" y="2996936"/>
            <a:ext cx="648072" cy="3600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2" idx="1"/>
            <a:endCxn id="9" idx="3"/>
          </p:cNvCxnSpPr>
          <p:nvPr/>
        </p:nvCxnSpPr>
        <p:spPr>
          <a:xfrm flipH="1" flipV="1">
            <a:off x="5148064" y="3559335"/>
            <a:ext cx="720080" cy="1369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1"/>
          </p:cNvCxnSpPr>
          <p:nvPr/>
        </p:nvCxnSpPr>
        <p:spPr>
          <a:xfrm flipH="1" flipV="1">
            <a:off x="5220072" y="3861048"/>
            <a:ext cx="828376" cy="28808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0"/>
          </p:cNvCxnSpPr>
          <p:nvPr/>
        </p:nvCxnSpPr>
        <p:spPr>
          <a:xfrm flipH="1" flipV="1">
            <a:off x="5220072" y="4149080"/>
            <a:ext cx="917896" cy="50408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аап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2" t="11272" r="50000" b="59892"/>
          <a:stretch>
            <a:fillRect/>
          </a:stretch>
        </p:blipFill>
        <p:spPr>
          <a:xfrm>
            <a:off x="7524328" y="3284984"/>
            <a:ext cx="576064" cy="720080"/>
          </a:xfrm>
          <a:prstGeom prst="rect">
            <a:avLst/>
          </a:prstGeom>
        </p:spPr>
      </p:pic>
      <p:pic>
        <p:nvPicPr>
          <p:cNvPr id="26" name="Рисунок 25" descr="аап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8065" b="53208"/>
          <a:stretch>
            <a:fillRect/>
          </a:stretch>
        </p:blipFill>
        <p:spPr>
          <a:xfrm flipH="1">
            <a:off x="611560" y="3190820"/>
            <a:ext cx="1008112" cy="814244"/>
          </a:xfrm>
          <a:prstGeom prst="rect">
            <a:avLst/>
          </a:prstGeom>
        </p:spPr>
      </p:pic>
      <p:pic>
        <p:nvPicPr>
          <p:cNvPr id="28" name="Picture 3" descr="https://gas-kvas.com/uploads/posts/2023-02/1676439290_gas-kvas-com-p-detskii-risunok-brat-35.png"/>
          <p:cNvPicPr>
            <a:picLocks noChangeAspect="1" noChangeArrowheads="1"/>
          </p:cNvPicPr>
          <p:nvPr/>
        </p:nvPicPr>
        <p:blipFill>
          <a:blip r:embed="rId5" cstate="print"/>
          <a:srcRect l="56934" t="3333" r="2246" b="50423"/>
          <a:stretch>
            <a:fillRect/>
          </a:stretch>
        </p:blipFill>
        <p:spPr bwMode="auto">
          <a:xfrm flipH="1">
            <a:off x="6156176" y="1981982"/>
            <a:ext cx="792088" cy="867525"/>
          </a:xfrm>
          <a:prstGeom prst="rect">
            <a:avLst/>
          </a:prstGeom>
          <a:noFill/>
        </p:spPr>
      </p:pic>
      <p:pic>
        <p:nvPicPr>
          <p:cNvPr id="35" name="Picture 2" descr="https://kartinkin.net/uploads/posts/2022-03/1647018478_65-kartinkin-net-p-semya-multyashnie-kartinki-6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37" t="35616" r="12177" b="41096"/>
          <a:stretch>
            <a:fillRect/>
          </a:stretch>
        </p:blipFill>
        <p:spPr bwMode="auto">
          <a:xfrm>
            <a:off x="2339752" y="2060848"/>
            <a:ext cx="720080" cy="765085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251520" y="58772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Если ты затрудняешься, то обсуди с одноклассниками следующие ситуации.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1547664" y="6237312"/>
            <a:ext cx="360040" cy="288032"/>
          </a:xfrm>
          <a:prstGeom prst="down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>
            <a:hlinkClick r:id="" action="ppaction://hlinkshowjump?jump=nextslide"/>
          </p:cNvPr>
          <p:cNvSpPr/>
          <p:nvPr/>
        </p:nvSpPr>
        <p:spPr>
          <a:xfrm>
            <a:off x="8460432" y="6453336"/>
            <a:ext cx="504056" cy="216024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аап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38" r="15690" b="65188"/>
          <a:stretch>
            <a:fillRect/>
          </a:stretch>
        </p:blipFill>
        <p:spPr>
          <a:xfrm flipH="1">
            <a:off x="7956376" y="4437112"/>
            <a:ext cx="564931" cy="792088"/>
          </a:xfrm>
          <a:prstGeom prst="rect">
            <a:avLst/>
          </a:prstGeom>
        </p:spPr>
      </p:pic>
      <p:pic>
        <p:nvPicPr>
          <p:cNvPr id="39" name="Рисунок 38" descr="аап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2" t="11272" r="50000" b="59892"/>
          <a:stretch>
            <a:fillRect/>
          </a:stretch>
        </p:blipFill>
        <p:spPr>
          <a:xfrm>
            <a:off x="8460432" y="4509120"/>
            <a:ext cx="576064" cy="7200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19632" y="2564904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Если ты затрудняешься, то обсуди с одноклассниками следующие ситуации.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28343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В этом году в семье Ромы два школьника: сам Рома и его сестра. Из государственного бюджета семья получила единовременную выплату на каждого школьника к 1 сентября в размере 10 тысяч на каждого школьника.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Бабушка Маша сдаёт студентам комнату в своей квартире и получает дополнительный доход к пенсии в размере 8000 рублей.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Двадцатилетний брат Ромы хорошо учится в институте и получает стипендию в размере 5500 рублей.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Мама Ромы в прошлом году открыла вклад в банке, и в этом году она планирует получить проценты по вкладу в размере 1000 рублей.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Папа Ромы, помимо своей основной работы, публикует статьи в одном из журналов и получает за это гонорар.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460432" y="6453336"/>
            <a:ext cx="504056" cy="216024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88424" y="4581128"/>
            <a:ext cx="504056" cy="504056"/>
          </a:xfrm>
          <a:prstGeom prst="actionButtonReturn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- А чем отличается гонорар от зарплаты, ведь его ты тоже получил за свою работу? - спросил Рома у папы.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Как ты думаешь, что ответил Роме папа?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Закрась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зелёным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цветом карточки, на которых записаны способы получения постоянного дохода, а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синим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цветом - те виды доходов, которые относятся к непостоянным.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140968"/>
            <a:ext cx="144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Стипендия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136" y="3140968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Пенсия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472" y="3140968"/>
            <a:ext cx="2736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Пособие по безработице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564904"/>
            <a:ext cx="252028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Материнский капитал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2564904"/>
            <a:ext cx="12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Премия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2564904"/>
            <a:ext cx="450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Продажа дома, полученного в наследство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7984" y="3140968"/>
            <a:ext cx="234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Выигрыш в лотерею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3651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79715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- Хорошо, когда у семьи большой доход! Можно много тратить на развлечения или на мои любимые компьютерные игры! - воскликнул Рома. </a:t>
            </a:r>
          </a:p>
          <a:p>
            <a:r>
              <a:rPr lang="ru-RU" b="1" dirty="0" smtClean="0"/>
              <a:t>     - Стоп! Ты же знаешь, что нужно планировать не только доходы, но и расходы! - воскликнул папа. </a:t>
            </a:r>
          </a:p>
          <a:p>
            <a:r>
              <a:rPr lang="ru-RU" b="1" dirty="0" smtClean="0"/>
              <a:t>     Рома с любопытством заглянул в записи родителей. </a:t>
            </a:r>
          </a:p>
          <a:p>
            <a:r>
              <a:rPr lang="ru-RU" b="1" dirty="0" smtClean="0"/>
              <a:t>     - И какие у нас планы на следующий месяц? - спросил он с улыбкой.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64502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Гонора́р</a:t>
            </a:r>
            <a:r>
              <a:rPr lang="ru-RU" dirty="0" smtClean="0"/>
              <a:t> (авторское вознаграждение) — денежная плата за труд лицам «свободных профессий»: писателям, художникам, артистам, музыкантам, композиторам, врачам, педагогам и т.д.</a:t>
            </a:r>
            <a:endParaRPr lang="ru-RU" dirty="0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460432" y="6453336"/>
            <a:ext cx="504056" cy="216024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72000" y="2204864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плашки!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6E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6E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6E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6E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Рассмотри записи родителей Ромы и определи, на какие группы можно разделить расходы семьи. Допиши нужные слова в пустые прямоугольники.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8908" y="1196752"/>
            <a:ext cx="26461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СЕМЕЙНЫЕ РАСХОДЫ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1317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Определи, к какому виду расходов относятся следующие покупки.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452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Рому неожиданно пригласил на День рождения одноклассник. Мама дала Роме деньги на покупку альбома для марок, который он подарит однокласснику.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Рома в течение полгода откладывал часть карманных денег и потратил их на покупку букета для мамы к 8 марта. 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1560" y="1772816"/>
            <a:ext cx="2160000" cy="360000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Обязательные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300432" y="1772816"/>
            <a:ext cx="2160000" cy="360000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Необязательные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92120" y="3285024"/>
            <a:ext cx="2160000" cy="360000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Непредвиденные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8800"/>
            <a:ext cx="1080120" cy="1349238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flipH="1">
            <a:off x="2987824" y="2303419"/>
            <a:ext cx="1008112" cy="2614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3"/>
          </p:cNvCxnSpPr>
          <p:nvPr/>
        </p:nvCxnSpPr>
        <p:spPr>
          <a:xfrm>
            <a:off x="5076056" y="2303419"/>
            <a:ext cx="1008000" cy="360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9" idx="0"/>
          </p:cNvCxnSpPr>
          <p:nvPr/>
        </p:nvCxnSpPr>
        <p:spPr>
          <a:xfrm>
            <a:off x="4535996" y="2978038"/>
            <a:ext cx="0" cy="3069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альтернативный процесс 25"/>
          <p:cNvSpPr/>
          <p:nvPr/>
        </p:nvSpPr>
        <p:spPr>
          <a:xfrm>
            <a:off x="683568" y="2276872"/>
            <a:ext cx="1944216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Продукты питания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83568" y="2636912"/>
            <a:ext cx="216024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Расходы на транспорт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444208" y="2276872"/>
            <a:ext cx="1944216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Посещение кино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312000" y="3717032"/>
            <a:ext cx="252000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Срочный ремонт машины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11560" y="2996952"/>
            <a:ext cx="237626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Коммунальные оплаты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971600" y="3357024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Образование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6588224" y="2636880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Турпоездки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6444208" y="2996952"/>
            <a:ext cx="201622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Предметы роскоши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582000" y="4077040"/>
            <a:ext cx="198000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Ремонт в квартире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779912" y="4437112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Лекарства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971600" y="3717000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Одежда, обувь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971600" y="4077072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Бытовая химия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516216" y="3356960"/>
            <a:ext cx="1800200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Бытовая техника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6588224" y="3717032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Парфюмерия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588224" y="4077072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Коллекции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3779912" y="4797152"/>
            <a:ext cx="1656184" cy="288000"/>
          </a:xfrm>
          <a:prstGeom prst="flowChartAlternateProcess">
            <a:avLst/>
          </a:prstGeom>
          <a:solidFill>
            <a:srgbClr val="ABEFB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Подарки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7668344" y="5805264"/>
            <a:ext cx="1368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непредвиденный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3851920" y="6309320"/>
            <a:ext cx="1368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необязательный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Стрелка вправо 43">
            <a:hlinkClick r:id="" action="ppaction://hlinkshowjump?jump=nextslide"/>
          </p:cNvPr>
          <p:cNvSpPr/>
          <p:nvPr/>
        </p:nvSpPr>
        <p:spPr>
          <a:xfrm>
            <a:off x="8460432" y="6453336"/>
            <a:ext cx="504056" cy="216024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259632" y="148478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s://www.pngarts.com/files/4/Coin-PNG-Image-Transparent-Background.png"/>
          <p:cNvPicPr>
            <a:picLocks noChangeAspect="1" noChangeArrowheads="1"/>
          </p:cNvPicPr>
          <p:nvPr/>
        </p:nvPicPr>
        <p:blipFill>
          <a:blip r:embed="rId3" cstate="print"/>
          <a:srcRect l="13553" t="14945" r="18681" b="15610"/>
          <a:stretch>
            <a:fillRect/>
          </a:stretch>
        </p:blipFill>
        <p:spPr bwMode="auto">
          <a:xfrm>
            <a:off x="2915816" y="3356992"/>
            <a:ext cx="792088" cy="792088"/>
          </a:xfrm>
          <a:prstGeom prst="rect">
            <a:avLst/>
          </a:prstGeom>
          <a:noFill/>
        </p:spPr>
      </p:pic>
      <p:pic>
        <p:nvPicPr>
          <p:cNvPr id="28" name="Picture 9" descr="https://www.pngarts.com/files/4/Coin-PNG-Image-Transparent-Background.png"/>
          <p:cNvPicPr>
            <a:picLocks noChangeAspect="1" noChangeArrowheads="1"/>
          </p:cNvPicPr>
          <p:nvPr/>
        </p:nvPicPr>
        <p:blipFill>
          <a:blip r:embed="rId3" cstate="print"/>
          <a:srcRect l="13553" t="14945" r="18681" b="15610"/>
          <a:stretch>
            <a:fillRect/>
          </a:stretch>
        </p:blipFill>
        <p:spPr bwMode="auto">
          <a:xfrm>
            <a:off x="5436096" y="3356992"/>
            <a:ext cx="792088" cy="792088"/>
          </a:xfrm>
          <a:prstGeom prst="rect">
            <a:avLst/>
          </a:prstGeom>
          <a:noFill/>
        </p:spPr>
      </p:pic>
      <p:pic>
        <p:nvPicPr>
          <p:cNvPr id="1029" name="Picture 5" descr="https://atitrainingschool.net/wp-content/uploads/2017/04/Advantages-And-Disadvant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43" r="15110"/>
          <a:stretch>
            <a:fillRect/>
          </a:stretch>
        </p:blipFill>
        <p:spPr bwMode="auto">
          <a:xfrm>
            <a:off x="1043608" y="2420888"/>
            <a:ext cx="2736304" cy="2107190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80259"/>
            <a:ext cx="1656184" cy="25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Обсуди с одноклассниками, почему нужно планировать семейный бюджет.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Соедини линиями рисунки и подписи к ним в соответствии с тем, какую ситуацию они иллюстрируют.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19672" y="4653176"/>
            <a:ext cx="1656184" cy="360000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Долги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940152" y="4653176"/>
            <a:ext cx="1656184" cy="360000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Сбережения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Picture 5" descr="https://atitrainingschool.net/wp-content/uploads/2017/04/Advantages-And-Disadvant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43" r="15110"/>
          <a:stretch>
            <a:fillRect/>
          </a:stretch>
        </p:blipFill>
        <p:spPr bwMode="auto">
          <a:xfrm flipH="1">
            <a:off x="5364088" y="2420888"/>
            <a:ext cx="2736304" cy="2107190"/>
          </a:xfrm>
          <a:prstGeom prst="rect">
            <a:avLst/>
          </a:prstGeom>
          <a:noFill/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755576" y="2132856"/>
            <a:ext cx="1584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Семейный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расход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040232" y="2132856"/>
            <a:ext cx="1620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Семейный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расход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483768" y="2132856"/>
            <a:ext cx="1620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Семейный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доход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804248" y="2132856"/>
            <a:ext cx="1620000" cy="216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Семейный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доход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31" name="AutoShape 7" descr="https://st3.depositphotos.com/1007168/14190/v/600/depositphotos_141902860-stock-illustration-golden-coin-for-busine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9" descr="https://www.pngarts.com/files/4/Coin-PNG-Image-Transparent-Background.png"/>
          <p:cNvPicPr>
            <a:picLocks noChangeAspect="1" noChangeArrowheads="1"/>
          </p:cNvPicPr>
          <p:nvPr/>
        </p:nvPicPr>
        <p:blipFill>
          <a:blip r:embed="rId6" cstate="print"/>
          <a:srcRect l="13553" t="14945" r="18681" b="15610"/>
          <a:stretch>
            <a:fillRect/>
          </a:stretch>
        </p:blipFill>
        <p:spPr bwMode="auto">
          <a:xfrm>
            <a:off x="1259632" y="3068960"/>
            <a:ext cx="504056" cy="504056"/>
          </a:xfrm>
          <a:prstGeom prst="rect">
            <a:avLst/>
          </a:prstGeom>
          <a:noFill/>
        </p:spPr>
      </p:pic>
      <p:pic>
        <p:nvPicPr>
          <p:cNvPr id="27" name="Picture 9" descr="https://www.pngarts.com/files/4/Coin-PNG-Image-Transparent-Background.png"/>
          <p:cNvPicPr>
            <a:picLocks noChangeAspect="1" noChangeArrowheads="1"/>
          </p:cNvPicPr>
          <p:nvPr/>
        </p:nvPicPr>
        <p:blipFill>
          <a:blip r:embed="rId6" cstate="print"/>
          <a:srcRect l="13553" t="14945" r="18681" b="15610"/>
          <a:stretch>
            <a:fillRect/>
          </a:stretch>
        </p:blipFill>
        <p:spPr bwMode="auto">
          <a:xfrm>
            <a:off x="7380312" y="3068960"/>
            <a:ext cx="504056" cy="504056"/>
          </a:xfrm>
          <a:prstGeom prst="rect">
            <a:avLst/>
          </a:prstGeom>
          <a:noFill/>
        </p:spPr>
      </p:pic>
      <p:cxnSp>
        <p:nvCxnSpPr>
          <p:cNvPr id="33" name="Прямая со стрелкой 32"/>
          <p:cNvCxnSpPr>
            <a:stCxn id="6" idx="3"/>
            <a:endCxn id="19" idx="3"/>
          </p:cNvCxnSpPr>
          <p:nvPr/>
        </p:nvCxnSpPr>
        <p:spPr>
          <a:xfrm flipV="1">
            <a:off x="3275856" y="3474483"/>
            <a:ext cx="2088232" cy="13586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1"/>
            <a:endCxn id="1029" idx="3"/>
          </p:cNvCxnSpPr>
          <p:nvPr/>
        </p:nvCxnSpPr>
        <p:spPr>
          <a:xfrm flipH="1" flipV="1">
            <a:off x="3779912" y="3474483"/>
            <a:ext cx="2160240" cy="1358693"/>
          </a:xfrm>
          <a:prstGeom prst="straightConnector1">
            <a:avLst/>
          </a:prstGeom>
          <a:ln w="19050">
            <a:solidFill>
              <a:srgbClr val="1B6B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право 37">
            <a:hlinkClick r:id="" action="ppaction://hlinkshowjump?jump=endshow"/>
          </p:cNvPr>
          <p:cNvSpPr/>
          <p:nvPr/>
        </p:nvSpPr>
        <p:spPr>
          <a:xfrm>
            <a:off x="8460432" y="6453336"/>
            <a:ext cx="504056" cy="216024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23728" y="501317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https://top-fon.com/uploads/posts/2023-02/1675310917_top-fon-com-p-fon-dlya-prezentatsii-finansovaya-gramotno-58.jpg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https://thumbs.dreamstime.com/b/%D0%B2%D0%B5-%D1%83%D1%89%D0%B8%D0%B9-%D0%B8%D0%BA%D1%82%D0%BE%D1%80-%D0%BD%D0%BE%D0%B2%D0%BE%D1%81%D1%82%D0%B5%D0%B9-%D0%B2-%D1%81%D1%82%D1%83-%D0%B8%D0%B8-71094148.jpg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https://papik.pro/uploads/posts/2021-12/1639217126_1-papik-pro-p-vesi-klipart-1.png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https://gas-kvas.com/uploads/posts/2023-02/1677030078_gas-kvas-com-p-risunki-na-ekonomicheskuyu-temu-7.jpg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http://howtodrawforkids.com/wp-content/uploads/2017/04/How-to-Draw-a-Man-for-Kids-2.jpg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https://gas-kvas.com/uploads/posts/2023-02/1676439290_gas-kvas-com-p-detskii-risunok-brat-35.png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8"/>
              </a:rPr>
              <a:t>https://top-fon.com/uploads/posts/2023-01/1674693593_top-fon-com-p-semya-dlya-prezentatsii-bez-fona-2.png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https://atitrainingschool.net/wp-content/uploads/2017/04/Advantages-And-Disadvantages.jpg</a:t>
            </a:r>
            <a:r>
              <a:rPr lang="ru-RU" sz="1400" dirty="0" smtClean="0"/>
              <a:t>      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875</Words>
  <Application>Microsoft Office PowerPoint</Application>
  <PresentationFormat>Экран (4:3)</PresentationFormat>
  <Paragraphs>115</Paragraphs>
  <Slides>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16</cp:revision>
  <dcterms:created xsi:type="dcterms:W3CDTF">2023-10-29T12:49:55Z</dcterms:created>
  <dcterms:modified xsi:type="dcterms:W3CDTF">2024-01-21T13:18:00Z</dcterms:modified>
</cp:coreProperties>
</file>