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2" r:id="rId3"/>
    <p:sldId id="333" r:id="rId4"/>
    <p:sldId id="334" r:id="rId5"/>
    <p:sldId id="335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49" r:id="rId20"/>
    <p:sldId id="350" r:id="rId21"/>
    <p:sldId id="351" r:id="rId22"/>
    <p:sldId id="352" r:id="rId23"/>
    <p:sldId id="353" r:id="rId24"/>
    <p:sldId id="354" r:id="rId25"/>
    <p:sldId id="355" r:id="rId26"/>
    <p:sldId id="356" r:id="rId27"/>
    <p:sldId id="357" r:id="rId28"/>
    <p:sldId id="358" r:id="rId29"/>
    <p:sldId id="359" r:id="rId30"/>
    <p:sldId id="360" r:id="rId31"/>
    <p:sldId id="27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rus4-vpr.sdamgia.ru/test" TargetMode="External"/><Relationship Id="rId2" Type="http://schemas.openxmlformats.org/officeDocument/2006/relationships/hyperlink" Target="http://nachalo4ka.ru/wp-content/uploads/2014/05/shkolnyiy-universalnyiy-prevyu-12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abrakadabra.fun/uploads/posts/2022-02/1644887463_21-abrakadabra-fun-p-shabloni-dlya-prezentatsii-russkii-yazik-43.jp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schtirlitz.ru/800/600/https/asianpencils.com/wp-content/uploads/2020/04/Cloud-asian-bg-scal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0" y="0"/>
            <a:ext cx="9138159" cy="685800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 cstate="print"/>
          <a:srcRect l="24170" t="37109" r="34082" b="40721"/>
          <a:stretch/>
        </p:blipFill>
        <p:spPr bwMode="auto">
          <a:xfrm>
            <a:off x="323528" y="1340768"/>
            <a:ext cx="2643174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6" name="TextBox 5"/>
          <p:cNvSpPr txBox="1"/>
          <p:nvPr/>
        </p:nvSpPr>
        <p:spPr>
          <a:xfrm>
            <a:off x="3563888" y="1772816"/>
            <a:ext cx="235070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Русский язык 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4 класс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9712" y="2708920"/>
            <a:ext cx="55129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Задание 4 </a:t>
            </a:r>
          </a:p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Ударение </a:t>
            </a:r>
            <a:endParaRPr lang="ru-RU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C00000"/>
                </a:solidFill>
              </a:rPr>
              <a:t>Произнеси данные ниже слова, поставь в них знак ударения над ударными </a:t>
            </a:r>
            <a:r>
              <a:rPr lang="ru-RU" sz="3600" b="1" i="1" dirty="0" smtClean="0">
                <a:solidFill>
                  <a:srgbClr val="C00000"/>
                </a:solidFill>
              </a:rPr>
              <a:t>гласными.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66649" y="3423846"/>
            <a:ext cx="727280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800" b="1" dirty="0">
                <a:solidFill>
                  <a:srgbClr val="002060"/>
                </a:solidFill>
              </a:rPr>
              <a:t>Изредка, звонят, приняли, статуя.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81984" y="3423846"/>
            <a:ext cx="724213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err="1" smtClean="0">
                <a:solidFill>
                  <a:srgbClr val="002060"/>
                </a:solidFill>
              </a:rPr>
              <a:t>и́зредка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звоня́т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при́няли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ста́туя</a:t>
            </a:r>
            <a:r>
              <a:rPr lang="ru-RU" sz="4800" b="1" dirty="0" smtClean="0">
                <a:solidFill>
                  <a:srgbClr val="002060"/>
                </a:solidFill>
              </a:rPr>
              <a:t>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66649" y="3427783"/>
            <a:ext cx="7242138" cy="228943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324136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C00000"/>
                </a:solidFill>
              </a:rPr>
              <a:t>Произнеси данные ниже слова, поставь в них знак ударения над ударными </a:t>
            </a:r>
            <a:r>
              <a:rPr lang="ru-RU" sz="3600" b="1" i="1" dirty="0" smtClean="0">
                <a:solidFill>
                  <a:srgbClr val="C00000"/>
                </a:solidFill>
              </a:rPr>
              <a:t>гласными.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80590" y="3582907"/>
            <a:ext cx="727280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800" b="1" dirty="0">
                <a:solidFill>
                  <a:srgbClr val="002060"/>
                </a:solidFill>
              </a:rPr>
              <a:t>Столяр, инструмент, взяли, положит.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66424" y="3582907"/>
            <a:ext cx="7298781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err="1">
                <a:solidFill>
                  <a:srgbClr val="002060"/>
                </a:solidFill>
              </a:rPr>
              <a:t>Столя́р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инструме́нт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взя́ли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поло́жит</a:t>
            </a:r>
            <a:r>
              <a:rPr lang="ru-RU" sz="4800" b="1" dirty="0">
                <a:solidFill>
                  <a:srgbClr val="002060"/>
                </a:solidFill>
              </a:rPr>
              <a:t>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80589" y="3582907"/>
            <a:ext cx="7298781" cy="228943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437349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C00000"/>
                </a:solidFill>
              </a:rPr>
              <a:t>Произнеси данные ниже слова, поставь в них знак ударения над ударными </a:t>
            </a:r>
            <a:r>
              <a:rPr lang="ru-RU" sz="3600" b="1" i="1" dirty="0" smtClean="0">
                <a:solidFill>
                  <a:srgbClr val="C00000"/>
                </a:solidFill>
              </a:rPr>
              <a:t>гласными.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53985" y="2937279"/>
            <a:ext cx="727280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800" b="1" dirty="0">
                <a:solidFill>
                  <a:srgbClr val="002060"/>
                </a:solidFill>
              </a:rPr>
              <a:t>Начала, брала, квартал, алфавит.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79025" y="2937279"/>
            <a:ext cx="724213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rgbClr val="002060"/>
                </a:solidFill>
              </a:rPr>
              <a:t>Начала́, брала́, </a:t>
            </a:r>
            <a:r>
              <a:rPr lang="ru-RU" sz="4800" b="1" dirty="0" err="1">
                <a:solidFill>
                  <a:srgbClr val="002060"/>
                </a:solidFill>
              </a:rPr>
              <a:t>кварта́л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алфави́т</a:t>
            </a:r>
            <a:r>
              <a:rPr lang="ru-RU" sz="4800" b="1" dirty="0">
                <a:solidFill>
                  <a:srgbClr val="002060"/>
                </a:solidFill>
              </a:rPr>
              <a:t>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69320" y="2933603"/>
            <a:ext cx="7242138" cy="228943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176905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C00000"/>
                </a:solidFill>
              </a:rPr>
              <a:t>Произнеси данные ниже слова, поставь в них знак ударения над ударными </a:t>
            </a:r>
            <a:r>
              <a:rPr lang="ru-RU" sz="3600" b="1" i="1" dirty="0" smtClean="0">
                <a:solidFill>
                  <a:srgbClr val="C00000"/>
                </a:solidFill>
              </a:rPr>
              <a:t>гласными.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53985" y="3212976"/>
            <a:ext cx="727280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800" b="1" dirty="0">
                <a:solidFill>
                  <a:srgbClr val="002060"/>
                </a:solidFill>
              </a:rPr>
              <a:t>Документ, щавель, статуя, пролила.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79025" y="3212976"/>
            <a:ext cx="724213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err="1">
                <a:solidFill>
                  <a:srgbClr val="002060"/>
                </a:solidFill>
              </a:rPr>
              <a:t>Докуме́нт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щаве́ль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ста́туя</a:t>
            </a:r>
            <a:r>
              <a:rPr lang="ru-RU" sz="4800" b="1" dirty="0">
                <a:solidFill>
                  <a:srgbClr val="002060"/>
                </a:solidFill>
              </a:rPr>
              <a:t>, пролила́.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87470" y="3212976"/>
            <a:ext cx="7242138" cy="228943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946287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C00000"/>
                </a:solidFill>
              </a:rPr>
              <a:t>Произнеси данные ниже слова, поставь в них знак ударения над ударными </a:t>
            </a:r>
            <a:r>
              <a:rPr lang="ru-RU" sz="3600" b="1" i="1" dirty="0" smtClean="0">
                <a:solidFill>
                  <a:srgbClr val="C00000"/>
                </a:solidFill>
              </a:rPr>
              <a:t>гласными.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53985" y="3212976"/>
            <a:ext cx="727280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800" b="1" dirty="0">
                <a:solidFill>
                  <a:srgbClr val="002060"/>
                </a:solidFill>
              </a:rPr>
              <a:t>Завидно, ожил, искра, кладовая, договор.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69320" y="3212976"/>
            <a:ext cx="724213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err="1">
                <a:solidFill>
                  <a:srgbClr val="002060"/>
                </a:solidFill>
              </a:rPr>
              <a:t>Зави́дно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о́жил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и́скра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кладова́я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догово́р</a:t>
            </a:r>
            <a:r>
              <a:rPr lang="ru-RU" sz="4800" b="1" dirty="0">
                <a:solidFill>
                  <a:srgbClr val="002060"/>
                </a:solidFill>
              </a:rPr>
              <a:t>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76506" y="3212976"/>
            <a:ext cx="7242138" cy="228943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207387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C00000"/>
                </a:solidFill>
              </a:rPr>
              <a:t>Произнеси данные ниже слова, поставь в них знак ударения над ударными </a:t>
            </a:r>
            <a:r>
              <a:rPr lang="ru-RU" sz="3600" b="1" i="1" dirty="0" smtClean="0">
                <a:solidFill>
                  <a:srgbClr val="C00000"/>
                </a:solidFill>
              </a:rPr>
              <a:t>гласными.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53985" y="3068960"/>
            <a:ext cx="727280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800" b="1" dirty="0">
                <a:solidFill>
                  <a:srgbClr val="002060"/>
                </a:solidFill>
              </a:rPr>
              <a:t>Звонит, магазин, повторит, шофер.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53985" y="3068960"/>
            <a:ext cx="727280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err="1">
                <a:solidFill>
                  <a:srgbClr val="002060"/>
                </a:solidFill>
              </a:rPr>
              <a:t>Звони́т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магази́н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повтори́т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шофё́р</a:t>
            </a:r>
            <a:r>
              <a:rPr lang="ru-RU" sz="4800" b="1" dirty="0">
                <a:solidFill>
                  <a:srgbClr val="002060"/>
                </a:solidFill>
              </a:rPr>
              <a:t>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69320" y="3068960"/>
            <a:ext cx="7242138" cy="228943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121234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C00000"/>
                </a:solidFill>
              </a:rPr>
              <a:t>Произнеси данные ниже слова, поставь в них знак ударения над ударными </a:t>
            </a:r>
            <a:r>
              <a:rPr lang="ru-RU" sz="3600" b="1" i="1" dirty="0" smtClean="0">
                <a:solidFill>
                  <a:srgbClr val="C00000"/>
                </a:solidFill>
              </a:rPr>
              <a:t>гласными.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53985" y="3140968"/>
            <a:ext cx="727280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800" b="1" dirty="0">
                <a:solidFill>
                  <a:srgbClr val="002060"/>
                </a:solidFill>
              </a:rPr>
              <a:t>Алфавит, банты, взяла, донельзя.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53985" y="3140968"/>
            <a:ext cx="724213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err="1">
                <a:solidFill>
                  <a:srgbClr val="002060"/>
                </a:solidFill>
              </a:rPr>
              <a:t>Алфави́т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ба́нты</a:t>
            </a:r>
            <a:r>
              <a:rPr lang="ru-RU" sz="4800" b="1" dirty="0">
                <a:solidFill>
                  <a:srgbClr val="002060"/>
                </a:solidFill>
              </a:rPr>
              <a:t>, взяла́, </a:t>
            </a:r>
            <a:r>
              <a:rPr lang="ru-RU" sz="4800" b="1" dirty="0" err="1">
                <a:solidFill>
                  <a:srgbClr val="002060"/>
                </a:solidFill>
              </a:rPr>
              <a:t>доне́льзя</a:t>
            </a:r>
            <a:r>
              <a:rPr lang="ru-RU" sz="4800" b="1" dirty="0">
                <a:solidFill>
                  <a:srgbClr val="002060"/>
                </a:solidFill>
              </a:rPr>
              <a:t>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79100" y="3140968"/>
            <a:ext cx="7242138" cy="228943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754567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C00000"/>
                </a:solidFill>
              </a:rPr>
              <a:t>Произнеси данные ниже слова, поставь в них знак ударения над ударными </a:t>
            </a:r>
            <a:r>
              <a:rPr lang="ru-RU" sz="3600" b="1" i="1" dirty="0" smtClean="0">
                <a:solidFill>
                  <a:srgbClr val="C00000"/>
                </a:solidFill>
              </a:rPr>
              <a:t>гласными.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53985" y="3615938"/>
            <a:ext cx="727280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800" b="1" dirty="0">
                <a:solidFill>
                  <a:srgbClr val="002060"/>
                </a:solidFill>
              </a:rPr>
              <a:t>Весела, щавель, занял, каталог.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27583" y="3627983"/>
            <a:ext cx="7299209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rgbClr val="002060"/>
                </a:solidFill>
              </a:rPr>
              <a:t>Весела́, </a:t>
            </a:r>
            <a:r>
              <a:rPr lang="ru-RU" sz="4800" b="1" dirty="0" err="1">
                <a:solidFill>
                  <a:srgbClr val="002060"/>
                </a:solidFill>
              </a:rPr>
              <a:t>щаве́ль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за́нял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катало́г</a:t>
            </a:r>
            <a:r>
              <a:rPr lang="ru-RU" sz="4800" b="1" dirty="0">
                <a:solidFill>
                  <a:srgbClr val="002060"/>
                </a:solidFill>
              </a:rPr>
              <a:t>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27582" y="3640028"/>
            <a:ext cx="7299210" cy="228943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125487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C00000"/>
                </a:solidFill>
              </a:rPr>
              <a:t>Произнеси данные ниже слова, поставь в них знак ударения над ударными </a:t>
            </a:r>
            <a:r>
              <a:rPr lang="ru-RU" sz="3600" b="1" i="1" dirty="0" smtClean="0">
                <a:solidFill>
                  <a:srgbClr val="C00000"/>
                </a:solidFill>
              </a:rPr>
              <a:t>гласными.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80880" y="3423506"/>
            <a:ext cx="727280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5400" b="1" dirty="0">
                <a:solidFill>
                  <a:srgbClr val="002060"/>
                </a:solidFill>
              </a:rPr>
              <a:t>Шарфы, туфли, звонят, торты.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80880" y="3423506"/>
            <a:ext cx="724213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err="1">
                <a:solidFill>
                  <a:srgbClr val="002060"/>
                </a:solidFill>
              </a:rPr>
              <a:t>Ша́рфы</a:t>
            </a:r>
            <a:r>
              <a:rPr lang="ru-RU" sz="5400" b="1" dirty="0">
                <a:solidFill>
                  <a:srgbClr val="002060"/>
                </a:solidFill>
              </a:rPr>
              <a:t>, </a:t>
            </a:r>
            <a:r>
              <a:rPr lang="ru-RU" sz="5400" b="1" dirty="0" err="1">
                <a:solidFill>
                  <a:srgbClr val="002060"/>
                </a:solidFill>
              </a:rPr>
              <a:t>ту́фли</a:t>
            </a:r>
            <a:r>
              <a:rPr lang="ru-RU" sz="5400" b="1" dirty="0">
                <a:solidFill>
                  <a:srgbClr val="002060"/>
                </a:solidFill>
              </a:rPr>
              <a:t>, </a:t>
            </a:r>
            <a:r>
              <a:rPr lang="ru-RU" sz="5400" b="1" dirty="0" err="1">
                <a:solidFill>
                  <a:srgbClr val="002060"/>
                </a:solidFill>
              </a:rPr>
              <a:t>звоня́т</a:t>
            </a:r>
            <a:r>
              <a:rPr lang="ru-RU" sz="5400" b="1" dirty="0">
                <a:solidFill>
                  <a:srgbClr val="002060"/>
                </a:solidFill>
              </a:rPr>
              <a:t>, </a:t>
            </a:r>
            <a:r>
              <a:rPr lang="ru-RU" sz="5400" b="1" dirty="0" err="1">
                <a:solidFill>
                  <a:srgbClr val="002060"/>
                </a:solidFill>
              </a:rPr>
              <a:t>то́рты</a:t>
            </a:r>
            <a:r>
              <a:rPr lang="ru-RU" sz="5400" b="1" dirty="0">
                <a:solidFill>
                  <a:srgbClr val="002060"/>
                </a:solidFill>
              </a:rPr>
              <a:t>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80879" y="3423506"/>
            <a:ext cx="7297205" cy="228943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934586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C00000"/>
                </a:solidFill>
              </a:rPr>
              <a:t>Произнеси данные ниже слова, поставь в них знак ударения над ударными </a:t>
            </a:r>
            <a:r>
              <a:rPr lang="ru-RU" sz="3600" b="1" i="1" dirty="0" smtClean="0">
                <a:solidFill>
                  <a:srgbClr val="C00000"/>
                </a:solidFill>
              </a:rPr>
              <a:t>гласными.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53985" y="3423846"/>
            <a:ext cx="727280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800" b="1" dirty="0">
                <a:solidFill>
                  <a:srgbClr val="002060"/>
                </a:solidFill>
              </a:rPr>
              <a:t>Хвоя, повторит, свекла, взяла.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47653" y="3423846"/>
            <a:ext cx="7248470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err="1">
                <a:solidFill>
                  <a:srgbClr val="002060"/>
                </a:solidFill>
              </a:rPr>
              <a:t>Хво́я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повтори́т</a:t>
            </a:r>
            <a:r>
              <a:rPr lang="ru-RU" sz="4800" b="1" dirty="0">
                <a:solidFill>
                  <a:srgbClr val="002060"/>
                </a:solidFill>
              </a:rPr>
              <a:t>, свёкла, </a:t>
            </a:r>
            <a:r>
              <a:rPr lang="ru-RU" sz="4800" b="1" dirty="0" smtClean="0">
                <a:solidFill>
                  <a:srgbClr val="002060"/>
                </a:solidFill>
              </a:rPr>
              <a:t>взяла́.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48935" y="3453541"/>
            <a:ext cx="7242138" cy="228943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541478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C00000"/>
                </a:solidFill>
              </a:rPr>
              <a:t>Произнеси данные ниже слова, поставь в них знак ударения над ударными </a:t>
            </a:r>
            <a:r>
              <a:rPr lang="ru-RU" sz="3600" b="1" i="1" dirty="0" smtClean="0">
                <a:solidFill>
                  <a:srgbClr val="C00000"/>
                </a:solidFill>
              </a:rPr>
              <a:t>гласными.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1600" y="3140968"/>
            <a:ext cx="727280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400" b="1" dirty="0">
                <a:solidFill>
                  <a:srgbClr val="002060"/>
                </a:solidFill>
              </a:rPr>
              <a:t>Газопровод, жалюзи, избаловать, попила, цемент.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84330" y="3140968"/>
            <a:ext cx="724213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err="1">
                <a:solidFill>
                  <a:srgbClr val="002060"/>
                </a:solidFill>
              </a:rPr>
              <a:t>Газопрово́д</a:t>
            </a:r>
            <a:r>
              <a:rPr lang="ru-RU" sz="4400" b="1" dirty="0">
                <a:solidFill>
                  <a:srgbClr val="002060"/>
                </a:solidFill>
              </a:rPr>
              <a:t>, жалюзи́, </a:t>
            </a:r>
            <a:r>
              <a:rPr lang="ru-RU" sz="4400" b="1" dirty="0" err="1">
                <a:solidFill>
                  <a:srgbClr val="002060"/>
                </a:solidFill>
              </a:rPr>
              <a:t>избалова́ть</a:t>
            </a:r>
            <a:r>
              <a:rPr lang="ru-RU" sz="4400" b="1" dirty="0">
                <a:solidFill>
                  <a:srgbClr val="002060"/>
                </a:solidFill>
              </a:rPr>
              <a:t>, попила́, </a:t>
            </a:r>
            <a:r>
              <a:rPr lang="ru-RU" sz="4400" b="1" dirty="0" err="1">
                <a:solidFill>
                  <a:srgbClr val="002060"/>
                </a:solidFill>
              </a:rPr>
              <a:t>цеме́нт</a:t>
            </a:r>
            <a:r>
              <a:rPr lang="ru-RU" sz="4400" b="1" dirty="0">
                <a:solidFill>
                  <a:srgbClr val="002060"/>
                </a:solidFill>
              </a:rPr>
              <a:t>.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84330" y="3163049"/>
            <a:ext cx="7242138" cy="228943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018060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C00000"/>
                </a:solidFill>
              </a:rPr>
              <a:t>Произнеси данные ниже слова, поставь в них знак ударения над ударными </a:t>
            </a:r>
            <a:r>
              <a:rPr lang="ru-RU" sz="3600" b="1" i="1" dirty="0" smtClean="0">
                <a:solidFill>
                  <a:srgbClr val="C00000"/>
                </a:solidFill>
              </a:rPr>
              <a:t>гласными.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66649" y="2932354"/>
            <a:ext cx="727280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800" b="1" dirty="0">
                <a:solidFill>
                  <a:srgbClr val="002060"/>
                </a:solidFill>
              </a:rPr>
              <a:t>Звала, алфавит, статуя, простыня.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66649" y="2932354"/>
            <a:ext cx="727280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rgbClr val="002060"/>
                </a:solidFill>
              </a:rPr>
              <a:t>Звала́, </a:t>
            </a:r>
            <a:r>
              <a:rPr lang="ru-RU" sz="4800" b="1" dirty="0" err="1">
                <a:solidFill>
                  <a:srgbClr val="002060"/>
                </a:solidFill>
              </a:rPr>
              <a:t>алфави́т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ста́туя</a:t>
            </a:r>
            <a:r>
              <a:rPr lang="ru-RU" sz="4800" b="1" dirty="0">
                <a:solidFill>
                  <a:srgbClr val="002060"/>
                </a:solidFill>
              </a:rPr>
              <a:t>, простыня́.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60955" y="2940988"/>
            <a:ext cx="7242138" cy="228943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654458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C00000"/>
                </a:solidFill>
              </a:rPr>
              <a:t>Произнеси данные ниже слова, поставь в них знак ударения над ударными </a:t>
            </a:r>
            <a:r>
              <a:rPr lang="ru-RU" sz="3600" b="1" i="1" dirty="0" smtClean="0">
                <a:solidFill>
                  <a:srgbClr val="C00000"/>
                </a:solidFill>
              </a:rPr>
              <a:t>гласными.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62586" y="3068960"/>
            <a:ext cx="727280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800" b="1" dirty="0">
                <a:solidFill>
                  <a:srgbClr val="002060"/>
                </a:solidFill>
              </a:rPr>
              <a:t>Договоры, занята, красивее, фольга.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62586" y="3078088"/>
            <a:ext cx="727280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err="1">
                <a:solidFill>
                  <a:srgbClr val="002060"/>
                </a:solidFill>
              </a:rPr>
              <a:t>Догово́ры</a:t>
            </a:r>
            <a:r>
              <a:rPr lang="ru-RU" sz="4800" b="1" dirty="0">
                <a:solidFill>
                  <a:srgbClr val="002060"/>
                </a:solidFill>
              </a:rPr>
              <a:t>, занята́, </a:t>
            </a:r>
            <a:r>
              <a:rPr lang="ru-RU" sz="4800" b="1" dirty="0" err="1">
                <a:solidFill>
                  <a:srgbClr val="002060"/>
                </a:solidFill>
              </a:rPr>
              <a:t>краси́вее</a:t>
            </a:r>
            <a:r>
              <a:rPr lang="ru-RU" sz="4800" b="1" dirty="0">
                <a:solidFill>
                  <a:srgbClr val="002060"/>
                </a:solidFill>
              </a:rPr>
              <a:t>, фольга́.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93256" y="3087216"/>
            <a:ext cx="7242138" cy="228943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276062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C00000"/>
                </a:solidFill>
              </a:rPr>
              <a:t>Произнеси данные ниже слова, поставь в них знак ударения над ударными </a:t>
            </a:r>
            <a:r>
              <a:rPr lang="ru-RU" sz="3600" b="1" i="1" dirty="0" smtClean="0">
                <a:solidFill>
                  <a:srgbClr val="C00000"/>
                </a:solidFill>
              </a:rPr>
              <a:t>гласными.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53985" y="3284984"/>
            <a:ext cx="727280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400" b="1" dirty="0">
                <a:solidFill>
                  <a:srgbClr val="002060"/>
                </a:solidFill>
              </a:rPr>
              <a:t>Жаворонок, брала, инструменты, алфавитный.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53985" y="3299377"/>
            <a:ext cx="727280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err="1">
                <a:solidFill>
                  <a:srgbClr val="002060"/>
                </a:solidFill>
              </a:rPr>
              <a:t>Жа́воронок</a:t>
            </a:r>
            <a:r>
              <a:rPr lang="ru-RU" sz="4400" b="1" dirty="0">
                <a:solidFill>
                  <a:srgbClr val="002060"/>
                </a:solidFill>
              </a:rPr>
              <a:t>, брала́, </a:t>
            </a:r>
            <a:r>
              <a:rPr lang="ru-RU" sz="4400" b="1" dirty="0" err="1">
                <a:solidFill>
                  <a:srgbClr val="002060"/>
                </a:solidFill>
              </a:rPr>
              <a:t>инструме́нты</a:t>
            </a:r>
            <a:r>
              <a:rPr lang="ru-RU" sz="4400" b="1" dirty="0">
                <a:solidFill>
                  <a:srgbClr val="002060"/>
                </a:solidFill>
              </a:rPr>
              <a:t>, </a:t>
            </a:r>
            <a:r>
              <a:rPr lang="ru-RU" sz="4400" b="1" dirty="0" err="1">
                <a:solidFill>
                  <a:srgbClr val="002060"/>
                </a:solidFill>
              </a:rPr>
              <a:t>алфави́тный</a:t>
            </a:r>
            <a:r>
              <a:rPr lang="ru-RU" sz="4400" b="1" dirty="0">
                <a:solidFill>
                  <a:srgbClr val="002060"/>
                </a:solidFill>
              </a:rPr>
              <a:t>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55690" y="3317973"/>
            <a:ext cx="7242138" cy="228943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760873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C00000"/>
                </a:solidFill>
              </a:rPr>
              <a:t>Произнеси данные ниже слова, поставь в них знак ударения над ударными </a:t>
            </a:r>
            <a:r>
              <a:rPr lang="ru-RU" sz="3600" b="1" i="1" dirty="0" smtClean="0">
                <a:solidFill>
                  <a:srgbClr val="C00000"/>
                </a:solidFill>
              </a:rPr>
              <a:t>гласными.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66649" y="3284984"/>
            <a:ext cx="727280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800" b="1" dirty="0">
                <a:solidFill>
                  <a:srgbClr val="002060"/>
                </a:solidFill>
              </a:rPr>
              <a:t>Сливовый, оптовый, краны, банты, перезвонит.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81983" y="3284984"/>
            <a:ext cx="7257473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err="1">
                <a:solidFill>
                  <a:srgbClr val="002060"/>
                </a:solidFill>
              </a:rPr>
              <a:t>Сли́вовый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опто́вый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кра́ны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ба́нты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перезвони́т</a:t>
            </a:r>
            <a:r>
              <a:rPr lang="ru-RU" sz="4800" b="1" dirty="0">
                <a:solidFill>
                  <a:srgbClr val="002060"/>
                </a:solidFill>
              </a:rPr>
              <a:t>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66648" y="3284984"/>
            <a:ext cx="7288141" cy="228943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629796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C00000"/>
                </a:solidFill>
              </a:rPr>
              <a:t>Произнеси данные ниже слова, поставь в них знак ударения над ударными </a:t>
            </a:r>
            <a:r>
              <a:rPr lang="ru-RU" sz="3600" b="1" i="1" dirty="0" smtClean="0">
                <a:solidFill>
                  <a:srgbClr val="C00000"/>
                </a:solidFill>
              </a:rPr>
              <a:t>гласными.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77394" y="3212976"/>
            <a:ext cx="727280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800" b="1" dirty="0">
                <a:solidFill>
                  <a:srgbClr val="002060"/>
                </a:solidFill>
              </a:rPr>
              <a:t>Брала, звонят, сантиметры, портфель.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2729" y="3212976"/>
            <a:ext cx="724213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rgbClr val="002060"/>
                </a:solidFill>
              </a:rPr>
              <a:t>Брала́, </a:t>
            </a:r>
            <a:r>
              <a:rPr lang="ru-RU" sz="4800" b="1" dirty="0" err="1">
                <a:solidFill>
                  <a:srgbClr val="002060"/>
                </a:solidFill>
              </a:rPr>
              <a:t>звоня́т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сантиме́тры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портфе́ль</a:t>
            </a:r>
            <a:r>
              <a:rPr lang="ru-RU" sz="4800" b="1" dirty="0">
                <a:solidFill>
                  <a:srgbClr val="002060"/>
                </a:solidFill>
              </a:rPr>
              <a:t>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55765" y="3185890"/>
            <a:ext cx="7279102" cy="228943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358182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C00000"/>
                </a:solidFill>
              </a:rPr>
              <a:t>Произнеси данные ниже слова, поставь в них знак ударения над ударными </a:t>
            </a:r>
            <a:r>
              <a:rPr lang="ru-RU" sz="3600" b="1" i="1" dirty="0" smtClean="0">
                <a:solidFill>
                  <a:srgbClr val="C00000"/>
                </a:solidFill>
              </a:rPr>
              <a:t>гласными.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66649" y="3284984"/>
            <a:ext cx="727280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800" b="1" dirty="0">
                <a:solidFill>
                  <a:srgbClr val="002060"/>
                </a:solidFill>
              </a:rPr>
              <a:t>Туфля, торты, ненависть, ремень, бухгалтеры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27584" y="3291764"/>
            <a:ext cx="7311873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err="1">
                <a:solidFill>
                  <a:srgbClr val="002060"/>
                </a:solidFill>
              </a:rPr>
              <a:t>Т</a:t>
            </a:r>
            <a:r>
              <a:rPr lang="ru-RU" sz="4800" b="1" dirty="0" err="1" smtClean="0">
                <a:solidFill>
                  <a:srgbClr val="002060"/>
                </a:solidFill>
              </a:rPr>
              <a:t>у́фля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то́рты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не́нависть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реме́нь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бухга́лтеры</a:t>
            </a:r>
            <a:r>
              <a:rPr lang="ru-RU" sz="4800" b="1" dirty="0">
                <a:solidFill>
                  <a:srgbClr val="002060"/>
                </a:solidFill>
              </a:rPr>
              <a:t>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01257" y="3317709"/>
            <a:ext cx="7338199" cy="228943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146845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C00000"/>
                </a:solidFill>
              </a:rPr>
              <a:t>Произнеси данные ниже слова, поставь в них знак ударения над ударными </a:t>
            </a:r>
            <a:r>
              <a:rPr lang="ru-RU" sz="3600" b="1" i="1" dirty="0" smtClean="0">
                <a:solidFill>
                  <a:srgbClr val="C00000"/>
                </a:solidFill>
              </a:rPr>
              <a:t>гласными.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66649" y="3068960"/>
            <a:ext cx="727280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800" b="1" dirty="0">
                <a:solidFill>
                  <a:srgbClr val="002060"/>
                </a:solidFill>
              </a:rPr>
              <a:t>Кулинария, цемент, каталог, документ, премировать.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81984" y="3068960"/>
            <a:ext cx="724213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err="1">
                <a:solidFill>
                  <a:srgbClr val="002060"/>
                </a:solidFill>
              </a:rPr>
              <a:t>К</a:t>
            </a:r>
            <a:r>
              <a:rPr lang="ru-RU" sz="4800" b="1" dirty="0" err="1" smtClean="0">
                <a:solidFill>
                  <a:srgbClr val="002060"/>
                </a:solidFill>
              </a:rPr>
              <a:t>улина́рия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цеме́нт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катало́г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докуме́нт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премирова́ть</a:t>
            </a:r>
            <a:r>
              <a:rPr lang="ru-RU" sz="4800" b="1" dirty="0">
                <a:solidFill>
                  <a:srgbClr val="002060"/>
                </a:solidFill>
              </a:rPr>
              <a:t>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66649" y="3069981"/>
            <a:ext cx="7288143" cy="228943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87441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C00000"/>
                </a:solidFill>
              </a:rPr>
              <a:t>Произнеси данные ниже слова, поставь в них знак ударения над ударными </a:t>
            </a:r>
            <a:r>
              <a:rPr lang="ru-RU" sz="3600" b="1" i="1" dirty="0" smtClean="0">
                <a:solidFill>
                  <a:srgbClr val="C00000"/>
                </a:solidFill>
              </a:rPr>
              <a:t>гласными.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66649" y="2932354"/>
            <a:ext cx="727280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800" b="1" dirty="0">
                <a:solidFill>
                  <a:srgbClr val="002060"/>
                </a:solidFill>
              </a:rPr>
              <a:t>Включит, поняла, арбуз, ожила</a:t>
            </a:r>
            <a:r>
              <a:rPr lang="ru-RU" sz="4800" b="1" dirty="0" smtClean="0">
                <a:solidFill>
                  <a:srgbClr val="002060"/>
                </a:solidFill>
              </a:rPr>
              <a:t>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66649" y="2932354"/>
            <a:ext cx="727280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err="1">
                <a:solidFill>
                  <a:srgbClr val="002060"/>
                </a:solidFill>
              </a:rPr>
              <a:t>Включи́т</a:t>
            </a:r>
            <a:r>
              <a:rPr lang="ru-RU" sz="4800" b="1" dirty="0">
                <a:solidFill>
                  <a:srgbClr val="002060"/>
                </a:solidFill>
              </a:rPr>
              <a:t>, поняла́, </a:t>
            </a:r>
            <a:r>
              <a:rPr lang="ru-RU" sz="4800" b="1" dirty="0" err="1">
                <a:solidFill>
                  <a:srgbClr val="002060"/>
                </a:solidFill>
              </a:rPr>
              <a:t>арбу́з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smtClean="0">
                <a:solidFill>
                  <a:srgbClr val="002060"/>
                </a:solidFill>
              </a:rPr>
              <a:t>ожила́.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70134" y="2932354"/>
            <a:ext cx="7242138" cy="228943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695688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C00000"/>
                </a:solidFill>
              </a:rPr>
              <a:t>Произнеси данные ниже слова, поставь в них знак ударения над ударными </a:t>
            </a:r>
            <a:r>
              <a:rPr lang="ru-RU" sz="3600" b="1" i="1" dirty="0" smtClean="0">
                <a:solidFill>
                  <a:srgbClr val="C00000"/>
                </a:solidFill>
              </a:rPr>
              <a:t>гласными.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38650" y="3140968"/>
            <a:ext cx="727280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800" b="1" dirty="0">
                <a:solidFill>
                  <a:srgbClr val="002060"/>
                </a:solidFill>
              </a:rPr>
              <a:t>Хозяева, цемент, звоним, поняла.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69320" y="3140968"/>
            <a:ext cx="724213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err="1">
                <a:solidFill>
                  <a:srgbClr val="002060"/>
                </a:solidFill>
              </a:rPr>
              <a:t>Хозя́ева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цеме́нт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звони́м</a:t>
            </a:r>
            <a:r>
              <a:rPr lang="ru-RU" sz="4800" b="1" dirty="0">
                <a:solidFill>
                  <a:srgbClr val="002060"/>
                </a:solidFill>
              </a:rPr>
              <a:t>, поняла́.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27584" y="3157216"/>
            <a:ext cx="7298140" cy="228943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119763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C00000"/>
                </a:solidFill>
              </a:rPr>
              <a:t>Произнеси данные ниже слова, поставь в них знак ударения над ударными </a:t>
            </a:r>
            <a:r>
              <a:rPr lang="ru-RU" sz="3600" b="1" i="1" dirty="0" smtClean="0">
                <a:solidFill>
                  <a:srgbClr val="C00000"/>
                </a:solidFill>
              </a:rPr>
              <a:t>гласными.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69566" y="3068960"/>
            <a:ext cx="727280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800" b="1" dirty="0">
                <a:solidFill>
                  <a:srgbClr val="002060"/>
                </a:solidFill>
              </a:rPr>
              <a:t>Начался, глубоко, кладовая, инструмент.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1345" y="3068960"/>
            <a:ext cx="724213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rgbClr val="002060"/>
                </a:solidFill>
              </a:rPr>
              <a:t>Начался́, глубоко́, </a:t>
            </a:r>
            <a:r>
              <a:rPr lang="ru-RU" sz="4800" b="1" dirty="0" err="1">
                <a:solidFill>
                  <a:srgbClr val="002060"/>
                </a:solidFill>
              </a:rPr>
              <a:t>кладова́я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инструме́нт</a:t>
            </a:r>
            <a:r>
              <a:rPr lang="ru-RU" sz="4800" b="1" dirty="0">
                <a:solidFill>
                  <a:srgbClr val="002060"/>
                </a:solidFill>
              </a:rPr>
              <a:t>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84901" y="3068960"/>
            <a:ext cx="7242138" cy="228943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890289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C00000"/>
                </a:solidFill>
              </a:rPr>
              <a:t>Произнеси данные ниже слова, поставь в них знак ударения над ударными </a:t>
            </a:r>
            <a:r>
              <a:rPr lang="ru-RU" sz="3600" b="1" i="1" dirty="0" smtClean="0">
                <a:solidFill>
                  <a:srgbClr val="C00000"/>
                </a:solidFill>
              </a:rPr>
              <a:t>гласными.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66649" y="3212976"/>
            <a:ext cx="727280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5400" b="1" dirty="0">
                <a:solidFill>
                  <a:srgbClr val="002060"/>
                </a:solidFill>
              </a:rPr>
              <a:t>Взяла, досуг, понял, документ.</a:t>
            </a:r>
            <a:endParaRPr lang="ru-RU" sz="166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7319" y="3212976"/>
            <a:ext cx="724213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2060"/>
                </a:solidFill>
              </a:rPr>
              <a:t>Взяла́, </a:t>
            </a:r>
            <a:r>
              <a:rPr lang="ru-RU" sz="5400" b="1" dirty="0" err="1">
                <a:solidFill>
                  <a:srgbClr val="002060"/>
                </a:solidFill>
              </a:rPr>
              <a:t>досу́г</a:t>
            </a:r>
            <a:r>
              <a:rPr lang="ru-RU" sz="5400" b="1" dirty="0">
                <a:solidFill>
                  <a:srgbClr val="002060"/>
                </a:solidFill>
              </a:rPr>
              <a:t>, </a:t>
            </a:r>
            <a:r>
              <a:rPr lang="ru-RU" sz="5400" b="1" dirty="0" err="1">
                <a:solidFill>
                  <a:srgbClr val="002060"/>
                </a:solidFill>
              </a:rPr>
              <a:t>по́нял</a:t>
            </a:r>
            <a:r>
              <a:rPr lang="ru-RU" sz="5400" b="1" dirty="0">
                <a:solidFill>
                  <a:srgbClr val="002060"/>
                </a:solidFill>
              </a:rPr>
              <a:t>, </a:t>
            </a:r>
            <a:r>
              <a:rPr lang="ru-RU" sz="5400" b="1" dirty="0" err="1">
                <a:solidFill>
                  <a:srgbClr val="002060"/>
                </a:solidFill>
              </a:rPr>
              <a:t>докуме́нт</a:t>
            </a:r>
            <a:r>
              <a:rPr lang="ru-RU" sz="5400" b="1" dirty="0">
                <a:solidFill>
                  <a:srgbClr val="002060"/>
                </a:solidFill>
              </a:rPr>
              <a:t>.</a:t>
            </a:r>
            <a:endParaRPr lang="ru-RU" sz="413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81984" y="3212976"/>
            <a:ext cx="7242138" cy="228943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021320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C00000"/>
                </a:solidFill>
              </a:rPr>
              <a:t>Произнеси данные ниже слова, поставь в них знак ударения над ударными </a:t>
            </a:r>
            <a:r>
              <a:rPr lang="ru-RU" sz="3600" b="1" i="1" dirty="0" smtClean="0">
                <a:solidFill>
                  <a:srgbClr val="C00000"/>
                </a:solidFill>
              </a:rPr>
              <a:t>гласными.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59391" y="2924944"/>
            <a:ext cx="727280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800" b="1" dirty="0">
                <a:solidFill>
                  <a:srgbClr val="002060"/>
                </a:solidFill>
              </a:rPr>
              <a:t>Документы, звонят, позвала, сантиметр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58254" y="2921641"/>
            <a:ext cx="724213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err="1">
                <a:solidFill>
                  <a:srgbClr val="002060"/>
                </a:solidFill>
              </a:rPr>
              <a:t>Докуме́нты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звоня́т</a:t>
            </a:r>
            <a:r>
              <a:rPr lang="ru-RU" sz="4800" b="1" dirty="0">
                <a:solidFill>
                  <a:srgbClr val="002060"/>
                </a:solidFill>
              </a:rPr>
              <a:t>, позвала́, </a:t>
            </a:r>
            <a:r>
              <a:rPr lang="ru-RU" sz="4800" b="1" dirty="0" err="1">
                <a:solidFill>
                  <a:srgbClr val="002060"/>
                </a:solidFill>
              </a:rPr>
              <a:t>сантиме́тр</a:t>
            </a:r>
            <a:r>
              <a:rPr lang="ru-RU" sz="4800" b="1" dirty="0">
                <a:solidFill>
                  <a:srgbClr val="002060"/>
                </a:solidFill>
              </a:rPr>
              <a:t>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90061" y="2924944"/>
            <a:ext cx="7242138" cy="228943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9" name="Управляющая кнопка: домой 8">
            <a:hlinkClick r:id="" action="ppaction://hlinkshowjump?jump=endshow" highlightClick="1"/>
          </p:cNvPr>
          <p:cNvSpPr/>
          <p:nvPr/>
        </p:nvSpPr>
        <p:spPr>
          <a:xfrm>
            <a:off x="8100392" y="5733256"/>
            <a:ext cx="826392" cy="936104"/>
          </a:xfrm>
          <a:prstGeom prst="actionButtonHom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896171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000240"/>
            <a:ext cx="73581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http://nachalo4ka.ru/wp-content/uploads/2014/05/shkolnyiy-universalnyiy-prevyu-12.png</a:t>
            </a:r>
            <a:endParaRPr lang="ru-RU" dirty="0" smtClean="0"/>
          </a:p>
          <a:p>
            <a:pPr algn="ctr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rus4-vpr.sdamgia.ru/test</a:t>
            </a:r>
            <a:endParaRPr lang="ru-RU" dirty="0" smtClean="0"/>
          </a:p>
          <a:p>
            <a:pPr algn="ctr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abrakadabra.fun/uploads/posts/2022-02/1644887463_21-abrakadabra-fun-p-shabloni-dlya-prezentatsii-russkii-yazik-43.jpg</a:t>
            </a:r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98128" y="620688"/>
            <a:ext cx="26763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Источники 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C00000"/>
                </a:solidFill>
              </a:rPr>
              <a:t>Произнеси данные ниже слова, поставь в них знак ударения над ударными </a:t>
            </a:r>
            <a:r>
              <a:rPr lang="ru-RU" sz="3600" b="1" i="1" dirty="0" smtClean="0">
                <a:solidFill>
                  <a:srgbClr val="C00000"/>
                </a:solidFill>
              </a:rPr>
              <a:t>гласными.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67786" y="3140968"/>
            <a:ext cx="727280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400" b="1" dirty="0">
                <a:solidFill>
                  <a:srgbClr val="002060"/>
                </a:solidFill>
              </a:rPr>
              <a:t>Средства, повторим, </a:t>
            </a:r>
            <a:r>
              <a:rPr lang="ru-RU" sz="4400" b="1" dirty="0" smtClean="0">
                <a:solidFill>
                  <a:srgbClr val="002060"/>
                </a:solidFill>
              </a:rPr>
              <a:t>шофер</a:t>
            </a:r>
            <a:r>
              <a:rPr lang="ru-RU" sz="4400" b="1" dirty="0">
                <a:solidFill>
                  <a:srgbClr val="002060"/>
                </a:solidFill>
              </a:rPr>
              <a:t>, приняли.</a:t>
            </a:r>
            <a:endParaRPr lang="ru-RU" sz="595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67786" y="3140968"/>
            <a:ext cx="724213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err="1">
                <a:solidFill>
                  <a:srgbClr val="002060"/>
                </a:solidFill>
              </a:rPr>
              <a:t>Сре́дства</a:t>
            </a:r>
            <a:r>
              <a:rPr lang="ru-RU" sz="4400" b="1" dirty="0">
                <a:solidFill>
                  <a:srgbClr val="002060"/>
                </a:solidFill>
              </a:rPr>
              <a:t>, </a:t>
            </a:r>
            <a:r>
              <a:rPr lang="ru-RU" sz="4400" b="1" dirty="0" err="1">
                <a:solidFill>
                  <a:srgbClr val="002060"/>
                </a:solidFill>
              </a:rPr>
              <a:t>повтори́м</a:t>
            </a:r>
            <a:r>
              <a:rPr lang="ru-RU" sz="4400" b="1" dirty="0">
                <a:solidFill>
                  <a:srgbClr val="002060"/>
                </a:solidFill>
              </a:rPr>
              <a:t>, шофёр, </a:t>
            </a:r>
            <a:r>
              <a:rPr lang="ru-RU" sz="4400" b="1" dirty="0" err="1">
                <a:solidFill>
                  <a:srgbClr val="002060"/>
                </a:solidFill>
              </a:rPr>
              <a:t>при́няли</a:t>
            </a:r>
            <a:r>
              <a:rPr lang="ru-RU" sz="4400" b="1" dirty="0">
                <a:solidFill>
                  <a:srgbClr val="002060"/>
                </a:solidFill>
              </a:rPr>
              <a:t>.</a:t>
            </a:r>
            <a:endParaRPr lang="ru-RU" sz="1481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83121" y="3140968"/>
            <a:ext cx="7242138" cy="228943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324572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C00000"/>
                </a:solidFill>
              </a:rPr>
              <a:t>Произнеси данные ниже слова, поставь в них знак ударения над ударными </a:t>
            </a:r>
            <a:r>
              <a:rPr lang="ru-RU" sz="3600" b="1" i="1" dirty="0" smtClean="0">
                <a:solidFill>
                  <a:srgbClr val="C00000"/>
                </a:solidFill>
              </a:rPr>
              <a:t>гласными.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66649" y="3068960"/>
            <a:ext cx="727280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800" b="1" dirty="0">
                <a:solidFill>
                  <a:srgbClr val="002060"/>
                </a:solidFill>
              </a:rPr>
              <a:t>Алфавит, звонит, понял, краны</a:t>
            </a:r>
            <a:r>
              <a:rPr lang="ru-RU" sz="4800" b="1" dirty="0" smtClean="0">
                <a:solidFill>
                  <a:srgbClr val="002060"/>
                </a:solidFill>
              </a:rPr>
              <a:t>.</a:t>
            </a:r>
            <a:endParaRPr lang="ru-RU" sz="2558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81984" y="3073391"/>
            <a:ext cx="724213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err="1">
                <a:solidFill>
                  <a:srgbClr val="002060"/>
                </a:solidFill>
              </a:rPr>
              <a:t>Алфави́т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звони́т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по́нял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кра́ны</a:t>
            </a:r>
            <a:r>
              <a:rPr lang="ru-RU" sz="4800" b="1" dirty="0">
                <a:solidFill>
                  <a:srgbClr val="002060"/>
                </a:solidFill>
              </a:rPr>
              <a:t>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81984" y="3087025"/>
            <a:ext cx="7242138" cy="228943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289641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C00000"/>
                </a:solidFill>
              </a:rPr>
              <a:t>Произнеси данные ниже слова, поставь в них знак ударения над ударными </a:t>
            </a:r>
            <a:r>
              <a:rPr lang="ru-RU" sz="3600" b="1" i="1" dirty="0" smtClean="0">
                <a:solidFill>
                  <a:srgbClr val="C00000"/>
                </a:solidFill>
              </a:rPr>
              <a:t>гласными.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53985" y="3397748"/>
            <a:ext cx="727280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800" b="1" dirty="0">
                <a:solidFill>
                  <a:srgbClr val="002060"/>
                </a:solidFill>
              </a:rPr>
              <a:t>Документ, брала, средства, цемент.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53985" y="3423846"/>
            <a:ext cx="724213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err="1">
                <a:solidFill>
                  <a:srgbClr val="002060"/>
                </a:solidFill>
              </a:rPr>
              <a:t>Докуме́нт</a:t>
            </a:r>
            <a:r>
              <a:rPr lang="ru-RU" sz="4800" b="1" dirty="0">
                <a:solidFill>
                  <a:srgbClr val="002060"/>
                </a:solidFill>
              </a:rPr>
              <a:t>, брала́, </a:t>
            </a:r>
            <a:r>
              <a:rPr lang="ru-RU" sz="4800" b="1" dirty="0" err="1">
                <a:solidFill>
                  <a:srgbClr val="002060"/>
                </a:solidFill>
              </a:rPr>
              <a:t>сре́дства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цеме́нт</a:t>
            </a:r>
            <a:r>
              <a:rPr lang="ru-RU" sz="4800" b="1" dirty="0">
                <a:solidFill>
                  <a:srgbClr val="002060"/>
                </a:solidFill>
              </a:rPr>
              <a:t>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23315" y="3423846"/>
            <a:ext cx="7303478" cy="228943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47343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C00000"/>
                </a:solidFill>
              </a:rPr>
              <a:t>Произнеси данные ниже слова, поставь в них знак ударения над ударными </a:t>
            </a:r>
            <a:r>
              <a:rPr lang="ru-RU" sz="3600" b="1" i="1" dirty="0" smtClean="0">
                <a:solidFill>
                  <a:srgbClr val="C00000"/>
                </a:solidFill>
              </a:rPr>
              <a:t>гласными.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53985" y="3423846"/>
            <a:ext cx="727280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800" b="1" dirty="0">
                <a:solidFill>
                  <a:srgbClr val="002060"/>
                </a:solidFill>
              </a:rPr>
              <a:t>Брала, взяли, магазин, портфель.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53985" y="3435891"/>
            <a:ext cx="724213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rgbClr val="002060"/>
                </a:solidFill>
              </a:rPr>
              <a:t>Брала́, </a:t>
            </a:r>
            <a:r>
              <a:rPr lang="ru-RU" sz="4800" b="1" dirty="0" err="1">
                <a:solidFill>
                  <a:srgbClr val="002060"/>
                </a:solidFill>
              </a:rPr>
              <a:t>взя́ли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магази́н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портфе́ль</a:t>
            </a:r>
            <a:r>
              <a:rPr lang="ru-RU" sz="4800" b="1" dirty="0">
                <a:solidFill>
                  <a:srgbClr val="002060"/>
                </a:solidFill>
              </a:rPr>
              <a:t>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69320" y="3449525"/>
            <a:ext cx="7242138" cy="228943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733858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C00000"/>
                </a:solidFill>
              </a:rPr>
              <a:t>Произнеси данные ниже слова, поставь в них знак ударения над ударными </a:t>
            </a:r>
            <a:r>
              <a:rPr lang="ru-RU" sz="3600" b="1" i="1" dirty="0" smtClean="0">
                <a:solidFill>
                  <a:srgbClr val="C00000"/>
                </a:solidFill>
              </a:rPr>
              <a:t>гласными.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84859" y="3212976"/>
            <a:ext cx="727280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800" b="1" dirty="0">
                <a:solidFill>
                  <a:srgbClr val="002060"/>
                </a:solidFill>
              </a:rPr>
              <a:t>Столяр, статуя, инструмент, квартал, нефтепровод.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84859" y="3212976"/>
            <a:ext cx="727280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err="1">
                <a:solidFill>
                  <a:srgbClr val="002060"/>
                </a:solidFill>
              </a:rPr>
              <a:t>Столя́р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ста́туя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инструме́нт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кварта́л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нефтепрово́д</a:t>
            </a:r>
            <a:r>
              <a:rPr lang="ru-RU" sz="4800" b="1" dirty="0">
                <a:solidFill>
                  <a:srgbClr val="002060"/>
                </a:solidFill>
              </a:rPr>
              <a:t>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15529" y="3212976"/>
            <a:ext cx="7242138" cy="228943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074414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C00000"/>
                </a:solidFill>
              </a:rPr>
              <a:t>Произнеси данные ниже слова, поставь в них знак ударения над ударными </a:t>
            </a:r>
            <a:r>
              <a:rPr lang="ru-RU" sz="3600" b="1" i="1" dirty="0" smtClean="0">
                <a:solidFill>
                  <a:srgbClr val="C00000"/>
                </a:solidFill>
              </a:rPr>
              <a:t>гласными.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66649" y="3284984"/>
            <a:ext cx="727280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800" b="1" dirty="0">
                <a:solidFill>
                  <a:srgbClr val="002060"/>
                </a:solidFill>
              </a:rPr>
              <a:t>Километр, ворота, цемент, поняла.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7319" y="3284984"/>
            <a:ext cx="7242138" cy="22894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err="1">
                <a:solidFill>
                  <a:srgbClr val="002060"/>
                </a:solidFill>
              </a:rPr>
              <a:t>Киломе́тр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воро́та</a:t>
            </a:r>
            <a:r>
              <a:rPr lang="ru-RU" sz="4800" b="1" dirty="0">
                <a:solidFill>
                  <a:srgbClr val="002060"/>
                </a:solidFill>
              </a:rPr>
              <a:t>, </a:t>
            </a:r>
            <a:r>
              <a:rPr lang="ru-RU" sz="4800" b="1" dirty="0" err="1">
                <a:solidFill>
                  <a:srgbClr val="002060"/>
                </a:solidFill>
              </a:rPr>
              <a:t>цеме́нт</a:t>
            </a:r>
            <a:r>
              <a:rPr lang="ru-RU" sz="4800" b="1" dirty="0">
                <a:solidFill>
                  <a:srgbClr val="002060"/>
                </a:solidFill>
              </a:rPr>
              <a:t>, поняла́.</a:t>
            </a:r>
            <a:endParaRPr lang="ru-RU" sz="4000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27989" y="3284984"/>
            <a:ext cx="7242138" cy="228943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111944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909</Words>
  <Application>Microsoft Office PowerPoint</Application>
  <PresentationFormat>Экран (4:3)</PresentationFormat>
  <Paragraphs>95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Слайд 1</vt:lpstr>
      <vt:lpstr>Произнеси данные ниже слова, поставь в них знак ударения над ударными гласными.</vt:lpstr>
      <vt:lpstr>Произнеси данные ниже слова, поставь в них знак ударения над ударными гласными.</vt:lpstr>
      <vt:lpstr>Произнеси данные ниже слова, поставь в них знак ударения над ударными гласными.</vt:lpstr>
      <vt:lpstr>Произнеси данные ниже слова, поставь в них знак ударения над ударными гласными.</vt:lpstr>
      <vt:lpstr>Произнеси данные ниже слова, поставь в них знак ударения над ударными гласными.</vt:lpstr>
      <vt:lpstr>Произнеси данные ниже слова, поставь в них знак ударения над ударными гласными.</vt:lpstr>
      <vt:lpstr>Произнеси данные ниже слова, поставь в них знак ударения над ударными гласными.</vt:lpstr>
      <vt:lpstr>Произнеси данные ниже слова, поставь в них знак ударения над ударными гласными.</vt:lpstr>
      <vt:lpstr>Произнеси данные ниже слова, поставь в них знак ударения над ударными гласными.</vt:lpstr>
      <vt:lpstr>Произнеси данные ниже слова, поставь в них знак ударения над ударными гласными.</vt:lpstr>
      <vt:lpstr>Произнеси данные ниже слова, поставь в них знак ударения над ударными гласными.</vt:lpstr>
      <vt:lpstr>Произнеси данные ниже слова, поставь в них знак ударения над ударными гласными.</vt:lpstr>
      <vt:lpstr>Произнеси данные ниже слова, поставь в них знак ударения над ударными гласными.</vt:lpstr>
      <vt:lpstr>Произнеси данные ниже слова, поставь в них знак ударения над ударными гласными.</vt:lpstr>
      <vt:lpstr>Произнеси данные ниже слова, поставь в них знак ударения над ударными гласными.</vt:lpstr>
      <vt:lpstr>Произнеси данные ниже слова, поставь в них знак ударения над ударными гласными.</vt:lpstr>
      <vt:lpstr>Произнеси данные ниже слова, поставь в них знак ударения над ударными гласными.</vt:lpstr>
      <vt:lpstr>Произнеси данные ниже слова, поставь в них знак ударения над ударными гласными.</vt:lpstr>
      <vt:lpstr>Произнеси данные ниже слова, поставь в них знак ударения над ударными гласными.</vt:lpstr>
      <vt:lpstr>Произнеси данные ниже слова, поставь в них знак ударения над ударными гласными.</vt:lpstr>
      <vt:lpstr>Произнеси данные ниже слова, поставь в них знак ударения над ударными гласными.</vt:lpstr>
      <vt:lpstr>Произнеси данные ниже слова, поставь в них знак ударения над ударными гласными.</vt:lpstr>
      <vt:lpstr>Произнеси данные ниже слова, поставь в них знак ударения над ударными гласными.</vt:lpstr>
      <vt:lpstr>Произнеси данные ниже слова, поставь в них знак ударения над ударными гласными.</vt:lpstr>
      <vt:lpstr>Произнеси данные ниже слова, поставь в них знак ударения над ударными гласными.</vt:lpstr>
      <vt:lpstr>Произнеси данные ниже слова, поставь в них знак ударения над ударными гласными.</vt:lpstr>
      <vt:lpstr>Произнеси данные ниже слова, поставь в них знак ударения над ударными гласными.</vt:lpstr>
      <vt:lpstr>Произнеси данные ниже слова, поставь в них знак ударения над ударными гласными.</vt:lpstr>
      <vt:lpstr>Произнеси данные ниже слова, поставь в них знак ударения над ударными гласными.</vt:lpstr>
      <vt:lpstr>Слайд 31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Танюша</dc:creator>
  <cp:lastModifiedBy>Дом</cp:lastModifiedBy>
  <cp:revision>49</cp:revision>
  <dcterms:created xsi:type="dcterms:W3CDTF">2019-02-18T04:44:15Z</dcterms:created>
  <dcterms:modified xsi:type="dcterms:W3CDTF">2024-03-18T12:11:11Z</dcterms:modified>
</cp:coreProperties>
</file>