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 userDrawn="1"/>
        </p:nvPicPr>
        <p:blipFill>
          <a:blip r:embed="rId2" cstate="print">
            <a:lum bright="10000"/>
          </a:blip>
          <a:srcRect r="14575"/>
          <a:stretch>
            <a:fillRect/>
          </a:stretch>
        </p:blipFill>
        <p:spPr bwMode="auto">
          <a:xfrm>
            <a:off x="-1" y="0"/>
            <a:ext cx="90054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B620-8675-404C-ABB8-23D7DDDA70F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71BC-9DEA-44CE-BE33-941316F79F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1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B620-8675-404C-ABB8-23D7DDDA70F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71BC-9DEA-44CE-BE33-941316F79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B620-8675-404C-ABB8-23D7DDDA70F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71BC-9DEA-44CE-BE33-941316F79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B620-8675-404C-ABB8-23D7DDDA70F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71BC-9DEA-44CE-BE33-941316F79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B620-8675-404C-ABB8-23D7DDDA70F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71BC-9DEA-44CE-BE33-941316F79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B620-8675-404C-ABB8-23D7DDDA70F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71BC-9DEA-44CE-BE33-941316F79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B620-8675-404C-ABB8-23D7DDDA70F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71BC-9DEA-44CE-BE33-941316F79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B620-8675-404C-ABB8-23D7DDDA70F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71BC-9DEA-44CE-BE33-941316F79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B620-8675-404C-ABB8-23D7DDDA70F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71BC-9DEA-44CE-BE33-941316F79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B620-8675-404C-ABB8-23D7DDDA70F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71BC-9DEA-44CE-BE33-941316F79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B620-8675-404C-ABB8-23D7DDDA70F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71BC-9DEA-44CE-BE33-941316F79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4B620-8675-404C-ABB8-23D7DDDA70F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E71BC-9DEA-44CE-BE33-941316F79F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1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a.baamboozle.com/uploads/images/253430/1613860914_377723_gif-url.gif" TargetMode="External"/><Relationship Id="rId13" Type="http://schemas.openxmlformats.org/officeDocument/2006/relationships/hyperlink" Target="https://nastroy.net/pic/images/202005/615599-1588891601.jpg" TargetMode="External"/><Relationship Id="rId3" Type="http://schemas.openxmlformats.org/officeDocument/2006/relationships/hyperlink" Target="https://cdn.basicdecor.ru/files/media/product_photos/24/1761210/original/wbt24_1.jpg" TargetMode="External"/><Relationship Id="rId7" Type="http://schemas.openxmlformats.org/officeDocument/2006/relationships/hyperlink" Target="https://&#1072;&#1084;&#1086;-&#1074;&#1080;&#1089;&#1090;&#1080;&#1085;&#1086;.&#1088;&#1092;/tinybrowser/images/go-chs/2022/svechi.jpg" TargetMode="External"/><Relationship Id="rId12" Type="http://schemas.openxmlformats.org/officeDocument/2006/relationships/hyperlink" Target="https://www.rostovmilo.ru/wa-data/public/shop/products/78/04/30478/images/5595/5595.750x0.jpg" TargetMode="External"/><Relationship Id="rId2" Type="http://schemas.openxmlformats.org/officeDocument/2006/relationships/hyperlink" Target="https://top-fon.com/uploads/posts/2023-01/1675114416_top-fon-com-p-fon-dlya-prezentatsii-so-svechkoi-85.jpg" TargetMode="External"/><Relationship Id="rId16" Type="http://schemas.openxmlformats.org/officeDocument/2006/relationships/hyperlink" Target="https://crosti.ru/patterns/00/12/78/30_picture_d9f58a0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inclipart.com/picdir/big/30-305829_candlestick-png-clip-art-candle-in-holder-clipart.png" TargetMode="External"/><Relationship Id="rId11" Type="http://schemas.openxmlformats.org/officeDocument/2006/relationships/hyperlink" Target="https://medvoblago.ru/wp-content/uploads/2019/11/vosk7-1.jpg" TargetMode="External"/><Relationship Id="rId5" Type="http://schemas.openxmlformats.org/officeDocument/2006/relationships/hyperlink" Target="https://www.pinclipart.com/picdir/big/359-3590772_clip-free-download-transparent-candle-prayer-advent-candle.png" TargetMode="External"/><Relationship Id="rId15" Type="http://schemas.openxmlformats.org/officeDocument/2006/relationships/hyperlink" Target="https://i.pinimg.com/originals/06/1c/4d/061c4dc4341b1e1fc095491cbcd30e9f.jpg" TargetMode="External"/><Relationship Id="rId10" Type="http://schemas.openxmlformats.org/officeDocument/2006/relationships/hyperlink" Target="https://pro-vosk.ru/wp-content/uploads/2020/09/Svojstva-parafina.jpg" TargetMode="External"/><Relationship Id="rId4" Type="http://schemas.openxmlformats.org/officeDocument/2006/relationships/hyperlink" Target="https://cdn3.vectorstock.com/i/1000x1000/07/02/church-candle-icon-cartoon-style-vector-16160702.jpg" TargetMode="External"/><Relationship Id="rId9" Type="http://schemas.openxmlformats.org/officeDocument/2006/relationships/hyperlink" Target="https://fs.znanio.ru/methodology/images/d1/49/d1494b8b75b0fd1d9983b7eefa75f75e17c4e247.jpg" TargetMode="External"/><Relationship Id="rId14" Type="http://schemas.openxmlformats.org/officeDocument/2006/relationships/hyperlink" Target="https://gas-kvas.com/uploads/posts/2023-01/1673596316_gas-kvas-com-p-detskii-risunok-svecha-42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5114395_top-fon-com-p-fon-dlya-prezentatsii-so-svechkoi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https://x-lines.ru/letters/i/cyrillicfancy/0573/5484ed/40/1/4n1pdy6ozzemiwcg4nhpbxsozzembwf54ggpbxqosdea6egosxeabwfo4n6pbxstomem5wf64gy7dysttoodgegozmemzwfo4gy7dy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296" y="188640"/>
            <a:ext cx="5328000" cy="288000"/>
          </a:xfrm>
          <a:prstGeom prst="rect">
            <a:avLst/>
          </a:prstGeom>
          <a:noFill/>
        </p:spPr>
      </p:pic>
      <p:pic>
        <p:nvPicPr>
          <p:cNvPr id="5" name="Picture 4" descr="https://x-lines.ru/letters/i/cyrillicfancy/0691/864d1d/40/1/4ne7bq6oz5emwebyryonbwf84nhpdysosdeafwfi4n77ddgto8emiwfo4g81bwfu4gypbcgozuem7wcn4n67bxsto8eafwcc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3997"/>
          <a:stretch>
            <a:fillRect/>
          </a:stretch>
        </p:blipFill>
        <p:spPr bwMode="auto">
          <a:xfrm>
            <a:off x="2723247" y="656728"/>
            <a:ext cx="3648953" cy="324000"/>
          </a:xfrm>
          <a:prstGeom prst="rect">
            <a:avLst/>
          </a:prstGeom>
          <a:noFill/>
        </p:spPr>
      </p:pic>
      <p:pic>
        <p:nvPicPr>
          <p:cNvPr id="10244" name="Picture 4" descr="https://x-lines.ru/letters/i/cyrillicfancy/3490/f98bcb/50/1/4ncpdyqtomem7wcy4nhpdd3y4gy7bcsoszeaxwf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780928"/>
            <a:ext cx="4420286" cy="432000"/>
          </a:xfrm>
          <a:prstGeom prst="rect">
            <a:avLst/>
          </a:prstGeom>
          <a:noFill/>
        </p:spPr>
      </p:pic>
      <p:pic>
        <p:nvPicPr>
          <p:cNvPr id="8" name="Picture 4" descr="https://x-lines.ru/letters/i/cyrillicfancy/0777/5484ed/30/1/rdejxwfo4n67dd6tomemtwfiryaug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57178" y="2060848"/>
            <a:ext cx="2266950" cy="3429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2654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 Рассмотри рисунок.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18864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8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73325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 Какую дополнительную информацию об использовании свечей можно получить из рисунка?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1506" name="Picture 2" descr="https://xn----7sbhyauldf1al.xn--p1ai/tinybrowser/images/go-chs/2022/sve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5"/>
            <a:ext cx="6336704" cy="4482853"/>
          </a:xfrm>
          <a:prstGeom prst="rect">
            <a:avLst/>
          </a:prstGeom>
          <a:noFill/>
        </p:spPr>
      </p:pic>
      <p:sp>
        <p:nvSpPr>
          <p:cNvPr id="6" name="Нашивка 5">
            <a:hlinkClick r:id="" action="ppaction://hlinkshowjump?jump=nextslide"/>
          </p:cNvPr>
          <p:cNvSpPr/>
          <p:nvPr/>
        </p:nvSpPr>
        <p:spPr>
          <a:xfrm>
            <a:off x="8532440" y="6309320"/>
            <a:ext cx="396000" cy="360000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283804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Расскажи о прочитанном тексте.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620688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А как сейчас люди используют свечи? Пользовался(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лась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) ли ты свечой?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869160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Я прочитал(а) текст, в котором рассказывается … </a:t>
            </a:r>
          </a:p>
          <a:p>
            <a:endParaRPr lang="ru-RU" b="1" dirty="0" smtClean="0"/>
          </a:p>
          <a:p>
            <a:r>
              <a:rPr lang="ru-RU" b="1" dirty="0" smtClean="0"/>
              <a:t>Мне понравился рассказ, потому что …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8864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9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374897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10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1412776"/>
            <a:ext cx="1908000" cy="360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Источник света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52120" y="1844824"/>
            <a:ext cx="3096000" cy="360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Украшение интерьера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52120" y="1412776"/>
            <a:ext cx="3096344" cy="360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 Ароматизация помещения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2120" y="2276872"/>
            <a:ext cx="3096000" cy="360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Атрибут праздников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864" y="1844824"/>
            <a:ext cx="1908000" cy="360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религии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47864" y="2276872"/>
            <a:ext cx="1908000" cy="360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Атрибут гаданий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i.pinimg.com/originals/06/1c/4d/061c4dc4341b1e1fc095491cbcd30e9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10" r="9439" b="5882"/>
          <a:stretch>
            <a:fillRect/>
          </a:stretch>
        </p:blipFill>
        <p:spPr bwMode="auto">
          <a:xfrm>
            <a:off x="5652120" y="2805384"/>
            <a:ext cx="3240360" cy="3912887"/>
          </a:xfrm>
          <a:prstGeom prst="rect">
            <a:avLst/>
          </a:prstGeom>
          <a:noFill/>
        </p:spPr>
      </p:pic>
      <p:pic>
        <p:nvPicPr>
          <p:cNvPr id="2052" name="Picture 4" descr="Мальчик со свечой карт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2592288" cy="3167766"/>
          </a:xfrm>
          <a:prstGeom prst="rect">
            <a:avLst/>
          </a:prstGeom>
          <a:noFill/>
        </p:spPr>
      </p:pic>
      <p:sp>
        <p:nvSpPr>
          <p:cNvPr id="15" name="Нашивка 14">
            <a:hlinkClick r:id="" action="ppaction://hlinkshowjump?jump=endshow"/>
          </p:cNvPr>
          <p:cNvSpPr/>
          <p:nvPr/>
        </p:nvSpPr>
        <p:spPr>
          <a:xfrm>
            <a:off x="8532440" y="6309320"/>
            <a:ext cx="396000" cy="360000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20688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https://top-fon.com/uploads/posts/2023-01/1675114416_top-fon-com-p-fon-dlya-prezentatsii-so-svechkoi-85.jpg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https://cdn.basicdecor.ru/files/media/product_photos/24/1761210/original/wbt24_1.jpg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https://cdn3.vectorstock.com/i/1000x1000/07/02/church-candle-icon-cartoon-style-vector-16160702.jpg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https://www.pinclipart.com/picdir/big/359-3590772_clip-free-download-transparent-candle-prayer-advent-candle.png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https://www.pinclipart.com/picdir/big/30-305829_candlestick-png-clip-art-candle-in-holder-clipart.png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https://xn----7sbhyauldf1al.xn--p1ai/tinybrowser/images/go-chs/2022/svechi.jpg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8"/>
              </a:rPr>
              <a:t>https://media.baamboozle.com/uploads/images/253430/1613860914_377723_gif-url.gif</a:t>
            </a:r>
            <a:r>
              <a:rPr lang="ru-RU" sz="1400" dirty="0" smtClean="0"/>
              <a:t> </a:t>
            </a:r>
            <a:r>
              <a:rPr lang="en-US" sz="1400" dirty="0" smtClean="0">
                <a:hlinkClick r:id="rId9"/>
              </a:rPr>
              <a:t>https://fs.znanio.ru/methodology/images/d1/49/d1494b8b75b0fd1d9983b7eefa75f75e17c4e247.jpg</a:t>
            </a:r>
            <a:r>
              <a:rPr lang="ru-RU" sz="1400" dirty="0" smtClean="0"/>
              <a:t> </a:t>
            </a:r>
          </a:p>
          <a:p>
            <a:r>
              <a:rPr lang="en-US" sz="1400" dirty="0" smtClean="0">
                <a:hlinkClick r:id="rId10"/>
              </a:rPr>
              <a:t>https://pro-vosk.ru/wp-content/uploads/2020/09/Svojstva-parafina.jpg</a:t>
            </a:r>
            <a:r>
              <a:rPr lang="ru-RU" sz="1400" dirty="0" smtClean="0"/>
              <a:t> </a:t>
            </a:r>
          </a:p>
          <a:p>
            <a:r>
              <a:rPr lang="en-US" sz="1400" dirty="0" smtClean="0">
                <a:hlinkClick r:id="rId11"/>
              </a:rPr>
              <a:t>https://medvoblago.ru/wp-content/uploads/2019/11/vosk7-1.jpg</a:t>
            </a:r>
            <a:r>
              <a:rPr lang="ru-RU" sz="1400" dirty="0" smtClean="0"/>
              <a:t> </a:t>
            </a:r>
          </a:p>
          <a:p>
            <a:r>
              <a:rPr lang="en-US" sz="1400" dirty="0" smtClean="0">
                <a:hlinkClick r:id="rId12"/>
              </a:rPr>
              <a:t>https://www.rostovmilo.ru/wa-data/public/shop/products/78/04/30478/images/5595/5595.750x0.jpg</a:t>
            </a:r>
            <a:endParaRPr lang="ru-RU" sz="1400" dirty="0" smtClean="0"/>
          </a:p>
          <a:p>
            <a:r>
              <a:rPr lang="en-US" sz="1400" dirty="0" smtClean="0">
                <a:hlinkClick r:id="rId13"/>
              </a:rPr>
              <a:t>https://nastroy.net/pic/images/202005/615599-1588891601.jpg</a:t>
            </a:r>
            <a:r>
              <a:rPr lang="ru-RU" sz="1400" dirty="0" smtClean="0"/>
              <a:t> </a:t>
            </a:r>
          </a:p>
          <a:p>
            <a:r>
              <a:rPr lang="en-US" sz="1400" dirty="0" smtClean="0">
                <a:hlinkClick r:id="rId14"/>
              </a:rPr>
              <a:t>https://gas-kvas.com/uploads/posts/2023-01/1673596316_gas-kvas-com-p-detskii-risunok-svecha-42.png</a:t>
            </a:r>
            <a:endParaRPr lang="ru-RU" sz="1400" dirty="0" smtClean="0"/>
          </a:p>
          <a:p>
            <a:r>
              <a:rPr lang="en-US" sz="1400" dirty="0" smtClean="0">
                <a:hlinkClick r:id="rId15"/>
              </a:rPr>
              <a:t>https://i.pinimg.com/originals/06/1c/4d/061c4dc4341b1e1fc095491cbcd30e9f.jpg</a:t>
            </a:r>
            <a:r>
              <a:rPr lang="ru-RU" sz="1400" dirty="0" smtClean="0"/>
              <a:t> </a:t>
            </a:r>
            <a:r>
              <a:rPr lang="en-US" sz="1400" dirty="0" smtClean="0">
                <a:hlinkClick r:id="rId16"/>
              </a:rPr>
              <a:t>https://crosti.ru/patterns/00/12/78/30_picture_d9f58a0d.jpg</a:t>
            </a:r>
            <a:r>
              <a:rPr lang="ru-RU" sz="1400" dirty="0" smtClean="0"/>
              <a:t>   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6021288"/>
            <a:ext cx="55446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Литература: </a:t>
            </a:r>
          </a:p>
          <a:p>
            <a:r>
              <a:rPr lang="ru-RU" sz="1200" b="1" dirty="0" smtClean="0"/>
              <a:t>Функциональная грамотность. 3 класс.</a:t>
            </a:r>
            <a:r>
              <a:rPr lang="ru-RU" sz="1200" dirty="0" smtClean="0"/>
              <a:t> Тренажер для школьников/ М.В. Буряк, С.А. Шейкина. – М.: Планета, 2022. – 88 с. – (Учение с увлечением). 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интернет-ресурсы: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5078313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Большинство учёных полагают, что первые свечи появились в Древнем Египте.  Делали их из полого тростника, который рос в окрестностях в изобилии. Его окунали в растопленный животный жир. Правда, у этих свечей не было фитиля. </a:t>
            </a:r>
          </a:p>
          <a:p>
            <a:pPr algn="just"/>
            <a:r>
              <a:rPr lang="ru-RU" b="1" dirty="0"/>
              <a:t> </a:t>
            </a:r>
            <a:r>
              <a:rPr lang="ru-RU" b="1" dirty="0" smtClean="0"/>
              <a:t>    А вот свечи с фитилями впервые появились в Древнем Риме. Ими освещали дома  и храмы, их носили с собой, когда ходили по тёмным улицам. </a:t>
            </a:r>
          </a:p>
          <a:p>
            <a:pPr algn="just"/>
            <a:r>
              <a:rPr lang="ru-RU" b="1" dirty="0"/>
              <a:t> </a:t>
            </a:r>
            <a:r>
              <a:rPr lang="ru-RU" b="1" dirty="0" smtClean="0"/>
              <a:t>    И только в Средние века, когда люди освоили пчеловодство, появились восковые свечи с тонким волнующим ароматом воска и мёда. Они дольше горели, меньше дымили и лучше пахли. Эти свечи были очень дорогими, и поэтому ими пользовались  только богатые люди. </a:t>
            </a:r>
          </a:p>
          <a:p>
            <a:pPr algn="just"/>
            <a:r>
              <a:rPr lang="ru-RU" b="1" dirty="0"/>
              <a:t> </a:t>
            </a:r>
            <a:r>
              <a:rPr lang="ru-RU" b="1" dirty="0" smtClean="0"/>
              <a:t>    С прогрессирующим развитием нефтепромышленности появилась возможность изготавливать дешёвые свечи, которые стали доступны всем. И делали их  из парафина. </a:t>
            </a:r>
          </a:p>
          <a:p>
            <a:pPr algn="just"/>
            <a:r>
              <a:rPr lang="ru-RU" b="1" dirty="0"/>
              <a:t> </a:t>
            </a:r>
            <a:r>
              <a:rPr lang="ru-RU" b="1" dirty="0" smtClean="0"/>
              <a:t>    По качеству парафин не уступает воску. Он ярко горит, не коптит, не выделяет неприятного запаха. </a:t>
            </a:r>
          </a:p>
          <a:p>
            <a:pPr algn="just"/>
            <a:r>
              <a:rPr lang="ru-RU" b="1" dirty="0"/>
              <a:t> </a:t>
            </a:r>
            <a:r>
              <a:rPr lang="ru-RU" b="1" dirty="0" smtClean="0"/>
              <a:t>    Около 150 лет назад была изобретена первая лампа накаливания, которая постепенно стала вытеснять свечу из домов как источник освещения. Однако ещё долгое  время люди держали в домах свечи на случай, если отключится электричество.</a:t>
            </a:r>
            <a:endParaRPr lang="ru-RU" b="1" dirty="0"/>
          </a:p>
        </p:txBody>
      </p:sp>
      <p:sp>
        <p:nvSpPr>
          <p:cNvPr id="3" name="Нашивка 2">
            <a:hlinkClick r:id="" action="ppaction://hlinkshowjump?jump=nextslide"/>
          </p:cNvPr>
          <p:cNvSpPr/>
          <p:nvPr/>
        </p:nvSpPr>
        <p:spPr>
          <a:xfrm>
            <a:off x="8532440" y="6309320"/>
            <a:ext cx="396000" cy="360000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3212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Объясни значение слова.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8072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Свеча</a:t>
            </a:r>
            <a:r>
              <a:rPr lang="ru-RU" dirty="0" smtClean="0"/>
              <a:t> -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18864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1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55679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Открой толковый словарь С.И. Ожегова, Н.Ю. Шведовой. 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Выпиши из словаря первое значение слова.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348880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Свеча</a:t>
            </a:r>
            <a:r>
              <a:rPr lang="ru-RU" dirty="0" smtClean="0"/>
              <a:t> . 1.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573016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Запиши ответ на вопрос: «Из чего делали свечи в Древнем Египте?»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291565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2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65313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Подумай, какое слово в предложении может иметь следующее значение. Впиши это слово.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5589240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пустой внутри, ничем не заполненный.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47664" y="2276872"/>
            <a:ext cx="5472608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Палочка из жирового вещества с фитилём внутри, служащая источником освещения.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31640" y="4005064"/>
            <a:ext cx="6480720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Древнем Египте свечи  делали их из полого тростника.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7584" y="5589240"/>
            <a:ext cx="1296144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Полый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 l="13871" t="6461"/>
          <a:stretch>
            <a:fillRect/>
          </a:stretch>
        </p:blipFill>
        <p:spPr bwMode="auto">
          <a:xfrm>
            <a:off x="7596336" y="1856058"/>
            <a:ext cx="1008112" cy="117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1259632" y="980728"/>
            <a:ext cx="4104456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приспособление для освещения.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Нашивка 15">
            <a:hlinkClick r:id="" action="ppaction://hlinkshowjump?jump=nextslide"/>
          </p:cNvPr>
          <p:cNvSpPr/>
          <p:nvPr/>
        </p:nvSpPr>
        <p:spPr>
          <a:xfrm>
            <a:off x="8532440" y="6309320"/>
            <a:ext cx="396000" cy="360000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.znanio.ru/methodology/images/d1/49/d1494b8b75b0fd1d9983b7eefa75f75e17c4e247.jpg"/>
          <p:cNvPicPr>
            <a:picLocks noChangeAspect="1" noChangeArrowheads="1"/>
          </p:cNvPicPr>
          <p:nvPr/>
        </p:nvPicPr>
        <p:blipFill>
          <a:blip r:embed="rId2" cstate="print"/>
          <a:srcRect l="68614" t="54098" r="4098" b="9836"/>
          <a:stretch>
            <a:fillRect/>
          </a:stretch>
        </p:blipFill>
        <p:spPr bwMode="auto">
          <a:xfrm>
            <a:off x="3275856" y="3645024"/>
            <a:ext cx="2711720" cy="2016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Picture 2" descr="https://fs.znanio.ru/methodology/images/d1/49/d1494b8b75b0fd1d9983b7eefa75f75e17c4e247.jpg"/>
          <p:cNvPicPr>
            <a:picLocks noChangeAspect="1" noChangeArrowheads="1"/>
          </p:cNvPicPr>
          <p:nvPr/>
        </p:nvPicPr>
        <p:blipFill>
          <a:blip r:embed="rId2" cstate="print"/>
          <a:srcRect l="68614" t="8196" r="4098" b="55738"/>
          <a:stretch>
            <a:fillRect/>
          </a:stretch>
        </p:blipFill>
        <p:spPr bwMode="auto">
          <a:xfrm>
            <a:off x="6084168" y="908720"/>
            <a:ext cx="2711718" cy="2016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375756" y="26064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Первые огни освещения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2996952"/>
            <a:ext cx="1224136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костёр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23928" y="2996952"/>
            <a:ext cx="1224136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факел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76256" y="2996952"/>
            <a:ext cx="1224136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лучина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5805264"/>
            <a:ext cx="2016224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tx1"/>
                </a:solidFill>
              </a:rPr>
              <a:t>масляная </a:t>
            </a:r>
            <a:r>
              <a:rPr lang="ru-RU" b="1" dirty="0" smtClean="0">
                <a:solidFill>
                  <a:schemeClr val="tx1"/>
                </a:solidFill>
              </a:rPr>
              <a:t>лампа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4208" y="5805264"/>
            <a:ext cx="2376264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керосиновая лампа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67944" y="5805264"/>
            <a:ext cx="1224136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свеча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https://fs.znanio.ru/methodology/images/d1/49/d1494b8b75b0fd1d9983b7eefa75f75e17c4e247.jpg"/>
          <p:cNvPicPr>
            <a:picLocks noChangeAspect="1" noChangeArrowheads="1"/>
          </p:cNvPicPr>
          <p:nvPr/>
        </p:nvPicPr>
        <p:blipFill>
          <a:blip r:embed="rId2" cstate="print"/>
          <a:srcRect l="4501" t="8196" r="68718" b="55738"/>
          <a:stretch>
            <a:fillRect/>
          </a:stretch>
        </p:blipFill>
        <p:spPr bwMode="auto">
          <a:xfrm>
            <a:off x="323528" y="908720"/>
            <a:ext cx="2661416" cy="2016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2" descr="https://fs.znanio.ru/methodology/images/d1/49/d1494b8b75b0fd1d9983b7eefa75f75e17c4e247.jpg"/>
          <p:cNvPicPr>
            <a:picLocks noChangeAspect="1" noChangeArrowheads="1"/>
          </p:cNvPicPr>
          <p:nvPr/>
        </p:nvPicPr>
        <p:blipFill>
          <a:blip r:embed="rId2" cstate="print"/>
          <a:srcRect l="36869" t="8196" r="36350" b="55738"/>
          <a:stretch>
            <a:fillRect/>
          </a:stretch>
        </p:blipFill>
        <p:spPr bwMode="auto">
          <a:xfrm>
            <a:off x="3203848" y="908720"/>
            <a:ext cx="2661711" cy="201622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Picture 2" descr="https://fs.znanio.ru/methodology/images/d1/49/d1494b8b75b0fd1d9983b7eefa75f75e17c4e247.jpg"/>
          <p:cNvPicPr>
            <a:picLocks noChangeAspect="1" noChangeArrowheads="1"/>
          </p:cNvPicPr>
          <p:nvPr/>
        </p:nvPicPr>
        <p:blipFill>
          <a:blip r:embed="rId2" cstate="print"/>
          <a:srcRect l="4501" t="54098" r="68718" b="9836"/>
          <a:stretch>
            <a:fillRect/>
          </a:stretch>
        </p:blipFill>
        <p:spPr bwMode="auto">
          <a:xfrm>
            <a:off x="395536" y="3645024"/>
            <a:ext cx="2661414" cy="2016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Picture 2" descr="https://fs.znanio.ru/methodology/images/d1/49/d1494b8b75b0fd1d9983b7eefa75f75e17c4e247.jpg"/>
          <p:cNvPicPr>
            <a:picLocks noChangeAspect="1" noChangeArrowheads="1"/>
          </p:cNvPicPr>
          <p:nvPr/>
        </p:nvPicPr>
        <p:blipFill>
          <a:blip r:embed="rId2" cstate="print"/>
          <a:srcRect l="36869" t="54098" r="36350" b="9836"/>
          <a:stretch>
            <a:fillRect/>
          </a:stretch>
        </p:blipFill>
        <p:spPr bwMode="auto">
          <a:xfrm>
            <a:off x="6156176" y="3645024"/>
            <a:ext cx="2661414" cy="2016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Нашивка 15">
            <a:hlinkClick r:id="" action="ppaction://hlinkshowjump?jump=nextslide"/>
          </p:cNvPr>
          <p:cNvSpPr/>
          <p:nvPr/>
        </p:nvSpPr>
        <p:spPr>
          <a:xfrm>
            <a:off x="8532440" y="6309320"/>
            <a:ext cx="396000" cy="360000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8864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3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Что используют при изготовлении свечей? Впиши пропущенные слова.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- продукт перегонки нефти.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- производится из плодов пальмового дерева. Он достаточно твёрд, а потому его  температура плавления несколько выше, чем у пчелиного воска. </a:t>
            </a:r>
          </a:p>
          <a:p>
            <a:endParaRPr lang="ru-RU" dirty="0"/>
          </a:p>
          <a:p>
            <a:r>
              <a:rPr lang="ru-RU" dirty="0" smtClean="0"/>
              <a:t>                                           - натуральный продукт производства пчёл.</a:t>
            </a:r>
            <a:r>
              <a:rPr lang="ru-RU" b="1" dirty="0" smtClean="0"/>
              <a:t> Свечи горят </a:t>
            </a:r>
          </a:p>
          <a:p>
            <a:r>
              <a:rPr lang="ru-RU" b="1" dirty="0" smtClean="0"/>
              <a:t>дольше и ярче</a:t>
            </a:r>
            <a:r>
              <a:rPr lang="ru-RU" dirty="0" smtClean="0"/>
              <a:t>, чем парафиновые. </a:t>
            </a:r>
          </a:p>
          <a:p>
            <a:r>
              <a:rPr lang="ru-RU" dirty="0" smtClean="0"/>
              <a:t>                         </a:t>
            </a:r>
          </a:p>
          <a:p>
            <a:r>
              <a:rPr lang="ru-RU" dirty="0" smtClean="0"/>
              <a:t>                            , например говяжий.  </a:t>
            </a:r>
            <a:r>
              <a:rPr lang="ru-RU" b="1" dirty="0" smtClean="0"/>
              <a:t>Свечи горят чисто</a:t>
            </a:r>
            <a:r>
              <a:rPr lang="ru-RU" dirty="0" smtClean="0"/>
              <a:t>, без дыма и копоти.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36510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Подчеркни вещество для изготовления свечей, о котором не говорится в тексте.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340800"/>
            <a:ext cx="1296144" cy="288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Парафин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924944"/>
            <a:ext cx="1944000" cy="288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Пчелиный воск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3789072"/>
            <a:ext cx="1296144" cy="288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Жир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1844856"/>
            <a:ext cx="1944000" cy="288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Пальмовый воск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196" name="Picture 4" descr="https://pro-vosk.ru/wp-content/uploads/2020/09/Svojstva-parafin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085184"/>
            <a:ext cx="2109009" cy="13681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403648" y="4725144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Клик на карточку!</a:t>
            </a:r>
            <a:endParaRPr lang="ru-RU" sz="1000" dirty="0"/>
          </a:p>
        </p:txBody>
      </p:sp>
      <p:pic>
        <p:nvPicPr>
          <p:cNvPr id="8198" name="Picture 6" descr="https://medvoblago.ru/wp-content/uploads/2019/11/vosk7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4869160"/>
            <a:ext cx="1584176" cy="1584176"/>
          </a:xfrm>
          <a:prstGeom prst="rect">
            <a:avLst/>
          </a:prstGeom>
          <a:noFill/>
        </p:spPr>
      </p:pic>
      <p:pic>
        <p:nvPicPr>
          <p:cNvPr id="8200" name="Picture 8" descr="https://www.rostovmilo.ru/wa-data/public/shop/products/78/04/30478/images/5595/5595.750x0.jpg"/>
          <p:cNvPicPr>
            <a:picLocks noChangeAspect="1" noChangeArrowheads="1"/>
          </p:cNvPicPr>
          <p:nvPr/>
        </p:nvPicPr>
        <p:blipFill>
          <a:blip r:embed="rId4" cstate="print"/>
          <a:srcRect t="8511" r="27108" b="29787"/>
          <a:stretch>
            <a:fillRect/>
          </a:stretch>
        </p:blipFill>
        <p:spPr bwMode="auto">
          <a:xfrm>
            <a:off x="2771800" y="4941168"/>
            <a:ext cx="1800200" cy="1523845"/>
          </a:xfrm>
          <a:prstGeom prst="roundRect">
            <a:avLst/>
          </a:prstGeom>
          <a:noFill/>
        </p:spPr>
      </p:pic>
      <p:pic>
        <p:nvPicPr>
          <p:cNvPr id="8202" name="Picture 10" descr="https://nastroy.net/pic/images/202005/615599-15888916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8609" t="46461" r="55703"/>
          <a:stretch>
            <a:fillRect/>
          </a:stretch>
        </p:blipFill>
        <p:spPr bwMode="auto">
          <a:xfrm>
            <a:off x="7380312" y="5157192"/>
            <a:ext cx="936104" cy="1323469"/>
          </a:xfrm>
          <a:prstGeom prst="roundRect">
            <a:avLst/>
          </a:prstGeom>
          <a:noFill/>
        </p:spPr>
      </p:pic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8532440" y="6309320"/>
            <a:ext cx="396000" cy="360000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5916" y="18864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4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068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Выбери вопросы, на которые можно найти ответы в тексте.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437112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Устно ответь на вопросы.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1124744"/>
            <a:ext cx="4860000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Где появились первые свечи без фитилей?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1772816"/>
            <a:ext cx="4860000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Где появились первые свечи с фитилями?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2420888"/>
            <a:ext cx="4860000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Почему восковые свечи долго горели?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5224" y="1772864"/>
            <a:ext cx="432000" cy="432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272" y="1844824"/>
            <a:ext cx="324000" cy="324000"/>
          </a:xfrm>
          <a:prstGeom prst="rect">
            <a:avLst/>
          </a:prstGeom>
        </p:spPr>
      </p:pic>
      <p:sp>
        <p:nvSpPr>
          <p:cNvPr id="10" name="Скругленный прямоугольник 9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575224" y="2420888"/>
            <a:ext cx="432000" cy="432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5224" y="1124792"/>
            <a:ext cx="432000" cy="432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272" y="1196752"/>
            <a:ext cx="324000" cy="32400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115616" y="3068960"/>
            <a:ext cx="4860000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Какие свечи появились в Средние века?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5224" y="3069008"/>
            <a:ext cx="432000" cy="432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272" y="3140968"/>
            <a:ext cx="324000" cy="32400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1115616" y="3717032"/>
            <a:ext cx="4860000" cy="54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Почему появилась возможность изготавливать парафиновые свечи?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5224" y="3717080"/>
            <a:ext cx="432000" cy="432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272" y="3789040"/>
            <a:ext cx="324000" cy="324000"/>
          </a:xfrm>
          <a:prstGeom prst="rect">
            <a:avLst/>
          </a:prstGeom>
        </p:spPr>
      </p:pic>
      <p:sp>
        <p:nvSpPr>
          <p:cNvPr id="7170" name="AutoShape 2" descr="https://top-fon.com/uploads/posts/2023-01/1675114472_top-fon-com-p-fon-dlya-prezentatsii-so-svechkoi-1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s://thumbs.dreamstime.com/b/%D0%BF%D0%BE%D0%B4%D1%81%D0%B2%D0%B5%D1%87%D0%BD%D0%B8%D0%BA-%D1%81%D0%B2%D0%B5%D1%87%D0%B8-%D0%BD%D0%B0-%D0%BC%D0%B0%D1%80%D0%BE%D1%87%D0%BD%D1%8B%D0%B5-%D0%BF%D1%80%D0%B5%D0%B4%D0%BC%D0%B5%D1%82%D1%8B-%D0%B4%D0%BE%D0%BC%D0%B0%D1%88%D0%BD%D0%B5%D0%B3%D0%BE-%D0%BE%D0%B1%D0%B8%D1%85%D0%BE%D0%B4%D0%B0-%D1%80%D0%B8%D1%81%D0%BE%D0%B2%D0%B0%D0%BD%D0%B8%D0%B5-19107773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53" t="2469" r="18519"/>
          <a:stretch>
            <a:fillRect/>
          </a:stretch>
        </p:blipFill>
        <p:spPr bwMode="auto">
          <a:xfrm>
            <a:off x="6300192" y="2852936"/>
            <a:ext cx="2461033" cy="3888432"/>
          </a:xfrm>
          <a:prstGeom prst="rect">
            <a:avLst/>
          </a:prstGeom>
          <a:noFill/>
        </p:spPr>
      </p:pic>
      <p:sp>
        <p:nvSpPr>
          <p:cNvPr id="21" name="Нашивка 20">
            <a:hlinkClick r:id="" action="ppaction://hlinkshowjump?jump=nextslide"/>
          </p:cNvPr>
          <p:cNvSpPr/>
          <p:nvPr/>
        </p:nvSpPr>
        <p:spPr>
          <a:xfrm>
            <a:off x="8532440" y="6309320"/>
            <a:ext cx="396000" cy="360000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95536" y="1412776"/>
            <a:ext cx="5580000" cy="43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 Какое изобретение вытеснило свечу из домов?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2" y="18864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5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2429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Составь вопрос так, чтобы ответ можно было найти в последнем абзаце текста. Запиши вопрос.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47700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Подчеркни ответ в тексте.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1988888"/>
            <a:ext cx="5580000" cy="43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  Когда была изобретена первая лампа накаливания?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2564904"/>
            <a:ext cx="5580000" cy="540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 Почему люди держали свечи в доме после изобретения лампы?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3789040"/>
            <a:ext cx="8352928" cy="151216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Около 150 лет назад была изобретена первая лампа накаливания, которая постепенно стала вытеснять свечу из домов как источник освещения. Однако ещё долгое  время люди держали в домах свечи на случай, если отключится электричество.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gas-kvas.com/uploads/posts/2023-01/1673596316_gas-kvas-com-p-detskii-risunok-svecha-4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052736"/>
            <a:ext cx="2297238" cy="2664296"/>
          </a:xfrm>
          <a:prstGeom prst="rect">
            <a:avLst/>
          </a:prstGeom>
          <a:noFill/>
        </p:spPr>
      </p:pic>
      <p:pic>
        <p:nvPicPr>
          <p:cNvPr id="6148" name="Picture 4" descr="https://i.ytimg.com/vi/t5M9raT3x2M/maxresdefaul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5445224"/>
            <a:ext cx="2160240" cy="1215135"/>
          </a:xfrm>
          <a:prstGeom prst="rect">
            <a:avLst/>
          </a:prstGeom>
          <a:noFill/>
        </p:spPr>
      </p:pic>
      <p:sp>
        <p:nvSpPr>
          <p:cNvPr id="11" name="Нашивка 10">
            <a:hlinkClick r:id="" action="ppaction://hlinkshowjump?jump=nextslide"/>
          </p:cNvPr>
          <p:cNvSpPr/>
          <p:nvPr/>
        </p:nvSpPr>
        <p:spPr>
          <a:xfrm>
            <a:off x="8532440" y="6309320"/>
            <a:ext cx="396000" cy="360000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998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Соедини смысловые части предложений. Определи, в каком порядке полученные предложения встречаются в тексте.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18864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6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2480" y="3789040"/>
            <a:ext cx="3780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их носили с собой, когда ходили по тёмным улицам.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928" y="1484784"/>
            <a:ext cx="3240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Они дольше горели,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348880"/>
            <a:ext cx="3240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Его окунали в растопленный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928" y="3140968"/>
            <a:ext cx="3240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Он ярко горит,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928" y="3933056"/>
            <a:ext cx="3240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Ими освещали дома и храмы,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12480" y="1484784"/>
            <a:ext cx="3780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не коптит, не выделяет неприятного запаха.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12480" y="2348880"/>
            <a:ext cx="3780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меньше дымили и лучше пахли.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12480" y="3140968"/>
            <a:ext cx="3780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животный жир.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stCxn id="5" idx="3"/>
            <a:endCxn id="10" idx="1"/>
          </p:cNvCxnSpPr>
          <p:nvPr/>
        </p:nvCxnSpPr>
        <p:spPr>
          <a:xfrm>
            <a:off x="3923928" y="1669450"/>
            <a:ext cx="1188552" cy="86409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8" idx="3"/>
            <a:endCxn id="4" idx="1"/>
          </p:cNvCxnSpPr>
          <p:nvPr/>
        </p:nvCxnSpPr>
        <p:spPr>
          <a:xfrm flipV="1">
            <a:off x="3923928" y="4112206"/>
            <a:ext cx="1188552" cy="5516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3"/>
            <a:endCxn id="11" idx="1"/>
          </p:cNvCxnSpPr>
          <p:nvPr/>
        </p:nvCxnSpPr>
        <p:spPr>
          <a:xfrm>
            <a:off x="3923568" y="2533546"/>
            <a:ext cx="1188912" cy="79208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3"/>
            <a:endCxn id="9" idx="1"/>
          </p:cNvCxnSpPr>
          <p:nvPr/>
        </p:nvCxnSpPr>
        <p:spPr>
          <a:xfrm flipV="1">
            <a:off x="3923928" y="1807950"/>
            <a:ext cx="1188552" cy="151768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51560" y="3944089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2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60" y="3140968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4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60" y="2348880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1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60" y="1484784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3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4128" y="1268760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Клик!</a:t>
            </a:r>
            <a:endParaRPr lang="ru-RU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107504" y="1268760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Клик!</a:t>
            </a:r>
            <a:endParaRPr lang="ru-RU" sz="1050" dirty="0"/>
          </a:p>
        </p:txBody>
      </p:sp>
      <p:sp>
        <p:nvSpPr>
          <p:cNvPr id="33" name="TextBox 32"/>
          <p:cNvSpPr txBox="1"/>
          <p:nvPr/>
        </p:nvSpPr>
        <p:spPr>
          <a:xfrm>
            <a:off x="1259632" y="270892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Древнеегипетские свечи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59632" y="3501008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 Современные свечи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59632" y="4293096"/>
            <a:ext cx="2079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Древнеримские свечи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59632" y="1844824"/>
            <a:ext cx="2151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Средневековые свечи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5122" name="AutoShape 2" descr="Мальчик со свечой карт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7" y="4581127"/>
            <a:ext cx="3003863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Нашивка 27">
            <a:hlinkClick r:id="" action="ppaction://hlinkshowjump?jump=nextslide"/>
          </p:cNvPr>
          <p:cNvSpPr/>
          <p:nvPr/>
        </p:nvSpPr>
        <p:spPr>
          <a:xfrm>
            <a:off x="8532440" y="6309320"/>
            <a:ext cx="396000" cy="360000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basicdecor.ru/files/media/product_photos/24/1761210/original/wbt24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65" t="8235" r="14118" b="7059"/>
          <a:stretch>
            <a:fillRect/>
          </a:stretch>
        </p:blipFill>
        <p:spPr bwMode="auto">
          <a:xfrm>
            <a:off x="6948264" y="5013176"/>
            <a:ext cx="1440160" cy="164589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47667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Прочитай текст.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3908" y="18864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7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836712"/>
            <a:ext cx="8424936" cy="2585323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ru-RU" dirty="0" smtClean="0"/>
              <a:t>Свечи бывают разными. В зависимости от назначения, свечи разделяются на виды: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►</a:t>
            </a:r>
            <a:r>
              <a:rPr lang="ru-RU" dirty="0" smtClean="0"/>
              <a:t> Хозяйственные свечи - сделаны из </a:t>
            </a:r>
            <a:r>
              <a:rPr lang="ru-RU" dirty="0" err="1" smtClean="0"/>
              <a:t>неподкрашенного</a:t>
            </a:r>
            <a:r>
              <a:rPr lang="ru-RU" dirty="0" smtClean="0"/>
              <a:t> парафина, они применяются для освещения.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►</a:t>
            </a:r>
            <a:r>
              <a:rPr lang="ru-RU" dirty="0" smtClean="0"/>
              <a:t> Церковные свечи - изготавливаются из пчелиного воска, эти свечи тонкие и длинные, для службы в церкви.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► </a:t>
            </a:r>
            <a:r>
              <a:rPr lang="ru-RU" dirty="0" smtClean="0"/>
              <a:t>Чайные свечи - их часто называют свечи-таблетки из-за их формы. Используются в декоративных светильниках, </a:t>
            </a:r>
            <a:r>
              <a:rPr lang="ru-RU" dirty="0" err="1" smtClean="0"/>
              <a:t>аромалампах</a:t>
            </a:r>
            <a:r>
              <a:rPr lang="ru-RU" dirty="0" smtClean="0"/>
              <a:t>.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►</a:t>
            </a:r>
            <a:r>
              <a:rPr lang="ru-RU" dirty="0" smtClean="0"/>
              <a:t> Декоративные свечи - к ним относятся различные многоцветные, резные свечи, свечи-статуэтки, их делают в качестве сувениров и подарков.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501008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Заполни кластер, используя рисунки.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35796" y="3933056"/>
            <a:ext cx="3672408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Виды свечей по их назначению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4725144"/>
            <a:ext cx="2340000" cy="288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Чайные свечи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51944" y="5229200"/>
            <a:ext cx="2376040" cy="288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Хозяйственные свечи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240" y="5229200"/>
            <a:ext cx="2016000" cy="288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Церковные свечи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20432" y="4725144"/>
            <a:ext cx="2340000" cy="288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Декоративные свечи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s://cdn3.vectorstock.com/i/1000x1000/07/02/church-candle-icon-cartoon-style-vector-161607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14" r="39537" b="8946"/>
          <a:stretch>
            <a:fillRect/>
          </a:stretch>
        </p:blipFill>
        <p:spPr bwMode="auto">
          <a:xfrm>
            <a:off x="5652120" y="5517232"/>
            <a:ext cx="181674" cy="1224136"/>
          </a:xfrm>
          <a:prstGeom prst="rect">
            <a:avLst/>
          </a:prstGeom>
          <a:noFill/>
        </p:spPr>
      </p:pic>
      <p:pic>
        <p:nvPicPr>
          <p:cNvPr id="2054" name="Picture 6" descr="https://www.pinclipart.com/picdir/big/359-3590772_clip-free-download-transparent-candle-prayer-advent-cand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589240"/>
            <a:ext cx="832998" cy="1008112"/>
          </a:xfrm>
          <a:prstGeom prst="rect">
            <a:avLst/>
          </a:prstGeom>
          <a:noFill/>
        </p:spPr>
      </p:pic>
      <p:pic>
        <p:nvPicPr>
          <p:cNvPr id="2056" name="Picture 8" descr="https://www.pinclipart.com/picdir/big/30-305829_candlestick-png-clip-art-candle-in-holder-clip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4723" y="5517232"/>
            <a:ext cx="903181" cy="1174696"/>
          </a:xfrm>
          <a:prstGeom prst="rect">
            <a:avLst/>
          </a:prstGeom>
          <a:noFill/>
        </p:spPr>
      </p:pic>
      <p:cxnSp>
        <p:nvCxnSpPr>
          <p:cNvPr id="16" name="Прямая со стрелкой 15"/>
          <p:cNvCxnSpPr>
            <a:stCxn id="6" idx="2"/>
            <a:endCxn id="9" idx="0"/>
          </p:cNvCxnSpPr>
          <p:nvPr/>
        </p:nvCxnSpPr>
        <p:spPr>
          <a:xfrm>
            <a:off x="4572000" y="4293096"/>
            <a:ext cx="1152240" cy="9361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2"/>
            <a:endCxn id="8" idx="0"/>
          </p:cNvCxnSpPr>
          <p:nvPr/>
        </p:nvCxnSpPr>
        <p:spPr>
          <a:xfrm flipH="1">
            <a:off x="3239964" y="4293096"/>
            <a:ext cx="1332036" cy="9361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3"/>
            <a:endCxn id="10" idx="0"/>
          </p:cNvCxnSpPr>
          <p:nvPr/>
        </p:nvCxnSpPr>
        <p:spPr>
          <a:xfrm>
            <a:off x="6408204" y="4113076"/>
            <a:ext cx="882228" cy="6120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" idx="1"/>
            <a:endCxn id="7" idx="0"/>
          </p:cNvCxnSpPr>
          <p:nvPr/>
        </p:nvCxnSpPr>
        <p:spPr>
          <a:xfrm flipH="1">
            <a:off x="1709552" y="4113076"/>
            <a:ext cx="1026244" cy="6120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ашивка 19">
            <a:hlinkClick r:id="" action="ppaction://hlinkshowjump?jump=nextslide"/>
          </p:cNvPr>
          <p:cNvSpPr/>
          <p:nvPr/>
        </p:nvSpPr>
        <p:spPr>
          <a:xfrm>
            <a:off x="8532440" y="6309320"/>
            <a:ext cx="396000" cy="360000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886</Words>
  <Application>Microsoft Office PowerPoint</Application>
  <PresentationFormat>Экран (4:3)</PresentationFormat>
  <Paragraphs>122</Paragraphs>
  <Slides>12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Дом</cp:lastModifiedBy>
  <cp:revision>12</cp:revision>
  <dcterms:created xsi:type="dcterms:W3CDTF">2023-11-17T22:44:52Z</dcterms:created>
  <dcterms:modified xsi:type="dcterms:W3CDTF">2024-01-21T12:17:37Z</dcterms:modified>
</cp:coreProperties>
</file>