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2" r:id="rId3"/>
    <p:sldId id="379" r:id="rId4"/>
    <p:sldId id="380" r:id="rId5"/>
    <p:sldId id="381" r:id="rId6"/>
    <p:sldId id="382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403" r:id="rId17"/>
    <p:sldId id="392" r:id="rId18"/>
    <p:sldId id="393" r:id="rId19"/>
    <p:sldId id="394" r:id="rId20"/>
    <p:sldId id="395" r:id="rId21"/>
    <p:sldId id="396" r:id="rId22"/>
    <p:sldId id="397" r:id="rId23"/>
    <p:sldId id="398" r:id="rId24"/>
    <p:sldId id="399" r:id="rId25"/>
    <p:sldId id="400" r:id="rId26"/>
    <p:sldId id="401" r:id="rId27"/>
    <p:sldId id="402" r:id="rId28"/>
    <p:sldId id="276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C0066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rus4-vpr.sdamgia.ru/test" TargetMode="External"/><Relationship Id="rId2" Type="http://schemas.openxmlformats.org/officeDocument/2006/relationships/hyperlink" Target="http://nachalo4ka.ru/wp-content/uploads/2014/05/shkolnyiy-universalnyiy-prevyu-12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abrakadabra.fun/uploads/posts/2022-02/1644887463_21-abrakadabra-fun-p-shabloni-dlya-prezentatsii-russkii-yazik-43.jp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s://schtirlitz.ru/800/600/https/asianpencils.com/wp-content/uploads/2020/04/Cloud-asian-bg-scal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138159" cy="685800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 cstate="print"/>
          <a:srcRect l="24170" t="37109" r="34082" b="40721"/>
          <a:stretch/>
        </p:blipFill>
        <p:spPr bwMode="auto">
          <a:xfrm>
            <a:off x="539552" y="1196752"/>
            <a:ext cx="2643174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6" name="TextBox 5"/>
          <p:cNvSpPr txBox="1"/>
          <p:nvPr/>
        </p:nvSpPr>
        <p:spPr>
          <a:xfrm>
            <a:off x="3851920" y="1772816"/>
            <a:ext cx="235070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Русский язык 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4 класс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9712" y="2780928"/>
            <a:ext cx="630313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Задание </a:t>
            </a:r>
            <a:r>
              <a:rPr lang="ru-RU" sz="2800" b="1" dirty="0">
                <a:solidFill>
                  <a:srgbClr val="C00000"/>
                </a:solidFill>
              </a:rPr>
              <a:t>9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Распознавание значения слова</a:t>
            </a:r>
            <a:endParaRPr lang="ru-RU" sz="16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3791" y="-240160"/>
            <a:ext cx="7772400" cy="2084984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6600"/>
                </a:solidFill>
              </a:rPr>
              <a:t>Как ты понимаешь значение слова </a:t>
            </a:r>
            <a:r>
              <a:rPr lang="ru-RU" sz="3600" b="1" i="1" dirty="0" smtClean="0">
                <a:solidFill>
                  <a:srgbClr val="006600"/>
                </a:solidFill>
              </a:rPr>
              <a:t>«пассажиры»?</a:t>
            </a:r>
            <a:br>
              <a:rPr lang="ru-RU" sz="3600" b="1" i="1" dirty="0" smtClean="0">
                <a:solidFill>
                  <a:srgbClr val="006600"/>
                </a:solidFill>
              </a:rPr>
            </a:br>
            <a:r>
              <a:rPr lang="ru-RU" sz="3600" b="1" i="1" dirty="0" smtClean="0">
                <a:solidFill>
                  <a:srgbClr val="006600"/>
                </a:solidFill>
              </a:rPr>
              <a:t> </a:t>
            </a:r>
            <a:r>
              <a:rPr lang="ru-RU" sz="3600" b="1" i="1" dirty="0">
                <a:solidFill>
                  <a:srgbClr val="006600"/>
                </a:solidFill>
              </a:rPr>
              <a:t>Запиши своё </a:t>
            </a:r>
            <a:r>
              <a:rPr lang="ru-RU" sz="3600" b="1" i="1" dirty="0" smtClean="0">
                <a:solidFill>
                  <a:srgbClr val="006600"/>
                </a:solidFill>
              </a:rPr>
              <a:t>объяснение.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6600"/>
                </a:solidFill>
              </a:rPr>
              <a:t>Ответ</a:t>
            </a:r>
            <a:r>
              <a:rPr lang="ru-RU" sz="4400" b="1" dirty="0" smtClean="0">
                <a:solidFill>
                  <a:srgbClr val="006600"/>
                </a:solidFill>
              </a:rPr>
              <a:t> </a:t>
            </a:r>
            <a:endParaRPr lang="ru-RU" sz="6000" b="1" dirty="0">
              <a:solidFill>
                <a:srgbClr val="0066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1675" y="4211890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  <a:t>П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ассажиры</a:t>
            </a: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  <a:t>  — те, кто совершает поездку на 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транспорте.</a:t>
            </a:r>
            <a:endParaRPr lang="ru-RU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03648" y="4234049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84784"/>
            <a:ext cx="8496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  <a:t>Сейчас за один день по линиям столичного метро, длина которых равна половине расстояния от Москвы до Петербурга, проезжает более девяти миллионов 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пассажиров.</a:t>
            </a:r>
            <a:endParaRPr lang="ru-RU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480277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3791" y="-240160"/>
            <a:ext cx="7772400" cy="2084984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6600"/>
                </a:solidFill>
              </a:rPr>
              <a:t>Как ты понимаешь значение слова </a:t>
            </a:r>
            <a:r>
              <a:rPr lang="ru-RU" sz="3600" b="1" i="1" dirty="0" smtClean="0">
                <a:solidFill>
                  <a:srgbClr val="006600"/>
                </a:solidFill>
              </a:rPr>
              <a:t>«обитатель»?</a:t>
            </a:r>
            <a:br>
              <a:rPr lang="ru-RU" sz="3600" b="1" i="1" dirty="0" smtClean="0">
                <a:solidFill>
                  <a:srgbClr val="006600"/>
                </a:solidFill>
              </a:rPr>
            </a:br>
            <a:r>
              <a:rPr lang="ru-RU" sz="3600" b="1" i="1" dirty="0" smtClean="0">
                <a:solidFill>
                  <a:srgbClr val="006600"/>
                </a:solidFill>
              </a:rPr>
              <a:t> </a:t>
            </a:r>
            <a:r>
              <a:rPr lang="ru-RU" sz="3600" b="1" i="1" dirty="0">
                <a:solidFill>
                  <a:srgbClr val="006600"/>
                </a:solidFill>
              </a:rPr>
              <a:t>Запиши своё </a:t>
            </a:r>
            <a:r>
              <a:rPr lang="ru-RU" sz="3600" b="1" i="1" dirty="0" smtClean="0">
                <a:solidFill>
                  <a:srgbClr val="006600"/>
                </a:solidFill>
              </a:rPr>
              <a:t>объяснение.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6600"/>
                </a:solidFill>
              </a:rPr>
              <a:t>Ответ</a:t>
            </a:r>
            <a:r>
              <a:rPr lang="ru-RU" sz="4400" b="1" dirty="0" smtClean="0">
                <a:solidFill>
                  <a:srgbClr val="006600"/>
                </a:solidFill>
              </a:rPr>
              <a:t> </a:t>
            </a:r>
            <a:endParaRPr lang="ru-RU" sz="6000" b="1" dirty="0">
              <a:solidFill>
                <a:srgbClr val="0066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1674" y="4211890"/>
            <a:ext cx="6193981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Обитатель – житель какого-то места; тот, кто обитает в каком-то определенном месте.</a:t>
            </a:r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80994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84784"/>
            <a:ext cx="849694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4">
                    <a:lumMod val="50000"/>
                  </a:schemeClr>
                </a:solidFill>
              </a:rPr>
              <a:t>Не двигаясь с места, она чувствует даже самые тихие, почти бесшумные перемещения их </a:t>
            </a: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обитателей!</a:t>
            </a:r>
            <a:endParaRPr lang="ru-RU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535798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3791" y="-240160"/>
            <a:ext cx="7772400" cy="2298734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6600"/>
                </a:solidFill>
              </a:rPr>
              <a:t>Как ты понимаешь значение слова </a:t>
            </a:r>
            <a:r>
              <a:rPr lang="ru-RU" sz="3600" b="1" i="1" dirty="0" smtClean="0">
                <a:solidFill>
                  <a:srgbClr val="006600"/>
                </a:solidFill>
              </a:rPr>
              <a:t>«изобретатель»?</a:t>
            </a:r>
            <a:br>
              <a:rPr lang="ru-RU" sz="3600" b="1" i="1" dirty="0" smtClean="0">
                <a:solidFill>
                  <a:srgbClr val="006600"/>
                </a:solidFill>
              </a:rPr>
            </a:br>
            <a:r>
              <a:rPr lang="ru-RU" sz="3600" b="1" i="1" dirty="0" smtClean="0">
                <a:solidFill>
                  <a:srgbClr val="006600"/>
                </a:solidFill>
              </a:rPr>
              <a:t> </a:t>
            </a:r>
            <a:r>
              <a:rPr lang="ru-RU" sz="3600" b="1" i="1" dirty="0">
                <a:solidFill>
                  <a:srgbClr val="006600"/>
                </a:solidFill>
              </a:rPr>
              <a:t>Запиши своё </a:t>
            </a:r>
            <a:r>
              <a:rPr lang="ru-RU" sz="3600" b="1" i="1" dirty="0" smtClean="0">
                <a:solidFill>
                  <a:srgbClr val="006600"/>
                </a:solidFill>
              </a:rPr>
              <a:t>объяснение.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6600"/>
                </a:solidFill>
              </a:rPr>
              <a:t>Ответ</a:t>
            </a:r>
            <a:r>
              <a:rPr lang="ru-RU" sz="4400" b="1" dirty="0" smtClean="0">
                <a:solidFill>
                  <a:srgbClr val="006600"/>
                </a:solidFill>
              </a:rPr>
              <a:t> </a:t>
            </a:r>
            <a:endParaRPr lang="ru-RU" sz="6000" b="1" dirty="0">
              <a:solidFill>
                <a:srgbClr val="0066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1675" y="4211890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Изобретатель – это то, кто придумывает, создает что-то новое.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13072" y="4219728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19" y="2058574"/>
            <a:ext cx="849694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4">
                    <a:lumMod val="50000"/>
                  </a:schemeClr>
                </a:solidFill>
              </a:rPr>
              <a:t>Однако пытливые изобретатели упорно искали способ его </a:t>
            </a: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использования.</a:t>
            </a:r>
            <a:endParaRPr lang="ru-RU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206700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3791" y="-240160"/>
            <a:ext cx="7772400" cy="2298734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6600"/>
                </a:solidFill>
              </a:rPr>
              <a:t>Как ты понимаешь значение слова </a:t>
            </a:r>
            <a:r>
              <a:rPr lang="ru-RU" sz="3600" b="1" i="1" dirty="0" smtClean="0">
                <a:solidFill>
                  <a:srgbClr val="006600"/>
                </a:solidFill>
              </a:rPr>
              <a:t>«парта»?</a:t>
            </a:r>
            <a:br>
              <a:rPr lang="ru-RU" sz="3600" b="1" i="1" dirty="0" smtClean="0">
                <a:solidFill>
                  <a:srgbClr val="006600"/>
                </a:solidFill>
              </a:rPr>
            </a:br>
            <a:r>
              <a:rPr lang="ru-RU" sz="3600" b="1" i="1" dirty="0" smtClean="0">
                <a:solidFill>
                  <a:srgbClr val="006600"/>
                </a:solidFill>
              </a:rPr>
              <a:t> </a:t>
            </a:r>
            <a:r>
              <a:rPr lang="ru-RU" sz="3600" b="1" i="1" dirty="0">
                <a:solidFill>
                  <a:srgbClr val="006600"/>
                </a:solidFill>
              </a:rPr>
              <a:t>Запиши своё </a:t>
            </a:r>
            <a:r>
              <a:rPr lang="ru-RU" sz="3600" b="1" i="1" dirty="0" smtClean="0">
                <a:solidFill>
                  <a:srgbClr val="006600"/>
                </a:solidFill>
              </a:rPr>
              <a:t>объяснение.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6600"/>
                </a:solidFill>
              </a:rPr>
              <a:t>Ответ</a:t>
            </a:r>
            <a:r>
              <a:rPr lang="ru-RU" sz="4400" b="1" dirty="0" smtClean="0">
                <a:solidFill>
                  <a:srgbClr val="006600"/>
                </a:solidFill>
              </a:rPr>
              <a:t> </a:t>
            </a:r>
            <a:endParaRPr lang="ru-RU" sz="6000" b="1" dirty="0">
              <a:solidFill>
                <a:srgbClr val="0066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1675" y="4211890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Парта - ученический 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стол; школьный 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стол для 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учащихся.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79701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9546" y="1859094"/>
            <a:ext cx="849694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4">
                    <a:lumMod val="50000"/>
                  </a:schemeClr>
                </a:solidFill>
              </a:rPr>
              <a:t>В 19 лет он зимой, пешком ушёл в Москву, чтобы сесть за парту с детьми вдвое младше </a:t>
            </a: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него.</a:t>
            </a:r>
            <a:endParaRPr lang="ru-RU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679756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3791" y="-240160"/>
            <a:ext cx="7772400" cy="2298734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6600"/>
                </a:solidFill>
              </a:rPr>
              <a:t>Как ты понимаешь значение слова </a:t>
            </a:r>
            <a:r>
              <a:rPr lang="ru-RU" sz="3600" b="1" i="1" dirty="0" smtClean="0">
                <a:solidFill>
                  <a:srgbClr val="006600"/>
                </a:solidFill>
              </a:rPr>
              <a:t>«слоновник»?</a:t>
            </a:r>
            <a:br>
              <a:rPr lang="ru-RU" sz="3600" b="1" i="1" dirty="0" smtClean="0">
                <a:solidFill>
                  <a:srgbClr val="006600"/>
                </a:solidFill>
              </a:rPr>
            </a:br>
            <a:r>
              <a:rPr lang="ru-RU" sz="3600" b="1" i="1" dirty="0" smtClean="0">
                <a:solidFill>
                  <a:srgbClr val="006600"/>
                </a:solidFill>
              </a:rPr>
              <a:t> </a:t>
            </a:r>
            <a:r>
              <a:rPr lang="ru-RU" sz="3600" b="1" i="1" dirty="0">
                <a:solidFill>
                  <a:srgbClr val="006600"/>
                </a:solidFill>
              </a:rPr>
              <a:t>Запиши своё </a:t>
            </a:r>
            <a:r>
              <a:rPr lang="ru-RU" sz="3600" b="1" i="1" dirty="0" smtClean="0">
                <a:solidFill>
                  <a:srgbClr val="006600"/>
                </a:solidFill>
              </a:rPr>
              <a:t>объяснение.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6600"/>
                </a:solidFill>
              </a:rPr>
              <a:t>Ответ</a:t>
            </a:r>
            <a:r>
              <a:rPr lang="ru-RU" sz="4400" b="1" dirty="0" smtClean="0">
                <a:solidFill>
                  <a:srgbClr val="006600"/>
                </a:solidFill>
              </a:rPr>
              <a:t> </a:t>
            </a:r>
            <a:endParaRPr lang="ru-RU" sz="6000" b="1" dirty="0">
              <a:solidFill>
                <a:srgbClr val="0066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1675" y="4211890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  <a:t>Слоновник  — это помещение (загон, вольер) для 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слонов.</a:t>
            </a:r>
            <a:endParaRPr lang="ru-RU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79701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9546" y="1490882"/>
            <a:ext cx="849694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4">
                    <a:lumMod val="50000"/>
                  </a:schemeClr>
                </a:solidFill>
              </a:rPr>
              <a:t>Животные сбились у стены слоновника, а на их площадку со свистом упала зажигательная </a:t>
            </a: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бомба.</a:t>
            </a:r>
            <a:endParaRPr lang="ru-RU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335466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3791" y="-240160"/>
            <a:ext cx="7772400" cy="2517032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6600"/>
                </a:solidFill>
              </a:rPr>
              <a:t>Как ты понимаешь значение слова </a:t>
            </a:r>
            <a:r>
              <a:rPr lang="ru-RU" sz="3600" b="1" i="1" dirty="0" smtClean="0">
                <a:solidFill>
                  <a:srgbClr val="006600"/>
                </a:solidFill>
              </a:rPr>
              <a:t>«игрушки»?</a:t>
            </a:r>
            <a:br>
              <a:rPr lang="ru-RU" sz="3600" b="1" i="1" dirty="0" smtClean="0">
                <a:solidFill>
                  <a:srgbClr val="006600"/>
                </a:solidFill>
              </a:rPr>
            </a:br>
            <a:r>
              <a:rPr lang="ru-RU" sz="3600" b="1" i="1" dirty="0" smtClean="0">
                <a:solidFill>
                  <a:srgbClr val="006600"/>
                </a:solidFill>
              </a:rPr>
              <a:t> </a:t>
            </a:r>
            <a:r>
              <a:rPr lang="ru-RU" sz="3600" b="1" i="1" dirty="0">
                <a:solidFill>
                  <a:srgbClr val="006600"/>
                </a:solidFill>
              </a:rPr>
              <a:t>Запиши своё </a:t>
            </a:r>
            <a:r>
              <a:rPr lang="ru-RU" sz="3600" b="1" i="1" dirty="0" smtClean="0">
                <a:solidFill>
                  <a:srgbClr val="006600"/>
                </a:solidFill>
              </a:rPr>
              <a:t>объяснение.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6600"/>
                </a:solidFill>
              </a:rPr>
              <a:t>Ответ</a:t>
            </a:r>
            <a:r>
              <a:rPr lang="ru-RU" sz="4400" b="1" dirty="0" smtClean="0">
                <a:solidFill>
                  <a:srgbClr val="006600"/>
                </a:solidFill>
              </a:rPr>
              <a:t> </a:t>
            </a:r>
            <a:endParaRPr lang="ru-RU" sz="6000" b="1" dirty="0">
              <a:solidFill>
                <a:srgbClr val="0066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1675" y="4211890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Игрушка  — это предмет для детской игры, забавы, 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развлечения.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03646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3791" y="2061719"/>
            <a:ext cx="798091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4">
                    <a:lumMod val="50000"/>
                  </a:schemeClr>
                </a:solidFill>
              </a:rPr>
              <a:t>Из тыквы делают даже </a:t>
            </a: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игрушки.</a:t>
            </a:r>
            <a:endParaRPr lang="ru-RU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525073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3791" y="-240160"/>
            <a:ext cx="7772400" cy="2517032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6600"/>
                </a:solidFill>
              </a:rPr>
              <a:t>Как ты понимаешь значение слова </a:t>
            </a:r>
            <a:r>
              <a:rPr lang="ru-RU" sz="3600" b="1" i="1" dirty="0" smtClean="0">
                <a:solidFill>
                  <a:srgbClr val="006600"/>
                </a:solidFill>
              </a:rPr>
              <a:t>«форточка»?</a:t>
            </a:r>
            <a:br>
              <a:rPr lang="ru-RU" sz="3600" b="1" i="1" dirty="0" smtClean="0">
                <a:solidFill>
                  <a:srgbClr val="006600"/>
                </a:solidFill>
              </a:rPr>
            </a:br>
            <a:r>
              <a:rPr lang="ru-RU" sz="3600" b="1" i="1" dirty="0" smtClean="0">
                <a:solidFill>
                  <a:srgbClr val="006600"/>
                </a:solidFill>
              </a:rPr>
              <a:t> </a:t>
            </a:r>
            <a:r>
              <a:rPr lang="ru-RU" sz="3600" b="1" i="1" dirty="0">
                <a:solidFill>
                  <a:srgbClr val="006600"/>
                </a:solidFill>
              </a:rPr>
              <a:t>Запиши своё </a:t>
            </a:r>
            <a:r>
              <a:rPr lang="ru-RU" sz="3600" b="1" i="1" dirty="0" smtClean="0">
                <a:solidFill>
                  <a:srgbClr val="006600"/>
                </a:solidFill>
              </a:rPr>
              <a:t>объяснение.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6600"/>
                </a:solidFill>
              </a:rPr>
              <a:t>Ответ</a:t>
            </a:r>
            <a:r>
              <a:rPr lang="ru-RU" sz="4400" b="1" dirty="0" smtClean="0">
                <a:solidFill>
                  <a:srgbClr val="006600"/>
                </a:solidFill>
              </a:rPr>
              <a:t> </a:t>
            </a:r>
            <a:endParaRPr lang="ru-RU" sz="6000" b="1" dirty="0">
              <a:solidFill>
                <a:srgbClr val="0066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1675" y="4211890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Форточка  — это стеклянная дверца в окне для проветривания 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комнаты.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94329" y="4243714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3791" y="2061719"/>
            <a:ext cx="798091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4">
                    <a:lumMod val="50000"/>
                  </a:schemeClr>
                </a:solidFill>
              </a:rPr>
              <a:t>Оказалось, что они влетели </a:t>
            </a:r>
            <a:endParaRPr lang="ru-RU" sz="4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в </a:t>
            </a: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</a:rPr>
              <a:t>открытую </a:t>
            </a: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форточку.</a:t>
            </a:r>
            <a:endParaRPr lang="ru-RU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148111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3791" y="-240160"/>
            <a:ext cx="7772400" cy="2517032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6600"/>
                </a:solidFill>
              </a:rPr>
              <a:t>Как ты понимаешь значение слова </a:t>
            </a:r>
            <a:r>
              <a:rPr lang="ru-RU" sz="3600" b="1" i="1" dirty="0" smtClean="0">
                <a:solidFill>
                  <a:srgbClr val="006600"/>
                </a:solidFill>
              </a:rPr>
              <a:t>«пенёк»?</a:t>
            </a:r>
            <a:br>
              <a:rPr lang="ru-RU" sz="3600" b="1" i="1" dirty="0" smtClean="0">
                <a:solidFill>
                  <a:srgbClr val="006600"/>
                </a:solidFill>
              </a:rPr>
            </a:br>
            <a:r>
              <a:rPr lang="ru-RU" sz="3600" b="1" i="1" dirty="0" smtClean="0">
                <a:solidFill>
                  <a:srgbClr val="006600"/>
                </a:solidFill>
              </a:rPr>
              <a:t> </a:t>
            </a:r>
            <a:r>
              <a:rPr lang="ru-RU" sz="3600" b="1" i="1" dirty="0">
                <a:solidFill>
                  <a:srgbClr val="006600"/>
                </a:solidFill>
              </a:rPr>
              <a:t>Запиши своё </a:t>
            </a:r>
            <a:r>
              <a:rPr lang="ru-RU" sz="3600" b="1" i="1" dirty="0" smtClean="0">
                <a:solidFill>
                  <a:srgbClr val="006600"/>
                </a:solidFill>
              </a:rPr>
              <a:t>объяснение.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6600"/>
                </a:solidFill>
              </a:rPr>
              <a:t>Ответ</a:t>
            </a:r>
            <a:r>
              <a:rPr lang="ru-RU" sz="4400" b="1" dirty="0" smtClean="0">
                <a:solidFill>
                  <a:srgbClr val="006600"/>
                </a:solidFill>
              </a:rPr>
              <a:t> </a:t>
            </a:r>
            <a:endParaRPr lang="ru-RU" sz="6000" b="1" dirty="0">
              <a:solidFill>
                <a:srgbClr val="0066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1675" y="4211890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 dirty="0">
                <a:solidFill>
                  <a:schemeClr val="accent4">
                    <a:lumMod val="50000"/>
                  </a:schemeClr>
                </a:solidFill>
              </a:rPr>
              <a:t>Пенёк - это часть спиленного 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дерева; это </a:t>
            </a: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</a:rPr>
              <a:t>нижняя часть ствола срубленного, спиленного или сломанного дерева вместе с оставшимися корнями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94928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20648" y="1953414"/>
            <a:ext cx="798091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4">
                    <a:lumMod val="50000"/>
                  </a:schemeClr>
                </a:solidFill>
              </a:rPr>
              <a:t>Я окинул взглядом заснеженную поляну и присел на пенёк поправить </a:t>
            </a: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крепления.</a:t>
            </a:r>
            <a:endParaRPr lang="ru-RU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94737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1818" y="-186463"/>
            <a:ext cx="7772400" cy="2031287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6600"/>
                </a:solidFill>
              </a:rPr>
              <a:t>Как ты понимаешь значение слова </a:t>
            </a:r>
            <a:r>
              <a:rPr lang="ru-RU" sz="3600" b="1" i="1" dirty="0" smtClean="0">
                <a:solidFill>
                  <a:srgbClr val="006600"/>
                </a:solidFill>
              </a:rPr>
              <a:t>«ворох»?</a:t>
            </a:r>
            <a:br>
              <a:rPr lang="ru-RU" sz="3600" b="1" i="1" dirty="0" smtClean="0">
                <a:solidFill>
                  <a:srgbClr val="006600"/>
                </a:solidFill>
              </a:rPr>
            </a:br>
            <a:r>
              <a:rPr lang="ru-RU" sz="3600" b="1" i="1" dirty="0" smtClean="0">
                <a:solidFill>
                  <a:srgbClr val="006600"/>
                </a:solidFill>
              </a:rPr>
              <a:t> </a:t>
            </a:r>
            <a:r>
              <a:rPr lang="ru-RU" sz="3600" b="1" i="1" dirty="0">
                <a:solidFill>
                  <a:srgbClr val="006600"/>
                </a:solidFill>
              </a:rPr>
              <a:t>Запиши своё </a:t>
            </a:r>
            <a:r>
              <a:rPr lang="ru-RU" sz="3600" b="1" i="1" dirty="0" smtClean="0">
                <a:solidFill>
                  <a:srgbClr val="006600"/>
                </a:solidFill>
              </a:rPr>
              <a:t>объяснение.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6600"/>
                </a:solidFill>
              </a:rPr>
              <a:t>Ответ</a:t>
            </a:r>
            <a:r>
              <a:rPr lang="ru-RU" sz="4400" b="1" dirty="0" smtClean="0">
                <a:solidFill>
                  <a:srgbClr val="006600"/>
                </a:solidFill>
              </a:rPr>
              <a:t> </a:t>
            </a:r>
            <a:endParaRPr lang="ru-RU" sz="6000" b="1" dirty="0">
              <a:solidFill>
                <a:srgbClr val="0066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1675" y="4211890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  <a:t>Ворох  — это куча, 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груда.</a:t>
            </a:r>
            <a:endParaRPr lang="ru-RU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79701" y="4205077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84784"/>
            <a:ext cx="854240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4">
                    <a:lumMod val="50000"/>
                  </a:schemeClr>
                </a:solidFill>
              </a:rPr>
              <a:t>В городе на бульварах и во дворах мальчик видел не только комья, но и целые ворохи </a:t>
            </a: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листьев.</a:t>
            </a:r>
            <a:endParaRPr lang="ru-RU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036950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1818" y="-186463"/>
            <a:ext cx="7772400" cy="2247311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6600"/>
                </a:solidFill>
              </a:rPr>
              <a:t>Как ты понимаешь значение слова </a:t>
            </a:r>
            <a:r>
              <a:rPr lang="ru-RU" sz="3600" b="1" i="1" dirty="0" smtClean="0">
                <a:solidFill>
                  <a:srgbClr val="006600"/>
                </a:solidFill>
              </a:rPr>
              <a:t>«сарай»?</a:t>
            </a:r>
            <a:br>
              <a:rPr lang="ru-RU" sz="3600" b="1" i="1" dirty="0" smtClean="0">
                <a:solidFill>
                  <a:srgbClr val="006600"/>
                </a:solidFill>
              </a:rPr>
            </a:br>
            <a:r>
              <a:rPr lang="ru-RU" sz="3600" b="1" i="1" dirty="0" smtClean="0">
                <a:solidFill>
                  <a:srgbClr val="006600"/>
                </a:solidFill>
              </a:rPr>
              <a:t> </a:t>
            </a:r>
            <a:r>
              <a:rPr lang="ru-RU" sz="3600" b="1" i="1" dirty="0">
                <a:solidFill>
                  <a:srgbClr val="006600"/>
                </a:solidFill>
              </a:rPr>
              <a:t>Запиши своё </a:t>
            </a:r>
            <a:r>
              <a:rPr lang="ru-RU" sz="3600" b="1" i="1" dirty="0" smtClean="0">
                <a:solidFill>
                  <a:srgbClr val="006600"/>
                </a:solidFill>
              </a:rPr>
              <a:t>объяснение.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6600"/>
                </a:solidFill>
              </a:rPr>
              <a:t>Ответ</a:t>
            </a:r>
            <a:r>
              <a:rPr lang="ru-RU" sz="4400" b="1" dirty="0" smtClean="0">
                <a:solidFill>
                  <a:srgbClr val="006600"/>
                </a:solidFill>
              </a:rPr>
              <a:t> </a:t>
            </a:r>
            <a:endParaRPr lang="ru-RU" sz="6000" b="1" dirty="0">
              <a:solidFill>
                <a:srgbClr val="0066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1675" y="4211890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 dirty="0">
                <a:solidFill>
                  <a:schemeClr val="accent4">
                    <a:lumMod val="50000"/>
                  </a:schemeClr>
                </a:solidFill>
              </a:rPr>
              <a:t>Сарай - это дом для животных или для хранения хозяйственного 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инвентаря; это </a:t>
            </a: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</a:rPr>
              <a:t>крытое хозяйственное помещение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03648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99586" y="2284929"/>
            <a:ext cx="777686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4">
                    <a:lumMod val="50000"/>
                  </a:schemeClr>
                </a:solidFill>
              </a:rPr>
              <a:t>Мы посадили лесного зверька в пустой </a:t>
            </a: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сарай.</a:t>
            </a:r>
            <a:endParaRPr lang="ru-RU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821547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6600"/>
                </a:solidFill>
              </a:rPr>
              <a:t>Как ты понимаешь значение слова </a:t>
            </a:r>
            <a:r>
              <a:rPr lang="ru-RU" sz="3600" b="1" i="1" dirty="0" smtClean="0">
                <a:solidFill>
                  <a:srgbClr val="006600"/>
                </a:solidFill>
              </a:rPr>
              <a:t>«лесоводы»?</a:t>
            </a:r>
            <a:br>
              <a:rPr lang="ru-RU" sz="3600" b="1" i="1" dirty="0" smtClean="0">
                <a:solidFill>
                  <a:srgbClr val="006600"/>
                </a:solidFill>
              </a:rPr>
            </a:br>
            <a:r>
              <a:rPr lang="ru-RU" sz="3600" b="1" i="1" dirty="0" smtClean="0">
                <a:solidFill>
                  <a:srgbClr val="006600"/>
                </a:solidFill>
              </a:rPr>
              <a:t> </a:t>
            </a:r>
            <a:r>
              <a:rPr lang="ru-RU" sz="3600" b="1" i="1" dirty="0">
                <a:solidFill>
                  <a:srgbClr val="006600"/>
                </a:solidFill>
              </a:rPr>
              <a:t>Запиши своё </a:t>
            </a:r>
            <a:r>
              <a:rPr lang="ru-RU" sz="3600" b="1" i="1" dirty="0" smtClean="0">
                <a:solidFill>
                  <a:srgbClr val="006600"/>
                </a:solidFill>
              </a:rPr>
              <a:t>объяснение.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6600"/>
                </a:solidFill>
              </a:rPr>
              <a:t>Ответ</a:t>
            </a:r>
            <a:r>
              <a:rPr lang="ru-RU" sz="4400" b="1" dirty="0" smtClean="0">
                <a:solidFill>
                  <a:srgbClr val="006600"/>
                </a:solidFill>
              </a:rPr>
              <a:t> </a:t>
            </a:r>
            <a:endParaRPr lang="ru-RU" sz="6000" b="1" dirty="0">
              <a:solidFill>
                <a:srgbClr val="0066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1675" y="4211890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Л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есовод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  — это работник леса; человек, ухаживающий за лесом; специалист по уходу за 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лесом.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15620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05184" y="2278408"/>
            <a:ext cx="7772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4">
                    <a:lumMod val="50000"/>
                  </a:schemeClr>
                </a:solidFill>
              </a:rPr>
              <a:t>Лесоводы туда не </a:t>
            </a: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заходили.</a:t>
            </a:r>
            <a:endParaRPr lang="ru-RU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018060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1818" y="-186463"/>
            <a:ext cx="7772400" cy="2319319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6600"/>
                </a:solidFill>
              </a:rPr>
              <a:t>Как ты понимаешь значение слова </a:t>
            </a:r>
            <a:r>
              <a:rPr lang="ru-RU" sz="3600" b="1" i="1" dirty="0" smtClean="0">
                <a:solidFill>
                  <a:srgbClr val="006600"/>
                </a:solidFill>
              </a:rPr>
              <a:t>«лето»?</a:t>
            </a:r>
            <a:br>
              <a:rPr lang="ru-RU" sz="3600" b="1" i="1" dirty="0" smtClean="0">
                <a:solidFill>
                  <a:srgbClr val="006600"/>
                </a:solidFill>
              </a:rPr>
            </a:br>
            <a:r>
              <a:rPr lang="ru-RU" sz="3600" b="1" i="1" dirty="0" smtClean="0">
                <a:solidFill>
                  <a:srgbClr val="006600"/>
                </a:solidFill>
              </a:rPr>
              <a:t> </a:t>
            </a:r>
            <a:r>
              <a:rPr lang="ru-RU" sz="3600" b="1" i="1" dirty="0">
                <a:solidFill>
                  <a:srgbClr val="006600"/>
                </a:solidFill>
              </a:rPr>
              <a:t>Запиши своё </a:t>
            </a:r>
            <a:r>
              <a:rPr lang="ru-RU" sz="3600" b="1" i="1" dirty="0" smtClean="0">
                <a:solidFill>
                  <a:srgbClr val="006600"/>
                </a:solidFill>
              </a:rPr>
              <a:t>объяснение.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6600"/>
                </a:solidFill>
              </a:rPr>
              <a:t>Ответ</a:t>
            </a:r>
            <a:r>
              <a:rPr lang="ru-RU" sz="4400" b="1" dirty="0" smtClean="0">
                <a:solidFill>
                  <a:srgbClr val="006600"/>
                </a:solidFill>
              </a:rPr>
              <a:t> </a:t>
            </a:r>
            <a:endParaRPr lang="ru-RU" sz="6000" b="1" dirty="0">
              <a:solidFill>
                <a:srgbClr val="0066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1675" y="4211890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Лето  — самое тёплое время года, наступает за весной и сменяется 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осенью.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15620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844824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  <a:t>Когда наступило настоящее лето, я выпустил </a:t>
            </a:r>
            <a:r>
              <a:rPr lang="ru-RU" sz="3600" b="1" dirty="0" err="1">
                <a:solidFill>
                  <a:schemeClr val="accent4">
                    <a:lumMod val="50000"/>
                  </a:schemeClr>
                </a:solidFill>
              </a:rPr>
              <a:t>осьминожка</a:t>
            </a: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  <a:t> на подводную полянку, где помельче и вода потеплее: ведь он ещё совсем 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маленький!</a:t>
            </a:r>
            <a:endParaRPr lang="ru-RU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62166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1818" y="-186463"/>
            <a:ext cx="7772400" cy="2319319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6600"/>
                </a:solidFill>
              </a:rPr>
              <a:t>Как ты понимаешь значение слова </a:t>
            </a:r>
            <a:r>
              <a:rPr lang="ru-RU" sz="3600" b="1" i="1" dirty="0" smtClean="0">
                <a:solidFill>
                  <a:srgbClr val="006600"/>
                </a:solidFill>
              </a:rPr>
              <a:t>«бассейн»?</a:t>
            </a:r>
            <a:br>
              <a:rPr lang="ru-RU" sz="3600" b="1" i="1" dirty="0" smtClean="0">
                <a:solidFill>
                  <a:srgbClr val="006600"/>
                </a:solidFill>
              </a:rPr>
            </a:br>
            <a:r>
              <a:rPr lang="ru-RU" sz="3600" b="1" i="1" dirty="0" smtClean="0">
                <a:solidFill>
                  <a:srgbClr val="006600"/>
                </a:solidFill>
              </a:rPr>
              <a:t> </a:t>
            </a:r>
            <a:r>
              <a:rPr lang="ru-RU" sz="3600" b="1" i="1" dirty="0">
                <a:solidFill>
                  <a:srgbClr val="006600"/>
                </a:solidFill>
              </a:rPr>
              <a:t>Запиши своё </a:t>
            </a:r>
            <a:r>
              <a:rPr lang="ru-RU" sz="3600" b="1" i="1" dirty="0" smtClean="0">
                <a:solidFill>
                  <a:srgbClr val="006600"/>
                </a:solidFill>
              </a:rPr>
              <a:t>объяснение.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6600"/>
                </a:solidFill>
              </a:rPr>
              <a:t>Ответ</a:t>
            </a:r>
            <a:r>
              <a:rPr lang="ru-RU" sz="4400" b="1" dirty="0" smtClean="0">
                <a:solidFill>
                  <a:srgbClr val="006600"/>
                </a:solidFill>
              </a:rPr>
              <a:t> </a:t>
            </a:r>
            <a:endParaRPr lang="ru-RU" sz="6000" b="1" dirty="0">
              <a:solidFill>
                <a:srgbClr val="0066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1675" y="4211890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Бассейн  — это искусственный водоём 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или 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место для купания, 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плавания.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91675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844824"/>
            <a:ext cx="842493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4">
                    <a:lumMod val="50000"/>
                  </a:schemeClr>
                </a:solidFill>
              </a:rPr>
              <a:t>А испуганные непривычным шумом крокодилы бросились к </a:t>
            </a: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бассейну.</a:t>
            </a:r>
            <a:endParaRPr lang="ru-RU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708349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1818" y="-186463"/>
            <a:ext cx="7772400" cy="2319319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6600"/>
                </a:solidFill>
              </a:rPr>
              <a:t>Как ты понимаешь значение слова </a:t>
            </a:r>
            <a:r>
              <a:rPr lang="ru-RU" sz="3600" b="1" i="1" dirty="0" smtClean="0">
                <a:solidFill>
                  <a:srgbClr val="006600"/>
                </a:solidFill>
              </a:rPr>
              <a:t>«зоопарк»?</a:t>
            </a:r>
            <a:br>
              <a:rPr lang="ru-RU" sz="3600" b="1" i="1" dirty="0" smtClean="0">
                <a:solidFill>
                  <a:srgbClr val="006600"/>
                </a:solidFill>
              </a:rPr>
            </a:br>
            <a:r>
              <a:rPr lang="ru-RU" sz="3600" b="1" i="1" dirty="0" smtClean="0">
                <a:solidFill>
                  <a:srgbClr val="006600"/>
                </a:solidFill>
              </a:rPr>
              <a:t> </a:t>
            </a:r>
            <a:r>
              <a:rPr lang="ru-RU" sz="3600" b="1" i="1" dirty="0">
                <a:solidFill>
                  <a:srgbClr val="006600"/>
                </a:solidFill>
              </a:rPr>
              <a:t>Запиши своё </a:t>
            </a:r>
            <a:r>
              <a:rPr lang="ru-RU" sz="3600" b="1" i="1" dirty="0" smtClean="0">
                <a:solidFill>
                  <a:srgbClr val="006600"/>
                </a:solidFill>
              </a:rPr>
              <a:t>объяснение.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6600"/>
                </a:solidFill>
              </a:rPr>
              <a:t>Ответ</a:t>
            </a:r>
            <a:r>
              <a:rPr lang="ru-RU" sz="4400" b="1" dirty="0" smtClean="0">
                <a:solidFill>
                  <a:srgbClr val="006600"/>
                </a:solidFill>
              </a:rPr>
              <a:t> </a:t>
            </a:r>
            <a:endParaRPr lang="ru-RU" sz="6000" b="1" dirty="0">
              <a:solidFill>
                <a:srgbClr val="0066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1675" y="4211890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Зоопарк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  — это место, где содержат зверей для показа 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людям.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79701" y="4219172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844824"/>
            <a:ext cx="860325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4">
                    <a:lumMod val="50000"/>
                  </a:schemeClr>
                </a:solidFill>
              </a:rPr>
              <a:t>Сейчас на Новой территории Московского зоопарка посетители видят небольшое </a:t>
            </a: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болотце.</a:t>
            </a:r>
            <a:endParaRPr lang="ru-RU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719831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1818" y="-186463"/>
            <a:ext cx="7772400" cy="2319319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6600"/>
                </a:solidFill>
              </a:rPr>
              <a:t>Как ты понимаешь значение </a:t>
            </a:r>
            <a:r>
              <a:rPr lang="ru-RU" sz="3600" b="1" i="1" dirty="0" smtClean="0">
                <a:solidFill>
                  <a:srgbClr val="006600"/>
                </a:solidFill>
              </a:rPr>
              <a:t>слов «лакомство императоров»?</a:t>
            </a:r>
            <a:br>
              <a:rPr lang="ru-RU" sz="3600" b="1" i="1" dirty="0" smtClean="0">
                <a:solidFill>
                  <a:srgbClr val="006600"/>
                </a:solidFill>
              </a:rPr>
            </a:br>
            <a:r>
              <a:rPr lang="ru-RU" sz="3600" b="1" i="1" dirty="0" smtClean="0">
                <a:solidFill>
                  <a:srgbClr val="006600"/>
                </a:solidFill>
              </a:rPr>
              <a:t> </a:t>
            </a:r>
            <a:r>
              <a:rPr lang="ru-RU" sz="3600" b="1" i="1" dirty="0">
                <a:solidFill>
                  <a:srgbClr val="006600"/>
                </a:solidFill>
              </a:rPr>
              <a:t>Запиши своё </a:t>
            </a:r>
            <a:r>
              <a:rPr lang="ru-RU" sz="3600" b="1" i="1" dirty="0" smtClean="0">
                <a:solidFill>
                  <a:srgbClr val="006600"/>
                </a:solidFill>
              </a:rPr>
              <a:t>объяснение.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6600"/>
                </a:solidFill>
              </a:rPr>
              <a:t>Ответ</a:t>
            </a:r>
            <a:r>
              <a:rPr lang="ru-RU" sz="4400" b="1" dirty="0" smtClean="0">
                <a:solidFill>
                  <a:srgbClr val="006600"/>
                </a:solidFill>
              </a:rPr>
              <a:t> </a:t>
            </a:r>
            <a:endParaRPr lang="ru-RU" sz="6000" b="1" dirty="0">
              <a:solidFill>
                <a:srgbClr val="0066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1675" y="4211890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 dirty="0">
                <a:solidFill>
                  <a:schemeClr val="accent4">
                    <a:lumMod val="50000"/>
                  </a:schemeClr>
                </a:solidFill>
              </a:rPr>
              <a:t>Лакомство императоров  — продукт, которым могли лакомиться только 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императоры; вкусный </a:t>
            </a: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</a:rPr>
              <a:t>продукт, не доступный простым людям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15620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844824"/>
            <a:ext cx="86032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chemeClr val="accent4">
                    <a:lumMod val="50000"/>
                  </a:schemeClr>
                </a:solidFill>
              </a:rPr>
              <a:t>Родиной мороженого считают Китай: там мороженое было лакомством </a:t>
            </a:r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</a:rPr>
              <a:t>императоров.</a:t>
            </a:r>
            <a:endParaRPr lang="ru-RU" sz="4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389655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1818" y="-186463"/>
            <a:ext cx="7772400" cy="2732971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6600"/>
                </a:solidFill>
              </a:rPr>
              <a:t>Как ты понимаешь значение </a:t>
            </a:r>
            <a:r>
              <a:rPr lang="ru-RU" sz="3600" b="1" i="1" dirty="0" smtClean="0">
                <a:solidFill>
                  <a:srgbClr val="006600"/>
                </a:solidFill>
              </a:rPr>
              <a:t>слова «стихия»?</a:t>
            </a:r>
            <a:br>
              <a:rPr lang="ru-RU" sz="3600" b="1" i="1" dirty="0" smtClean="0">
                <a:solidFill>
                  <a:srgbClr val="006600"/>
                </a:solidFill>
              </a:rPr>
            </a:br>
            <a:r>
              <a:rPr lang="ru-RU" sz="3600" b="1" i="1" dirty="0" smtClean="0">
                <a:solidFill>
                  <a:srgbClr val="006600"/>
                </a:solidFill>
              </a:rPr>
              <a:t> </a:t>
            </a:r>
            <a:r>
              <a:rPr lang="ru-RU" sz="3600" b="1" i="1" dirty="0">
                <a:solidFill>
                  <a:srgbClr val="006600"/>
                </a:solidFill>
              </a:rPr>
              <a:t>Запиши своё </a:t>
            </a:r>
            <a:r>
              <a:rPr lang="ru-RU" sz="3600" b="1" i="1" dirty="0" smtClean="0">
                <a:solidFill>
                  <a:srgbClr val="006600"/>
                </a:solidFill>
              </a:rPr>
              <a:t>объяснение.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6600"/>
                </a:solidFill>
              </a:rPr>
              <a:t>Ответ</a:t>
            </a:r>
            <a:r>
              <a:rPr lang="ru-RU" sz="4400" b="1" dirty="0" smtClean="0">
                <a:solidFill>
                  <a:srgbClr val="006600"/>
                </a:solidFill>
              </a:rPr>
              <a:t> </a:t>
            </a:r>
            <a:endParaRPr lang="ru-RU" sz="6000" b="1" dirty="0">
              <a:solidFill>
                <a:srgbClr val="0066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1675" y="4211890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Стихия  — одна из частей окружающего 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мира; один 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из основных элементов природы (вода, земля, воздух, огонь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).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15620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45987" y="2148880"/>
            <a:ext cx="756084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4">
                    <a:lumMod val="50000"/>
                  </a:schemeClr>
                </a:solidFill>
              </a:rPr>
              <a:t>Все четыре стихии заключены в одном создании </a:t>
            </a: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природы.</a:t>
            </a:r>
            <a:endParaRPr lang="ru-RU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221114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1818" y="-186463"/>
            <a:ext cx="7772400" cy="2732971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6600"/>
                </a:solidFill>
              </a:rPr>
              <a:t>Как ты понимаешь значение </a:t>
            </a:r>
            <a:r>
              <a:rPr lang="ru-RU" sz="3600" b="1" i="1" dirty="0" smtClean="0">
                <a:solidFill>
                  <a:srgbClr val="006600"/>
                </a:solidFill>
              </a:rPr>
              <a:t>слова «колодец»?</a:t>
            </a:r>
            <a:br>
              <a:rPr lang="ru-RU" sz="3600" b="1" i="1" dirty="0" smtClean="0">
                <a:solidFill>
                  <a:srgbClr val="006600"/>
                </a:solidFill>
              </a:rPr>
            </a:br>
            <a:r>
              <a:rPr lang="ru-RU" sz="3600" b="1" i="1" dirty="0" smtClean="0">
                <a:solidFill>
                  <a:srgbClr val="006600"/>
                </a:solidFill>
              </a:rPr>
              <a:t> </a:t>
            </a:r>
            <a:r>
              <a:rPr lang="ru-RU" sz="3600" b="1" i="1" dirty="0">
                <a:solidFill>
                  <a:srgbClr val="006600"/>
                </a:solidFill>
              </a:rPr>
              <a:t>Запиши своё </a:t>
            </a:r>
            <a:r>
              <a:rPr lang="ru-RU" sz="3600" b="1" i="1" dirty="0" smtClean="0">
                <a:solidFill>
                  <a:srgbClr val="006600"/>
                </a:solidFill>
              </a:rPr>
              <a:t>объяснение.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6600"/>
                </a:solidFill>
              </a:rPr>
              <a:t>Ответ</a:t>
            </a:r>
            <a:r>
              <a:rPr lang="ru-RU" sz="4400" b="1" dirty="0" smtClean="0">
                <a:solidFill>
                  <a:srgbClr val="006600"/>
                </a:solidFill>
              </a:rPr>
              <a:t> </a:t>
            </a:r>
            <a:endParaRPr lang="ru-RU" sz="6000" b="1" dirty="0">
              <a:solidFill>
                <a:srgbClr val="0066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1675" y="4211890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Колодец - </a:t>
            </a: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  <a:t>хранилище подземной 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воды; это </a:t>
            </a: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  <a:t>глубокая яма для добывания 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воды.</a:t>
            </a:r>
            <a:endParaRPr lang="ru-RU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83755" y="4220524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45987" y="2148880"/>
            <a:ext cx="756084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4">
                    <a:lumMod val="50000"/>
                  </a:schemeClr>
                </a:solidFill>
              </a:rPr>
              <a:t>Возле старого колодца стоит высокая кудрявая </a:t>
            </a: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берёза.</a:t>
            </a:r>
            <a:endParaRPr lang="ru-RU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826213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1818" y="-186463"/>
            <a:ext cx="7772400" cy="2103295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6600"/>
                </a:solidFill>
              </a:rPr>
              <a:t>Как ты понимаешь значение </a:t>
            </a:r>
            <a:r>
              <a:rPr lang="ru-RU" sz="3600" b="1" i="1" dirty="0" smtClean="0">
                <a:solidFill>
                  <a:srgbClr val="006600"/>
                </a:solidFill>
              </a:rPr>
              <a:t>слова «писк»?</a:t>
            </a:r>
            <a:br>
              <a:rPr lang="ru-RU" sz="3600" b="1" i="1" dirty="0" smtClean="0">
                <a:solidFill>
                  <a:srgbClr val="006600"/>
                </a:solidFill>
              </a:rPr>
            </a:br>
            <a:r>
              <a:rPr lang="ru-RU" sz="3600" b="1" i="1" dirty="0" smtClean="0">
                <a:solidFill>
                  <a:srgbClr val="006600"/>
                </a:solidFill>
              </a:rPr>
              <a:t> </a:t>
            </a:r>
            <a:r>
              <a:rPr lang="ru-RU" sz="3600" b="1" i="1" dirty="0">
                <a:solidFill>
                  <a:srgbClr val="006600"/>
                </a:solidFill>
              </a:rPr>
              <a:t>Запиши своё </a:t>
            </a:r>
            <a:r>
              <a:rPr lang="ru-RU" sz="3600" b="1" i="1" dirty="0" smtClean="0">
                <a:solidFill>
                  <a:srgbClr val="006600"/>
                </a:solidFill>
              </a:rPr>
              <a:t>объяснение.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6600"/>
                </a:solidFill>
              </a:rPr>
              <a:t>Ответ</a:t>
            </a:r>
            <a:r>
              <a:rPr lang="ru-RU" sz="4400" b="1" dirty="0" smtClean="0">
                <a:solidFill>
                  <a:srgbClr val="006600"/>
                </a:solidFill>
              </a:rPr>
              <a:t> </a:t>
            </a:r>
            <a:endParaRPr lang="ru-RU" sz="6000" b="1" dirty="0">
              <a:solidFill>
                <a:srgbClr val="0066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1675" y="4211890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  <a:t>Писк  — это очень тонкий, высокий 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звук.</a:t>
            </a:r>
            <a:endParaRPr lang="ru-RU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95053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556792"/>
            <a:ext cx="867526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4">
                    <a:lumMod val="50000"/>
                  </a:schemeClr>
                </a:solidFill>
              </a:rPr>
              <a:t>Летним утром в лесу или даже в доме обязательно раздаётся над ухом тоненький, назойливый, неприятный </a:t>
            </a: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писк.</a:t>
            </a:r>
            <a:endParaRPr lang="ru-RU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232048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1818" y="-186463"/>
            <a:ext cx="7772400" cy="2391327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6600"/>
                </a:solidFill>
              </a:rPr>
              <a:t>Как ты понимаешь значение </a:t>
            </a:r>
            <a:r>
              <a:rPr lang="ru-RU" sz="3600" b="1" i="1" dirty="0" smtClean="0">
                <a:solidFill>
                  <a:srgbClr val="006600"/>
                </a:solidFill>
              </a:rPr>
              <a:t>слова «рёв»?</a:t>
            </a:r>
            <a:br>
              <a:rPr lang="ru-RU" sz="3600" b="1" i="1" dirty="0" smtClean="0">
                <a:solidFill>
                  <a:srgbClr val="006600"/>
                </a:solidFill>
              </a:rPr>
            </a:br>
            <a:r>
              <a:rPr lang="ru-RU" sz="3600" b="1" i="1" dirty="0" smtClean="0">
                <a:solidFill>
                  <a:srgbClr val="006600"/>
                </a:solidFill>
              </a:rPr>
              <a:t> </a:t>
            </a:r>
            <a:r>
              <a:rPr lang="ru-RU" sz="3600" b="1" i="1" dirty="0">
                <a:solidFill>
                  <a:srgbClr val="006600"/>
                </a:solidFill>
              </a:rPr>
              <a:t>Запиши своё </a:t>
            </a:r>
            <a:r>
              <a:rPr lang="ru-RU" sz="3600" b="1" i="1" dirty="0" smtClean="0">
                <a:solidFill>
                  <a:srgbClr val="006600"/>
                </a:solidFill>
              </a:rPr>
              <a:t>объяснение.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6600"/>
                </a:solidFill>
              </a:rPr>
              <a:t>Ответ</a:t>
            </a:r>
            <a:r>
              <a:rPr lang="ru-RU" sz="4400" b="1" dirty="0" smtClean="0">
                <a:solidFill>
                  <a:srgbClr val="006600"/>
                </a:solidFill>
              </a:rPr>
              <a:t> </a:t>
            </a:r>
            <a:endParaRPr lang="ru-RU" sz="6000" b="1" dirty="0">
              <a:solidFill>
                <a:srgbClr val="0066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1675" y="4211890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  <a:t>Рёв  — это протяжный громкий 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крик.</a:t>
            </a:r>
            <a:endParaRPr lang="ru-RU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79701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91578" y="1831785"/>
            <a:ext cx="741682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Рёв львицы </a:t>
            </a: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</a:rPr>
              <a:t>не раз тревожил жителей зоопарка, слышала его и </a:t>
            </a: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Пери.</a:t>
            </a:r>
            <a:endParaRPr lang="ru-RU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Управляющая кнопка: домой 7">
            <a:hlinkClick r:id="" action="ppaction://hlinkshowjump?jump=endshow" highlightClick="1"/>
          </p:cNvPr>
          <p:cNvSpPr/>
          <p:nvPr/>
        </p:nvSpPr>
        <p:spPr>
          <a:xfrm>
            <a:off x="8100392" y="5733256"/>
            <a:ext cx="826392" cy="936104"/>
          </a:xfrm>
          <a:prstGeom prst="actionButtonHom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593095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000240"/>
            <a:ext cx="73581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http://nachalo4ka.ru/wp-content/uploads/2014/05/shkolnyiy-universalnyiy-prevyu-12.png</a:t>
            </a:r>
            <a:endParaRPr lang="ru-RU" dirty="0" smtClean="0"/>
          </a:p>
          <a:p>
            <a:pPr algn="ctr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rus4-vpr.sdamgia.ru/test</a:t>
            </a:r>
            <a:endParaRPr lang="ru-RU" dirty="0" smtClean="0"/>
          </a:p>
          <a:p>
            <a:pPr algn="ctr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abrakadabra.fun/uploads/posts/2022-02/1644887463_21-abrakadabra-fun-p-shabloni-dlya-prezentatsii-russkii-yazik-43.jpg</a:t>
            </a:r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98128" y="620688"/>
            <a:ext cx="26763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Источники </a:t>
            </a:r>
            <a:endParaRPr lang="ru-RU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6600"/>
                </a:solidFill>
              </a:rPr>
              <a:t>Как ты понимаешь значение слова </a:t>
            </a:r>
            <a:r>
              <a:rPr lang="ru-RU" sz="3600" b="1" i="1" dirty="0" smtClean="0">
                <a:solidFill>
                  <a:srgbClr val="006600"/>
                </a:solidFill>
              </a:rPr>
              <a:t>«спасатели»?</a:t>
            </a:r>
            <a:br>
              <a:rPr lang="ru-RU" sz="3600" b="1" i="1" dirty="0" smtClean="0">
                <a:solidFill>
                  <a:srgbClr val="006600"/>
                </a:solidFill>
              </a:rPr>
            </a:br>
            <a:r>
              <a:rPr lang="ru-RU" sz="3600" b="1" i="1" dirty="0" smtClean="0">
                <a:solidFill>
                  <a:srgbClr val="006600"/>
                </a:solidFill>
              </a:rPr>
              <a:t> </a:t>
            </a:r>
            <a:r>
              <a:rPr lang="ru-RU" sz="3600" b="1" i="1" dirty="0">
                <a:solidFill>
                  <a:srgbClr val="006600"/>
                </a:solidFill>
              </a:rPr>
              <a:t>Запиши своё </a:t>
            </a:r>
            <a:r>
              <a:rPr lang="ru-RU" sz="3600" b="1" i="1" dirty="0" smtClean="0">
                <a:solidFill>
                  <a:srgbClr val="006600"/>
                </a:solidFill>
              </a:rPr>
              <a:t>объяснение.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6600"/>
                </a:solidFill>
              </a:rPr>
              <a:t>Ответ</a:t>
            </a:r>
            <a:r>
              <a:rPr lang="ru-RU" sz="4400" b="1" dirty="0" smtClean="0">
                <a:solidFill>
                  <a:srgbClr val="006600"/>
                </a:solidFill>
              </a:rPr>
              <a:t> </a:t>
            </a:r>
            <a:endParaRPr lang="ru-RU" sz="6000" b="1" dirty="0">
              <a:solidFill>
                <a:srgbClr val="0066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1675" y="4211890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 dirty="0">
                <a:solidFill>
                  <a:schemeClr val="accent4">
                    <a:lumMod val="50000"/>
                  </a:schemeClr>
                </a:solidFill>
              </a:rPr>
              <a:t>Спасатель  — это человек, профессия которого  — спасать людей в чрезвычайных ситуациях; специалист по спасательным 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работам.</a:t>
            </a:r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14863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5007" y="2088232"/>
            <a:ext cx="7772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4">
                    <a:lumMod val="50000"/>
                  </a:schemeClr>
                </a:solidFill>
              </a:rPr>
              <a:t>Вскоре спасатели нашли и </a:t>
            </a: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остальных.</a:t>
            </a:r>
            <a:endParaRPr lang="ru-RU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418495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700808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6600"/>
                </a:solidFill>
              </a:rPr>
              <a:t>Как ты понимаешь значение слова </a:t>
            </a:r>
            <a:r>
              <a:rPr lang="ru-RU" sz="3600" b="1" i="1" dirty="0" smtClean="0">
                <a:solidFill>
                  <a:srgbClr val="006600"/>
                </a:solidFill>
              </a:rPr>
              <a:t>«гостиница»?</a:t>
            </a:r>
            <a:br>
              <a:rPr lang="ru-RU" sz="3600" b="1" i="1" dirty="0" smtClean="0">
                <a:solidFill>
                  <a:srgbClr val="006600"/>
                </a:solidFill>
              </a:rPr>
            </a:br>
            <a:r>
              <a:rPr lang="ru-RU" sz="3600" b="1" i="1" dirty="0" smtClean="0">
                <a:solidFill>
                  <a:srgbClr val="006600"/>
                </a:solidFill>
              </a:rPr>
              <a:t> </a:t>
            </a:r>
            <a:r>
              <a:rPr lang="ru-RU" sz="3600" b="1" i="1" dirty="0">
                <a:solidFill>
                  <a:srgbClr val="006600"/>
                </a:solidFill>
              </a:rPr>
              <a:t>Запиши своё </a:t>
            </a:r>
            <a:r>
              <a:rPr lang="ru-RU" sz="3600" b="1" i="1" dirty="0" smtClean="0">
                <a:solidFill>
                  <a:srgbClr val="006600"/>
                </a:solidFill>
              </a:rPr>
              <a:t>объяснение.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6600"/>
                </a:solidFill>
              </a:rPr>
              <a:t>Ответ</a:t>
            </a:r>
            <a:r>
              <a:rPr lang="ru-RU" sz="4400" b="1" dirty="0" smtClean="0">
                <a:solidFill>
                  <a:srgbClr val="006600"/>
                </a:solidFill>
              </a:rPr>
              <a:t> </a:t>
            </a:r>
            <a:endParaRPr lang="ru-RU" sz="6000" b="1" dirty="0">
              <a:solidFill>
                <a:srgbClr val="0066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1675" y="4211890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Гостиница  — это дом для временного 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проживания.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15620" y="4233016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565012"/>
            <a:ext cx="89987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4">
                    <a:lumMod val="50000"/>
                  </a:schemeClr>
                </a:solidFill>
              </a:rPr>
              <a:t>Давно, более ста лет назад, в одной маленькой шотландской гостинице немолодой тихий путешественник забыл в номере </a:t>
            </a: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тросточку.</a:t>
            </a:r>
            <a:endParaRPr lang="ru-RU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535605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3196" y="-22044"/>
            <a:ext cx="7772400" cy="2088232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6600"/>
                </a:solidFill>
              </a:rPr>
              <a:t>Как ты понимаешь значение слова </a:t>
            </a:r>
            <a:r>
              <a:rPr lang="ru-RU" sz="3600" b="1" i="1" dirty="0" smtClean="0">
                <a:solidFill>
                  <a:srgbClr val="006600"/>
                </a:solidFill>
              </a:rPr>
              <a:t>«вазочка»?</a:t>
            </a:r>
            <a:br>
              <a:rPr lang="ru-RU" sz="3600" b="1" i="1" dirty="0" smtClean="0">
                <a:solidFill>
                  <a:srgbClr val="006600"/>
                </a:solidFill>
              </a:rPr>
            </a:br>
            <a:r>
              <a:rPr lang="ru-RU" sz="3600" b="1" i="1" dirty="0" smtClean="0">
                <a:solidFill>
                  <a:srgbClr val="006600"/>
                </a:solidFill>
              </a:rPr>
              <a:t> </a:t>
            </a:r>
            <a:r>
              <a:rPr lang="ru-RU" sz="3600" b="1" i="1" dirty="0">
                <a:solidFill>
                  <a:srgbClr val="006600"/>
                </a:solidFill>
              </a:rPr>
              <a:t>Запиши своё </a:t>
            </a:r>
            <a:r>
              <a:rPr lang="ru-RU" sz="3600" b="1" i="1" dirty="0" smtClean="0">
                <a:solidFill>
                  <a:srgbClr val="006600"/>
                </a:solidFill>
              </a:rPr>
              <a:t>объяснение.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6600"/>
                </a:solidFill>
              </a:rPr>
              <a:t>Ответ</a:t>
            </a:r>
            <a:r>
              <a:rPr lang="ru-RU" sz="4400" b="1" dirty="0" smtClean="0">
                <a:solidFill>
                  <a:srgbClr val="006600"/>
                </a:solidFill>
              </a:rPr>
              <a:t> </a:t>
            </a:r>
            <a:endParaRPr lang="ru-RU" sz="6000" b="1" dirty="0">
              <a:solidFill>
                <a:srgbClr val="0066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1675" y="4211890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Вазочка - это посуда для цветов, 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конфет; небольшая 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ваза, маленький сосуд для сладостей, фруктов, цветов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15620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599" y="1848072"/>
            <a:ext cx="756084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4">
                    <a:lumMod val="50000"/>
                  </a:schemeClr>
                </a:solidFill>
              </a:rPr>
              <a:t>Но однажды мама созвала нас и показала пустую вазочку из-под </a:t>
            </a: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конфет.</a:t>
            </a:r>
            <a:endParaRPr lang="ru-RU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151939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3791" y="-240160"/>
            <a:ext cx="7772400" cy="2088232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6600"/>
                </a:solidFill>
              </a:rPr>
              <a:t>Как ты понимаешь значение слова </a:t>
            </a:r>
            <a:r>
              <a:rPr lang="ru-RU" sz="3600" b="1" i="1" dirty="0" smtClean="0">
                <a:solidFill>
                  <a:srgbClr val="006600"/>
                </a:solidFill>
              </a:rPr>
              <a:t>«изобретение»?</a:t>
            </a:r>
            <a:br>
              <a:rPr lang="ru-RU" sz="3600" b="1" i="1" dirty="0" smtClean="0">
                <a:solidFill>
                  <a:srgbClr val="006600"/>
                </a:solidFill>
              </a:rPr>
            </a:br>
            <a:r>
              <a:rPr lang="ru-RU" sz="3600" b="1" i="1" dirty="0" smtClean="0">
                <a:solidFill>
                  <a:srgbClr val="006600"/>
                </a:solidFill>
              </a:rPr>
              <a:t> </a:t>
            </a:r>
            <a:r>
              <a:rPr lang="ru-RU" sz="3600" b="1" i="1" dirty="0">
                <a:solidFill>
                  <a:srgbClr val="006600"/>
                </a:solidFill>
              </a:rPr>
              <a:t>Запиши своё </a:t>
            </a:r>
            <a:r>
              <a:rPr lang="ru-RU" sz="3600" b="1" i="1" dirty="0" smtClean="0">
                <a:solidFill>
                  <a:srgbClr val="006600"/>
                </a:solidFill>
              </a:rPr>
              <a:t>объяснение.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6600"/>
                </a:solidFill>
              </a:rPr>
              <a:t>Ответ</a:t>
            </a:r>
            <a:r>
              <a:rPr lang="ru-RU" sz="4400" b="1" dirty="0" smtClean="0">
                <a:solidFill>
                  <a:srgbClr val="006600"/>
                </a:solidFill>
              </a:rPr>
              <a:t> </a:t>
            </a:r>
            <a:endParaRPr lang="ru-RU" sz="6000" b="1" dirty="0">
              <a:solidFill>
                <a:srgbClr val="0066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1675" y="4211890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Изобретение - то, что изобретается или 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изобретено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;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это новые технические решения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03648" y="4199218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96690" y="1366160"/>
            <a:ext cx="85302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  <a:t>Императрица высоко оценила изобретения и назначила нижегородского самоучку начальником мастерских Санкт-Петербургской академии 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наук.</a:t>
            </a:r>
            <a:endParaRPr lang="ru-RU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249927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3791" y="-240160"/>
            <a:ext cx="7772400" cy="2517032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6600"/>
                </a:solidFill>
              </a:rPr>
              <a:t>Как ты понимаешь значение слова </a:t>
            </a:r>
            <a:r>
              <a:rPr lang="ru-RU" sz="3600" b="1" i="1" dirty="0" smtClean="0">
                <a:solidFill>
                  <a:srgbClr val="006600"/>
                </a:solidFill>
              </a:rPr>
              <a:t>«госпиталь»?</a:t>
            </a:r>
            <a:br>
              <a:rPr lang="ru-RU" sz="3600" b="1" i="1" dirty="0" smtClean="0">
                <a:solidFill>
                  <a:srgbClr val="006600"/>
                </a:solidFill>
              </a:rPr>
            </a:br>
            <a:r>
              <a:rPr lang="ru-RU" sz="3600" b="1" i="1" dirty="0" smtClean="0">
                <a:solidFill>
                  <a:srgbClr val="006600"/>
                </a:solidFill>
              </a:rPr>
              <a:t> </a:t>
            </a:r>
            <a:r>
              <a:rPr lang="ru-RU" sz="3600" b="1" i="1" dirty="0">
                <a:solidFill>
                  <a:srgbClr val="006600"/>
                </a:solidFill>
              </a:rPr>
              <a:t>Запиши своё </a:t>
            </a:r>
            <a:r>
              <a:rPr lang="ru-RU" sz="3600" b="1" i="1" dirty="0" smtClean="0">
                <a:solidFill>
                  <a:srgbClr val="006600"/>
                </a:solidFill>
              </a:rPr>
              <a:t>объяснение.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6600"/>
                </a:solidFill>
              </a:rPr>
              <a:t>Ответ</a:t>
            </a:r>
            <a:r>
              <a:rPr lang="ru-RU" sz="4400" b="1" dirty="0" smtClean="0">
                <a:solidFill>
                  <a:srgbClr val="006600"/>
                </a:solidFill>
              </a:rPr>
              <a:t> </a:t>
            </a:r>
            <a:endParaRPr lang="ru-RU" sz="6000" b="1" dirty="0">
              <a:solidFill>
                <a:srgbClr val="0066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1675" y="4211890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Госпиталь  — это больница; военная больница; лечебное учреждение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03646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848072"/>
            <a:ext cx="853020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4">
                    <a:lumMod val="50000"/>
                  </a:schemeClr>
                </a:solidFill>
              </a:rPr>
              <a:t>В госпиталях не хватало даже самых простых лекарств и </a:t>
            </a: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медикаментов.</a:t>
            </a:r>
            <a:endParaRPr lang="ru-RU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522564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3791" y="-240160"/>
            <a:ext cx="7772400" cy="2517032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6600"/>
                </a:solidFill>
              </a:rPr>
              <a:t>Как ты понимаешь значение слова </a:t>
            </a:r>
            <a:r>
              <a:rPr lang="ru-RU" sz="3600" b="1" i="1" dirty="0" smtClean="0">
                <a:solidFill>
                  <a:srgbClr val="006600"/>
                </a:solidFill>
              </a:rPr>
              <a:t>«атласная»?</a:t>
            </a:r>
            <a:br>
              <a:rPr lang="ru-RU" sz="3600" b="1" i="1" dirty="0" smtClean="0">
                <a:solidFill>
                  <a:srgbClr val="006600"/>
                </a:solidFill>
              </a:rPr>
            </a:br>
            <a:r>
              <a:rPr lang="ru-RU" sz="3600" b="1" i="1" dirty="0" smtClean="0">
                <a:solidFill>
                  <a:srgbClr val="006600"/>
                </a:solidFill>
              </a:rPr>
              <a:t> </a:t>
            </a:r>
            <a:r>
              <a:rPr lang="ru-RU" sz="3600" b="1" i="1" dirty="0">
                <a:solidFill>
                  <a:srgbClr val="006600"/>
                </a:solidFill>
              </a:rPr>
              <a:t>Запиши своё </a:t>
            </a:r>
            <a:r>
              <a:rPr lang="ru-RU" sz="3600" b="1" i="1" dirty="0" smtClean="0">
                <a:solidFill>
                  <a:srgbClr val="006600"/>
                </a:solidFill>
              </a:rPr>
              <a:t>объяснение.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6600"/>
                </a:solidFill>
              </a:rPr>
              <a:t>Ответ</a:t>
            </a:r>
            <a:r>
              <a:rPr lang="ru-RU" sz="4400" b="1" dirty="0" smtClean="0">
                <a:solidFill>
                  <a:srgbClr val="006600"/>
                </a:solidFill>
              </a:rPr>
              <a:t> </a:t>
            </a:r>
            <a:endParaRPr lang="ru-RU" sz="6000" b="1" dirty="0">
              <a:solidFill>
                <a:srgbClr val="0066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1675" y="4211890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Атласная  — гладкая, мягкая поверхность, как 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атлас.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69171" y="4217956"/>
            <a:ext cx="6227164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4887" y="2132856"/>
            <a:ext cx="85302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4">
                    <a:lumMod val="50000"/>
                  </a:schemeClr>
                </a:solidFill>
              </a:rPr>
              <a:t>У неё была нежная и светлая атласная </a:t>
            </a: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кожица.</a:t>
            </a:r>
            <a:endParaRPr lang="ru-RU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784483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3791" y="-240160"/>
            <a:ext cx="7772400" cy="2517032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6600"/>
                </a:solidFill>
              </a:rPr>
              <a:t>Как ты понимаешь значение слова </a:t>
            </a:r>
            <a:r>
              <a:rPr lang="ru-RU" sz="3600" b="1" i="1" dirty="0" smtClean="0">
                <a:solidFill>
                  <a:srgbClr val="006600"/>
                </a:solidFill>
              </a:rPr>
              <a:t>«забава»?</a:t>
            </a:r>
            <a:br>
              <a:rPr lang="ru-RU" sz="3600" b="1" i="1" dirty="0" smtClean="0">
                <a:solidFill>
                  <a:srgbClr val="006600"/>
                </a:solidFill>
              </a:rPr>
            </a:br>
            <a:r>
              <a:rPr lang="ru-RU" sz="3600" b="1" i="1" dirty="0" smtClean="0">
                <a:solidFill>
                  <a:srgbClr val="006600"/>
                </a:solidFill>
              </a:rPr>
              <a:t> </a:t>
            </a:r>
            <a:r>
              <a:rPr lang="ru-RU" sz="3600" b="1" i="1" dirty="0">
                <a:solidFill>
                  <a:srgbClr val="006600"/>
                </a:solidFill>
              </a:rPr>
              <a:t>Запиши своё </a:t>
            </a:r>
            <a:r>
              <a:rPr lang="ru-RU" sz="3600" b="1" i="1" dirty="0" smtClean="0">
                <a:solidFill>
                  <a:srgbClr val="006600"/>
                </a:solidFill>
              </a:rPr>
              <a:t>объяснение.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6600"/>
                </a:solidFill>
              </a:rPr>
              <a:t>Ответ</a:t>
            </a:r>
            <a:r>
              <a:rPr lang="ru-RU" sz="4400" b="1" dirty="0" smtClean="0">
                <a:solidFill>
                  <a:srgbClr val="006600"/>
                </a:solidFill>
              </a:rPr>
              <a:t> </a:t>
            </a:r>
            <a:endParaRPr lang="ru-RU" sz="6000" b="1" dirty="0">
              <a:solidFill>
                <a:srgbClr val="0066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1675" y="4211890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  <a:t>Забава  — это развлечение, 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игра.</a:t>
            </a:r>
            <a:endParaRPr lang="ru-RU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07133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2016939"/>
            <a:ext cx="727280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4">
                    <a:lumMod val="50000"/>
                  </a:schemeClr>
                </a:solidFill>
              </a:rPr>
              <a:t>Когда созревали одуванчики, у нас с братом была </a:t>
            </a: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забава.</a:t>
            </a:r>
            <a:endParaRPr lang="ru-RU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75069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</TotalTime>
  <Words>731</Words>
  <Application>Microsoft Office PowerPoint</Application>
  <PresentationFormat>Экран (4:3)</PresentationFormat>
  <Paragraphs>113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Слайд 1</vt:lpstr>
      <vt:lpstr>Как ты понимаешь значение слова «лесоводы»?  Запиши своё объяснение.</vt:lpstr>
      <vt:lpstr>Как ты понимаешь значение слова «спасатели»?  Запиши своё объяснение.</vt:lpstr>
      <vt:lpstr>Как ты понимаешь значение слова «гостиница»?  Запиши своё объяснение.</vt:lpstr>
      <vt:lpstr>Как ты понимаешь значение слова «вазочка»?  Запиши своё объяснение.</vt:lpstr>
      <vt:lpstr>Как ты понимаешь значение слова «изобретение»?  Запиши своё объяснение.</vt:lpstr>
      <vt:lpstr>Как ты понимаешь значение слова «госпиталь»?  Запиши своё объяснение.</vt:lpstr>
      <vt:lpstr>Как ты понимаешь значение слова «атласная»?  Запиши своё объяснение.</vt:lpstr>
      <vt:lpstr>Как ты понимаешь значение слова «забава»?  Запиши своё объяснение.</vt:lpstr>
      <vt:lpstr>Как ты понимаешь значение слова «пассажиры»?  Запиши своё объяснение.</vt:lpstr>
      <vt:lpstr>Как ты понимаешь значение слова «обитатель»?  Запиши своё объяснение.</vt:lpstr>
      <vt:lpstr>Как ты понимаешь значение слова «изобретатель»?  Запиши своё объяснение.</vt:lpstr>
      <vt:lpstr>Как ты понимаешь значение слова «парта»?  Запиши своё объяснение.</vt:lpstr>
      <vt:lpstr>Как ты понимаешь значение слова «слоновник»?  Запиши своё объяснение.</vt:lpstr>
      <vt:lpstr>Как ты понимаешь значение слова «игрушки»?  Запиши своё объяснение.</vt:lpstr>
      <vt:lpstr>Как ты понимаешь значение слова «форточка»?  Запиши своё объяснение.</vt:lpstr>
      <vt:lpstr>Как ты понимаешь значение слова «пенёк»?  Запиши своё объяснение.</vt:lpstr>
      <vt:lpstr>Как ты понимаешь значение слова «ворох»?  Запиши своё объяснение.</vt:lpstr>
      <vt:lpstr>Как ты понимаешь значение слова «сарай»?  Запиши своё объяснение.</vt:lpstr>
      <vt:lpstr>Как ты понимаешь значение слова «лето»?  Запиши своё объяснение.</vt:lpstr>
      <vt:lpstr>Как ты понимаешь значение слова «бассейн»?  Запиши своё объяснение.</vt:lpstr>
      <vt:lpstr>Как ты понимаешь значение слова «зоопарк»?  Запиши своё объяснение.</vt:lpstr>
      <vt:lpstr>Как ты понимаешь значение слов «лакомство императоров»?  Запиши своё объяснение.</vt:lpstr>
      <vt:lpstr>Как ты понимаешь значение слова «стихия»?  Запиши своё объяснение.</vt:lpstr>
      <vt:lpstr>Как ты понимаешь значение слова «колодец»?  Запиши своё объяснение.</vt:lpstr>
      <vt:lpstr>Как ты понимаешь значение слова «писк»?  Запиши своё объяснение.</vt:lpstr>
      <vt:lpstr>Как ты понимаешь значение слова «рёв»?  Запиши своё объяснение.</vt:lpstr>
      <vt:lpstr>Слайд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Танюша</dc:creator>
  <cp:lastModifiedBy>Дом</cp:lastModifiedBy>
  <cp:revision>91</cp:revision>
  <dcterms:created xsi:type="dcterms:W3CDTF">2019-02-18T04:44:15Z</dcterms:created>
  <dcterms:modified xsi:type="dcterms:W3CDTF">2024-03-18T12:10:20Z</dcterms:modified>
</cp:coreProperties>
</file>