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B6B28"/>
    <a:srgbClr val="4ED5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B5B2-72B2-46B6-913E-233FBAB97A4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400F-51A1-4313-BD1B-DAC67C43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400F-51A1-4313-BD1B-DAC67C433E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009"/>
          <a:stretch>
            <a:fillRect/>
          </a:stretch>
        </p:blipFill>
        <p:spPr bwMode="auto">
          <a:xfrm>
            <a:off x="0" y="-2"/>
            <a:ext cx="877413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2" name="AutoShape 4" descr="https://top-fon.com/uploads/posts/2023-02/1675310917_top-fon-com-p-fon-dlya-prezentatsii-finansovaya-gramotno-58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2555776" y="5589240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315" t="25796" r="35318" b="64729"/>
          <a:stretch>
            <a:fillRect/>
          </a:stretch>
        </p:blipFill>
        <p:spPr bwMode="auto">
          <a:xfrm>
            <a:off x="251520" y="404664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rgbClr val="4ED53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 l="68627" t="79754" r="29124" b="1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%D0%B2%D0%B5-%D1%83%D1%89%D0%B8%D0%B9-%D0%B8%D0%BA%D1%82%D0%BE%D1%80-%D0%BD%D0%BE%D0%B2%D0%BE%D1%81%D1%82%D0%B5%D0%B9-%D0%B2-%D1%81%D1%82%D1%83-%D0%B8%D0%B8-71094148.jpg" TargetMode="External"/><Relationship Id="rId7" Type="http://schemas.openxmlformats.org/officeDocument/2006/relationships/hyperlink" Target="https://gas-kvas.com/uploads/posts/2023-02/1676439290_gas-kvas-com-p-detskii-risunok-brat-35.png" TargetMode="External"/><Relationship Id="rId2" Type="http://schemas.openxmlformats.org/officeDocument/2006/relationships/hyperlink" Target="https://top-fon.com/uploads/posts/2023-02/1675310917_top-fon-com-p-fon-dlya-prezentatsii-finansovaya-gramotno-5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wtodrawforkids.com/wp-content/uploads/2017/04/How-to-Draw-a-Man-for-Kids-2.jpg" TargetMode="External"/><Relationship Id="rId5" Type="http://schemas.openxmlformats.org/officeDocument/2006/relationships/hyperlink" Target="https://gas-kvas.com/uploads/posts/2023-02/1677030078_gas-kvas-com-p-risunki-na-ekonomicheskuyu-temu-7.jpg" TargetMode="External"/><Relationship Id="rId4" Type="http://schemas.openxmlformats.org/officeDocument/2006/relationships/hyperlink" Target="https://papik.pro/uploads/posts/2021-12/1639217126_1-papik-pro-p-vesi-klipart-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x-lines.ru/letters/i/cyrillicfancy/0588/8b8484/40/1/4n1pbqgozzembwf74gy7bxsosmembwcxrdem8wcy4napbxgoz5eafwf74n9pdyqtomeaa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1720" y="620688"/>
            <a:ext cx="4905375" cy="514351"/>
          </a:xfrm>
          <a:prstGeom prst="rect">
            <a:avLst/>
          </a:prstGeom>
          <a:noFill/>
        </p:spPr>
      </p:pic>
      <p:pic>
        <p:nvPicPr>
          <p:cNvPr id="6" name="Picture 2" descr="https://x-lines.ru/letters/i/cyrillicfancy/0777/a25311/34/1/4nm7bcgozzea9wcn4nhpbpjygrh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480" y="1340808"/>
            <a:ext cx="2053632" cy="360000"/>
          </a:xfrm>
          <a:prstGeom prst="rect">
            <a:avLst/>
          </a:prstGeom>
          <a:noFill/>
        </p:spPr>
      </p:pic>
      <p:pic>
        <p:nvPicPr>
          <p:cNvPr id="10244" name="Picture 4" descr="https://x-lines.ru/letters/i/cyrillicfancy/1565/51b749/40/1/4nu7dysozaopdysosdemiwf64n41yesos8ea7wfw4n5pbpqtoe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4623" y="1844888"/>
            <a:ext cx="4347617" cy="576000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573/51b749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2336" y="188640"/>
            <a:ext cx="5994000" cy="3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1754326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вся семья Ромы собралась у телевизора. На экране появилась заставка  программы «Новости». Ведущая новостной программы начала выпуск словами: </a:t>
            </a:r>
          </a:p>
          <a:p>
            <a:pPr>
              <a:buFontTx/>
              <a:buChar char="-"/>
            </a:pPr>
            <a:r>
              <a:rPr lang="ru-RU" b="1" dirty="0" smtClean="0"/>
              <a:t> Сегодня после длительного обсуждения депутатами Государственной Думы был  принят Закон о федеральном бюджете на 2022 год.</a:t>
            </a:r>
          </a:p>
          <a:p>
            <a:endParaRPr lang="ru-RU" b="1" dirty="0" smtClean="0"/>
          </a:p>
          <a:p>
            <a:r>
              <a:rPr lang="ru-RU" b="1" dirty="0" smtClean="0"/>
              <a:t>- Папа, а что такое «бюджет»? - с любопытством спросил Рома.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348880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как бы ты ответил(а) на вопрос Ромы. Запиши свой ответ.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99695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Бюджет</a:t>
            </a:r>
            <a:r>
              <a:rPr lang="ru-RU" dirty="0" smtClean="0"/>
              <a:t> -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Недолго подумав, папа сказал: 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Бюджет</a:t>
            </a:r>
            <a:r>
              <a:rPr lang="ru-RU" dirty="0" smtClean="0"/>
              <a:t> - это план расходов и доходов денежных средств. А что обозначает слово «федеральный», ты знаешь?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0912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как можно объяснить значение этого слова.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3732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Ура! Я догадался, что такое «федеральный бюджет»! - радостно произнёс Рома.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661248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Дополни предложение.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02128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Федеральный бюджет </a:t>
            </a:r>
            <a:r>
              <a:rPr lang="ru-RU" dirty="0" smtClean="0"/>
              <a:t>- это планирование всех                        и                             денежных средств нашего                              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194877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11560" y="2060848"/>
            <a:ext cx="2092468" cy="1546607"/>
            <a:chOff x="611560" y="2060848"/>
            <a:chExt cx="2092468" cy="1546607"/>
          </a:xfrm>
        </p:grpSpPr>
        <p:pic>
          <p:nvPicPr>
            <p:cNvPr id="17" name="Picture 2" descr="Ведущий новостей рисунок"/>
            <p:cNvPicPr>
              <a:picLocks noChangeAspect="1" noChangeArrowheads="1"/>
            </p:cNvPicPr>
            <p:nvPr/>
          </p:nvPicPr>
          <p:blipFill>
            <a:blip r:embed="rId3" cstate="print"/>
            <a:srcRect b="26087"/>
            <a:stretch>
              <a:fillRect/>
            </a:stretch>
          </p:blipFill>
          <p:spPr bwMode="auto">
            <a:xfrm>
              <a:off x="611560" y="2060848"/>
              <a:ext cx="2092468" cy="154660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971600" y="2132856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</a:rPr>
                <a:t>НОВОСТИ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6660432" y="4941176"/>
            <a:ext cx="180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очень важный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228384" y="494117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584" y="4941176"/>
            <a:ext cx="198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самый главный </a:t>
            </a:r>
            <a:endParaRPr lang="ru-RU" dirty="0"/>
          </a:p>
        </p:txBody>
      </p:sp>
      <p:sp>
        <p:nvSpPr>
          <p:cNvPr id="23" name="Скругленный прямоугольник 22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95536" y="494117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44128" y="4941176"/>
            <a:ext cx="198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государственный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12080" y="494116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8120" y="4977216"/>
            <a:ext cx="324000" cy="324000"/>
          </a:xfrm>
          <a:prstGeom prst="rect">
            <a:avLst/>
          </a:prstGeom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4211960" y="3068960"/>
            <a:ext cx="4284000" cy="504056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переводе с английского языка означает «денежная сумка».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059984" y="6381328"/>
            <a:ext cx="1368000" cy="216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076056" y="6093296"/>
            <a:ext cx="1080000" cy="216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516216" y="6093296"/>
            <a:ext cx="1188000" cy="216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868144" y="282273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Обсуди с одноклассниками, откуда берутся деньги в государственном бюджете и куда они расходуются.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Закрась зелёным цветом карточки, на которых записаны расходы государства.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988840"/>
            <a:ext cx="230425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строительство дорог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88000" y="1988840"/>
            <a:ext cx="1116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пенсии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636912"/>
            <a:ext cx="2664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материнский капитал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2636912"/>
            <a:ext cx="4032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зарплата врачам, учителям, военным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3419872" y="1988840"/>
            <a:ext cx="3600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налоги, полученные от граждан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539552" y="3284984"/>
            <a:ext cx="3528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таможенные сборы и пошлины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4680000" y="3284984"/>
            <a:ext cx="3924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налоги, полученные от предприятий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8610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Прочитай записи на карточках, которые ты не закрасил(а). Что их объединяет?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4653144"/>
            <a:ext cx="324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государственные затраты.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4653136"/>
            <a:ext cx="324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государственные доходы.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755576" y="465314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46531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2096" y="4689184"/>
            <a:ext cx="324000" cy="324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3528" y="522920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- Для того чтобы платить пенсии, социальные пособия, зарплаты медикам, педагогам, полицейским, военным, строить новые дороги, больницы и школы, государственная казна должна ежегодно пополняться. Одним из источников пополнения государственного бюджета является получение налогов от граждан и организаций.</a:t>
            </a:r>
            <a:endParaRPr lang="ru-RU" b="1" dirty="0"/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19672" y="177281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1512168" cy="233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Дополни предложение.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764704"/>
            <a:ext cx="8280920" cy="715089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Налоги - это (обязательные/добровольные) _____________     платежи, которые ______           и организации должны платить в бюджет                              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А какие налоги должны платить граждане нашей страны? - поинтересовался Рома у папы.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4888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как ответил папа. Отметь свои варианты ответа.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936" y="2780928"/>
            <a:ext cx="216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налог на обучение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936" y="3284984"/>
            <a:ext cx="216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земельный налог</a:t>
            </a:r>
            <a:endParaRPr lang="ru-RU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1403888" y="278092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888" y="328498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9928" y="3321032"/>
            <a:ext cx="324000" cy="324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835936" y="3789040"/>
            <a:ext cx="216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подоходный налог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888" y="378904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9928" y="3825088"/>
            <a:ext cx="324000" cy="3240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896288" y="2780928"/>
            <a:ext cx="2268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транспортный налог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240" y="278092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280" y="2816976"/>
            <a:ext cx="324000" cy="324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896288" y="3284984"/>
            <a:ext cx="2268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налог на лечение</a:t>
            </a:r>
            <a:endParaRPr lang="ru-RU" dirty="0"/>
          </a:p>
        </p:txBody>
      </p:sp>
      <p:sp>
        <p:nvSpPr>
          <p:cNvPr id="18" name="Скругленный прямоугольник 17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4464240" y="328498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96288" y="3789040"/>
            <a:ext cx="2268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налог на имущество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64240" y="378903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280" y="3825080"/>
            <a:ext cx="324000" cy="324000"/>
          </a:xfrm>
          <a:prstGeom prst="rect">
            <a:avLst/>
          </a:prstGeom>
        </p:spPr>
      </p:pic>
      <p:pic>
        <p:nvPicPr>
          <p:cNvPr id="6147" name="Picture 3" descr="http://howtodrawforkids.com/wp-content/uploads/2017/04/How-to-Draw-a-Man-for-Kids-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00" r="34121"/>
          <a:stretch>
            <a:fillRect/>
          </a:stretch>
        </p:blipFill>
        <p:spPr bwMode="auto">
          <a:xfrm flipH="1">
            <a:off x="7380312" y="2924944"/>
            <a:ext cx="1253613" cy="3744416"/>
          </a:xfrm>
          <a:prstGeom prst="rect">
            <a:avLst/>
          </a:prstGeom>
          <a:noFill/>
        </p:spPr>
      </p:pic>
      <p:pic>
        <p:nvPicPr>
          <p:cNvPr id="6149" name="Picture 5" descr="https://nizhnekatuxovkoe-r20.gosweb.gosuslugi.ru/netcat_files/38/232/Nalog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437112"/>
            <a:ext cx="2952328" cy="2182878"/>
          </a:xfrm>
          <a:prstGeom prst="rect">
            <a:avLst/>
          </a:prstGeom>
          <a:noFill/>
        </p:spPr>
      </p:pic>
      <p:sp>
        <p:nvSpPr>
          <p:cNvPr id="25" name="Блок-схема: альтернативный процесс 24"/>
          <p:cNvSpPr/>
          <p:nvPr/>
        </p:nvSpPr>
        <p:spPr>
          <a:xfrm>
            <a:off x="4788024" y="908744"/>
            <a:ext cx="1620000" cy="216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обязательные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95536" y="1196752"/>
            <a:ext cx="1188000" cy="216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868296" y="1196752"/>
            <a:ext cx="1368000" cy="216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292080" y="548680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4068906"/>
            <a:ext cx="1728192" cy="267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К разговору присоединился старший брат Ромы, который в это время готовил реферат по экономике. </a:t>
            </a:r>
          </a:p>
          <a:p>
            <a:r>
              <a:rPr lang="ru-RU" b="1" dirty="0" smtClean="0"/>
              <a:t>     - А ты знаешь, что бюджет России имеет несколько уровней? - спросил он, показывая Роме схему.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1988840"/>
            <a:ext cx="3024336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Уровни бюджета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996952"/>
            <a:ext cx="2304256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Федеральный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6000" y="2996952"/>
            <a:ext cx="2412000" cy="1332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Местные</a:t>
            </a:r>
            <a:r>
              <a:rPr lang="ru-RU" dirty="0" smtClean="0"/>
              <a:t> – бюджеты городов, муниципальных районов и сельских поселений.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2996952"/>
            <a:ext cx="2304256" cy="756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Региональные</a:t>
            </a:r>
            <a:r>
              <a:rPr lang="ru-RU" dirty="0" smtClean="0"/>
              <a:t> – бюджеты республик, краёв и областей.</a:t>
            </a:r>
            <a:endParaRPr lang="ru-RU" dirty="0"/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6084168" y="2492896"/>
            <a:ext cx="1440160" cy="5040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6" idx="0"/>
          </p:cNvCxnSpPr>
          <p:nvPr/>
        </p:nvCxnSpPr>
        <p:spPr>
          <a:xfrm>
            <a:off x="4572000" y="2492896"/>
            <a:ext cx="0" cy="5040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5" idx="0"/>
          </p:cNvCxnSpPr>
          <p:nvPr/>
        </p:nvCxnSpPr>
        <p:spPr>
          <a:xfrm flipH="1">
            <a:off x="1547664" y="2492896"/>
            <a:ext cx="1512168" cy="5040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83768" y="486916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Внимательно рассмотри схему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 определи, сколько уровней имеет бюджетная система нашей страны.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 descr="https://gas-kvas.com/uploads/posts/2023-02/1676439290_gas-kvas-com-p-detskii-risunok-brat-35.png"/>
          <p:cNvPicPr>
            <a:picLocks noChangeAspect="1" noChangeArrowheads="1"/>
          </p:cNvPicPr>
          <p:nvPr/>
        </p:nvPicPr>
        <p:blipFill>
          <a:blip r:embed="rId3" cstate="print"/>
          <a:srcRect l="56934" t="3333" r="2246" b="4444"/>
          <a:stretch>
            <a:fillRect/>
          </a:stretch>
        </p:blipFill>
        <p:spPr bwMode="auto">
          <a:xfrm flipH="1">
            <a:off x="395536" y="3429000"/>
            <a:ext cx="1512168" cy="3302893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Закрась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голубым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цветом карточки, на которых перечислены региональные бюджеты, а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зелёным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цветом - карточки, на которых перечислены местные бюджеты.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5856" y="1124744"/>
            <a:ext cx="5040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 муниципального района Алексеевский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408" y="1772816"/>
            <a:ext cx="40324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  городского округа Тольятти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124744"/>
            <a:ext cx="2160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  Карелии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772816"/>
            <a:ext cx="33123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  Краснодарского края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488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Запиши, как называются бюджеты регионального и местного уровня того населённого пункта, где ты проживаешь.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9695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Региональный </a:t>
            </a:r>
            <a:r>
              <a:rPr lang="ru-RU" dirty="0" smtClean="0"/>
              <a:t>–  </a:t>
            </a:r>
          </a:p>
          <a:p>
            <a:endParaRPr lang="ru-RU" b="1" dirty="0" smtClean="0"/>
          </a:p>
          <a:p>
            <a:r>
              <a:rPr lang="ru-RU" b="1" dirty="0" smtClean="0"/>
              <a:t>Местный</a:t>
            </a:r>
            <a:r>
              <a:rPr lang="ru-RU" dirty="0" smtClean="0"/>
              <a:t> – </a:t>
            </a: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1754720" cy="271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2339752" y="3068960"/>
            <a:ext cx="3600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Владимирской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835696" y="3645024"/>
            <a:ext cx="5112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муниципального района </a:t>
            </a:r>
            <a:r>
              <a:rPr lang="ru-RU" dirty="0" err="1" smtClean="0">
                <a:solidFill>
                  <a:schemeClr val="tx1"/>
                </a:solidFill>
              </a:rPr>
              <a:t>Камешковский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Артём\Pictures\вл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"/>
          <a:stretch>
            <a:fillRect/>
          </a:stretch>
        </p:blipFill>
        <p:spPr bwMode="auto">
          <a:xfrm>
            <a:off x="2555776" y="4005064"/>
            <a:ext cx="4057556" cy="2700000"/>
          </a:xfrm>
          <a:prstGeom prst="rect">
            <a:avLst/>
          </a:prstGeom>
          <a:noFill/>
        </p:spPr>
      </p:pic>
      <p:pic>
        <p:nvPicPr>
          <p:cNvPr id="13" name="Picture 3" descr="http://howtodrawforkids.com/wp-content/uploads/2017/04/How-to-Draw-a-Man-for-Kids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00" r="34121"/>
          <a:stretch>
            <a:fillRect/>
          </a:stretch>
        </p:blipFill>
        <p:spPr bwMode="auto">
          <a:xfrm flipH="1">
            <a:off x="7380312" y="2924944"/>
            <a:ext cx="1253613" cy="3744416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139952" y="83671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E4E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E4EB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Государственный бюджет нужен для того, чтобы государство заранее рассчитало, какие доходы оно получит в следующем году, на что и сколько сможет потратить денежных средств. </a:t>
            </a:r>
          </a:p>
          <a:p>
            <a:pPr algn="just"/>
            <a:r>
              <a:rPr lang="ru-RU" dirty="0" smtClean="0"/>
              <a:t>    Бюджет является </a:t>
            </a:r>
            <a:r>
              <a:rPr lang="ru-RU" b="1" dirty="0" smtClean="0"/>
              <a:t>сбалансированным</a:t>
            </a:r>
            <a:r>
              <a:rPr lang="ru-RU" dirty="0" smtClean="0"/>
              <a:t>, если государственные </a:t>
            </a:r>
            <a:r>
              <a:rPr lang="ru-RU" b="1" dirty="0" smtClean="0"/>
              <a:t>расходы равны </a:t>
            </a:r>
            <a:r>
              <a:rPr lang="ru-RU" dirty="0" smtClean="0"/>
              <a:t>поступлениям от налогов и других государственных </a:t>
            </a:r>
            <a:r>
              <a:rPr lang="ru-RU" b="1" dirty="0" smtClean="0"/>
              <a:t>доходов. </a:t>
            </a:r>
          </a:p>
          <a:p>
            <a:pPr algn="just"/>
            <a:r>
              <a:rPr lang="ru-RU" dirty="0" smtClean="0"/>
              <a:t>    Когда расходы превышают доходы, тогда говорят, что бюджет имеет </a:t>
            </a:r>
            <a:r>
              <a:rPr lang="ru-RU" b="1" dirty="0" smtClean="0"/>
              <a:t>дефицит. </a:t>
            </a:r>
            <a:r>
              <a:rPr lang="ru-RU" dirty="0" smtClean="0"/>
              <a:t>Если же складывается ситуация, при которой доходы больше расходов, то говорят, что бюджет имеет </a:t>
            </a:r>
            <a:r>
              <a:rPr lang="ru-RU" b="1" dirty="0" err="1" smtClean="0"/>
              <a:t>профицит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28498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Рассмотри рисунки и подпиши, какой из них иллюстрирует дефицит, а какой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профицит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papik.pro/uploads/posts/2021-12/1639217126_1-papik-pro-p-vesi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389" y="476672"/>
            <a:ext cx="2124091" cy="2088232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660232" y="2096872"/>
            <a:ext cx="828000" cy="180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доходы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172496" y="2096872"/>
            <a:ext cx="864000" cy="180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www.teamdesk.net/blog/wp-content/uploads/2015/11/comparison-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68" t="6977" r="13298" b="9302"/>
          <a:stretch>
            <a:fillRect/>
          </a:stretch>
        </p:blipFill>
        <p:spPr bwMode="auto">
          <a:xfrm>
            <a:off x="323528" y="3573016"/>
            <a:ext cx="2132237" cy="1872208"/>
          </a:xfrm>
          <a:prstGeom prst="rect">
            <a:avLst/>
          </a:prstGeom>
          <a:noFill/>
        </p:spPr>
      </p:pic>
      <p:pic>
        <p:nvPicPr>
          <p:cNvPr id="10" name="Picture 4" descr="https://www.teamdesk.net/blog/wp-content/uploads/2015/11/comparison-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68" t="6977" r="13298" b="9302"/>
          <a:stretch>
            <a:fillRect/>
          </a:stretch>
        </p:blipFill>
        <p:spPr bwMode="auto">
          <a:xfrm flipH="1">
            <a:off x="6732240" y="3573016"/>
            <a:ext cx="2132237" cy="1872208"/>
          </a:xfrm>
          <a:prstGeom prst="rect">
            <a:avLst/>
          </a:prstGeom>
          <a:noFill/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6732240" y="5013176"/>
            <a:ext cx="828000" cy="180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доходы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4653136"/>
            <a:ext cx="828000" cy="180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доходы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91680" y="5013176"/>
            <a:ext cx="864000" cy="180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8100392" y="4653136"/>
            <a:ext cx="864000" cy="180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899592" y="5517232"/>
            <a:ext cx="1152000" cy="28803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дефицит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236424" y="5517232"/>
            <a:ext cx="1224000" cy="28803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профицит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3928" y="4214407"/>
            <a:ext cx="1569828" cy="242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9592" y="5517232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Подумай, как может поступать государство, если его бюджет дефицитный. Отметь свои ответы.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628800"/>
            <a:ext cx="234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Увеличить расходы.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124744"/>
            <a:ext cx="2340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Уменьшить расходы.</a:t>
            </a:r>
            <a:endParaRPr lang="ru-RU" dirty="0"/>
          </a:p>
        </p:txBody>
      </p:sp>
      <p:sp>
        <p:nvSpPr>
          <p:cNvPr id="5" name="Скругленный прямоугольник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95536" y="162880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12474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576" y="1160792"/>
            <a:ext cx="324000" cy="324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47976" y="2132856"/>
            <a:ext cx="4248472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Взять деньги в долг у других государств.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5928" y="213285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968" y="2168904"/>
            <a:ext cx="324000" cy="324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84240" y="2636912"/>
            <a:ext cx="42480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Увеличить  зарплаты и пенсии граждан.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052192" y="263691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80272" y="1124744"/>
            <a:ext cx="349212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Взять деньги в долг у граждан.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48224" y="112474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264" y="1160792"/>
            <a:ext cx="324000" cy="324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680272" y="1628792"/>
            <a:ext cx="349212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Напечатать больше денег.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48224" y="162879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264" y="1664840"/>
            <a:ext cx="324000" cy="324000"/>
          </a:xfrm>
          <a:prstGeom prst="rect">
            <a:avLst/>
          </a:prstGeom>
        </p:spPr>
      </p:pic>
      <p:pic>
        <p:nvPicPr>
          <p:cNvPr id="23554" name="Picture 2" descr="https://gas-kvas.com/uploads/posts/2023-01/1673465988_gas-kvas-com-p-detskie-fantazii-o-finansakh-risunok-5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7504" y="3212976"/>
            <a:ext cx="2769515" cy="3465504"/>
          </a:xfrm>
          <a:prstGeom prst="rect">
            <a:avLst/>
          </a:prstGeom>
          <a:noFill/>
        </p:spPr>
      </p:pic>
      <p:pic>
        <p:nvPicPr>
          <p:cNvPr id="23556" name="Picture 4" descr="https://gas-kvas.com/uploads/posts/2023-02/1677030078_gas-kvas-com-p-risunki-na-ekonomicheskuyu-temu-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2" t="14454" r="6607" b="13688"/>
          <a:stretch>
            <a:fillRect/>
          </a:stretch>
        </p:blipFill>
        <p:spPr bwMode="auto">
          <a:xfrm>
            <a:off x="2915816" y="3789040"/>
            <a:ext cx="6048672" cy="2880320"/>
          </a:xfrm>
          <a:prstGeom prst="rect">
            <a:avLst/>
          </a:prstGeom>
          <a:noFill/>
        </p:spPr>
      </p:pic>
      <p:sp>
        <p:nvSpPr>
          <p:cNvPr id="21" name="Стрелка вправо 20">
            <a:hlinkClick r:id="" action="ppaction://hlinkshowjump?jump=endshow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3528" y="83671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https://top-fon.com/uploads/posts/2023-02/1675310917_top-fon-com-p-fon-dlya-prezentatsii-finansovaya-gramotno-58.jpg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https://thumbs.dreamstime.com/b/%D0%B2%D0%B5-%D1%83%D1%89%D0%B8%D0%B9-%D0%B8%D0%BA%D1%82%D0%BE%D1%80-%D0%BD%D0%BE%D0%B2%D0%BE%D1%81%D1%82%D0%B5%D0%B9-%D0%B2-%D1%81%D1%82%D1%83-%D0%B8%D0%B8-71094148.jpg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https://papik.pro/uploads/posts/2021-12/1639217126_1-papik-pro-p-vesi-klipart-1.png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https://gas-kvas.com/uploads/posts/2023-02/1677030078_gas-kvas-com-p-risunki-na-ekonomicheskuyu-temu-7.jpg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http://howtodrawforkids.com/wp-content/uploads/2017/04/How-to-Draw-a-Man-for-Kids-2.jpg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https://gas-kvas.com/uploads/posts/2023-02/1676439290_gas-kvas-com-p-detskii-risunok-brat-35.png</a:t>
            </a:r>
            <a:r>
              <a:rPr lang="ru-RU" sz="1400" dirty="0" smtClean="0"/>
              <a:t>     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721</Words>
  <Application>Microsoft Office PowerPoint</Application>
  <PresentationFormat>Экран (4:3)</PresentationFormat>
  <Paragraphs>104</Paragraphs>
  <Slides>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10</cp:revision>
  <dcterms:created xsi:type="dcterms:W3CDTF">2023-10-29T12:49:55Z</dcterms:created>
  <dcterms:modified xsi:type="dcterms:W3CDTF">2024-01-21T13:17:46Z</dcterms:modified>
</cp:coreProperties>
</file>