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856"/>
    <a:srgbClr val="E9F367"/>
    <a:srgbClr val="F6F7BF"/>
    <a:srgbClr val="EEF08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9019F-2278-46A2-9250-6053F9843CBF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C2F9-FB48-4498-94E7-CDB2A013194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https://thumbs.dreamstime.com/b/%D0%B1%D0%BE%D0%BB%D1%8C%D1%88%D0%B0%D1%8F-%D1%87%D0%B5%D1%80%D0%B2%D1%8F%D1%87%D1%8C%D1%8F-%D0%BA%D0%B0%D1%80%D1%82%D0%B8%D0%BD%D0%BA%D0%B0-%D1%8D%D1%82%D0%B0-%D0%B8%D0%BB%D0%BB%D1%8E%D1%81%D1%82%D1%80%D0%B0%D1%86%D0%B8%D1%8F-%D1%80%D0%B8%D1%81%D1%83%D0%BD%D0%BA%D0%B0-%D0%BF%D0%BE%D0%BA%D0%B0%D0%B7%D1%8B%D0%B2%D0%B0%D0%B5%D1%82-%D0%B1%D0%BE%D0%BB%D1%8C%D1%88%D0%BE%D0%B9-246797520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72400" cy="6858000"/>
          </a:xfrm>
          <a:prstGeom prst="rect">
            <a:avLst/>
          </a:prstGeom>
          <a:noFill/>
        </p:spPr>
      </p:pic>
      <p:pic>
        <p:nvPicPr>
          <p:cNvPr id="8" name="Picture 2" descr="https://thumbs.dreamstime.com/b/%D0%B1%D0%BE%D0%BB%D1%8C%D1%88%D0%B0%D1%8F-%D1%87%D0%B5%D1%80%D0%B2%D1%8F%D1%87%D1%8C%D1%8F-%D0%BA%D0%B0%D1%80%D1%82%D0%B8%D0%BD%D0%BA%D0%B0-%D1%8D%D1%82%D0%B0-%D0%B8%D0%BB%D0%BB%D1%8E%D1%81%D1%82%D1%80%D0%B0%D1%86%D0%B8%D1%8F-%D1%80%D0%B8%D1%81%D1%83%D0%BD%D0%BA%D0%B0-%D0%BF%D0%BE%D0%BA%D0%B0%D0%B7%D1%8B%D0%B2%D0%B0%D0%B5%D1%82-%D0%B1%D0%BE%D0%BB%D1%8C%D1%88%D0%BE%D0%B9-246797520.jpg"/>
          <p:cNvPicPr>
            <a:picLocks noChangeAspect="1" noChangeArrowheads="1"/>
          </p:cNvPicPr>
          <p:nvPr userDrawn="1"/>
        </p:nvPicPr>
        <p:blipFill>
          <a:blip r:embed="rId2" cstate="print"/>
          <a:srcRect l="68900" t="47900" b="43700"/>
          <a:stretch>
            <a:fillRect/>
          </a:stretch>
        </p:blipFill>
        <p:spPr bwMode="auto">
          <a:xfrm>
            <a:off x="2843808" y="3284984"/>
            <a:ext cx="3024336" cy="576064"/>
          </a:xfrm>
          <a:prstGeom prst="roundRect">
            <a:avLst/>
          </a:prstGeom>
          <a:noFill/>
        </p:spPr>
      </p:pic>
      <p:pic>
        <p:nvPicPr>
          <p:cNvPr id="9" name="Picture 2" descr="https://thumbs.dreamstime.com/b/%D0%B1%D0%BE%D0%BB%D1%8C%D1%88%D0%B0%D1%8F-%D1%87%D0%B5%D1%80%D0%B2%D1%8F%D1%87%D1%8C%D1%8F-%D0%BA%D0%B0%D1%80%D1%82%D0%B8%D0%BD%D0%BA%D0%B0-%D1%8D%D1%82%D0%B0-%D0%B8%D0%BB%D0%BB%D1%8E%D1%81%D1%82%D1%80%D0%B0%D1%86%D0%B8%D1%8F-%D1%80%D0%B8%D1%81%D1%83%D0%BD%D0%BA%D0%B0-%D0%BF%D0%BE%D0%BA%D0%B0%D0%B7%D1%8B%D0%B2%D0%B0%D0%B5%D1%82-%D0%B1%D0%BE%D0%BB%D1%8C%D1%88%D0%BE%D0%B9-246797520.jpg"/>
          <p:cNvPicPr>
            <a:picLocks noChangeAspect="1" noChangeArrowheads="1"/>
          </p:cNvPicPr>
          <p:nvPr userDrawn="1"/>
        </p:nvPicPr>
        <p:blipFill>
          <a:blip r:embed="rId2" cstate="print"/>
          <a:srcRect l="95674"/>
          <a:stretch>
            <a:fillRect/>
          </a:stretch>
        </p:blipFill>
        <p:spPr bwMode="auto">
          <a:xfrm flipH="1">
            <a:off x="8172400" y="0"/>
            <a:ext cx="971600" cy="6858000"/>
          </a:xfrm>
          <a:prstGeom prst="rect">
            <a:avLst/>
          </a:prstGeom>
          <a:noFill/>
        </p:spPr>
      </p:pic>
      <p:sp>
        <p:nvSpPr>
          <p:cNvPr id="10" name="Рамка 9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764"/>
            </a:avLst>
          </a:prstGeom>
          <a:solidFill>
            <a:srgbClr val="DAE856"/>
          </a:solidFill>
          <a:ln>
            <a:solidFill>
              <a:srgbClr val="E9F367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9019F-2278-46A2-9250-6053F9843CBF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C2F9-FB48-4498-94E7-CDB2A01319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9019F-2278-46A2-9250-6053F9843CBF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C2F9-FB48-4498-94E7-CDB2A01319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9019F-2278-46A2-9250-6053F9843CBF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C2F9-FB48-4498-94E7-CDB2A01319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9019F-2278-46A2-9250-6053F9843CBF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C2F9-FB48-4498-94E7-CDB2A01319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9019F-2278-46A2-9250-6053F9843CBF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C2F9-FB48-4498-94E7-CDB2A01319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9019F-2278-46A2-9250-6053F9843CBF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C2F9-FB48-4498-94E7-CDB2A01319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9019F-2278-46A2-9250-6053F9843CBF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C2F9-FB48-4498-94E7-CDB2A01319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9019F-2278-46A2-9250-6053F9843CBF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C2F9-FB48-4498-94E7-CDB2A01319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9019F-2278-46A2-9250-6053F9843CBF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C2F9-FB48-4498-94E7-CDB2A01319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9019F-2278-46A2-9250-6053F9843CBF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C2F9-FB48-4498-94E7-CDB2A01319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9019F-2278-46A2-9250-6053F9843CBF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BC2F9-FB48-4498-94E7-CDB2A01319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6F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764"/>
            </a:avLst>
          </a:prstGeom>
          <a:solidFill>
            <a:srgbClr val="DAE856"/>
          </a:solidFill>
          <a:ln>
            <a:solidFill>
              <a:srgbClr val="E9F367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yt3.googleusercontent.com/ytc/AOPolaRzfvrVOBJcy6YIdxW01LDw9UHzxj6BTg8cyv-2=s900-c-k-c0x00ffffff-no-rj" TargetMode="External"/><Relationship Id="rId3" Type="http://schemas.openxmlformats.org/officeDocument/2006/relationships/hyperlink" Target="https://faunistics.com/wp-content/uploads/2020/04/4-8.jpg" TargetMode="External"/><Relationship Id="rId7" Type="http://schemas.openxmlformats.org/officeDocument/2006/relationships/hyperlink" Target="https://gas-kvas.com/uploads/posts/2023-01/1673525320_gas-kvas-com-p-risunok-detskii-dedushki-22.jpg" TargetMode="External"/><Relationship Id="rId2" Type="http://schemas.openxmlformats.org/officeDocument/2006/relationships/hyperlink" Target="https://flomaster.club/uploads/posts/2022-08/1660753554_12-flomaster-club-p-chervyachki-kartinki-dlya-detei-krasivo-16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rezentacii.org/prezentacii/prezentacii-po-biologii/158974-angely-hraniteli-vsego-zhivogo-na-zemle.html" TargetMode="External"/><Relationship Id="rId5" Type="http://schemas.openxmlformats.org/officeDocument/2006/relationships/hyperlink" Target="https://thumbs.dreamstime.com/b/%D0%B2%D1%8B%D1%82%D0%B5%D0%BA%D0%B0%D1%8F-earthworm-41558351.jpg" TargetMode="External"/><Relationship Id="rId4" Type="http://schemas.openxmlformats.org/officeDocument/2006/relationships/hyperlink" Target="https://grizun-off.ru/wp-content/uploads/9/b/3/9b38a22725a5f7ea8693c9633b3af07c.jpeg" TargetMode="External"/><Relationship Id="rId9" Type="http://schemas.openxmlformats.org/officeDocument/2006/relationships/hyperlink" Target="https://bogatyr.club/uploads/posts/2023-03/1678533091_bogatyr-club-p-multyashnie-chervyachki-foni-vkontakte-49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x-lines.ru/letters/i/cyrillicfancy/0573/5484ed/40/1/4n1pdy6ozzemiwcg4nhpbxsozzembwf54ggpbxqosdea6egosxeabwfo4n6pbxstomem5wf64gy7dysttoodgegozmemzwfo4gy7dy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88640"/>
            <a:ext cx="5328000" cy="28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987824" y="2962751"/>
            <a:ext cx="437851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Дождевой червь</a:t>
            </a:r>
            <a:endParaRPr lang="ru-RU" sz="4000" b="1" dirty="0">
              <a:ln w="11430">
                <a:solidFill>
                  <a:schemeClr val="bg1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2" descr="https://x-lines.ru/letters/i/cyrillicfancy/0827/2d8226/40/1/4nk7dyqtomemmwcb4gbpbcsoszem5wf74n9n5wf74napdy6to9em5wfo4g81bwfu4gypbcgozuem7wcn4n67bxsto8eafwc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76672"/>
            <a:ext cx="5600700" cy="504826"/>
          </a:xfrm>
          <a:prstGeom prst="rect">
            <a:avLst/>
          </a:prstGeom>
          <a:noFill/>
        </p:spPr>
      </p:pic>
      <p:pic>
        <p:nvPicPr>
          <p:cNvPr id="6" name="Picture 10" descr="https://x-lines.ru/letters/i/cyrillicfancy/0739/864d1d/30/1/4nm7bcgozzea9wcn4nhpbpjyge.png"/>
          <p:cNvPicPr>
            <a:picLocks noChangeAspect="1" noChangeArrowheads="1"/>
          </p:cNvPicPr>
          <p:nvPr/>
        </p:nvPicPr>
        <p:blipFill>
          <a:blip r:embed="rId4" cstate="print"/>
          <a:srcRect r="13247"/>
          <a:stretch>
            <a:fillRect/>
          </a:stretch>
        </p:blipFill>
        <p:spPr bwMode="auto">
          <a:xfrm>
            <a:off x="3563888" y="2204864"/>
            <a:ext cx="1905094" cy="468000"/>
          </a:xfrm>
          <a:prstGeom prst="rect">
            <a:avLst/>
          </a:prstGeom>
          <a:noFill/>
        </p:spPr>
      </p:pic>
      <p:pic>
        <p:nvPicPr>
          <p:cNvPr id="8" name="Picture 10" descr="https://x-lines.ru/letters/i/cyrillicfancy/0739/864d1d/30/1/4nm7bcgozzea9wcn4nhpbpjyge.png"/>
          <p:cNvPicPr>
            <a:picLocks noChangeAspect="1" noChangeArrowheads="1"/>
          </p:cNvPicPr>
          <p:nvPr/>
        </p:nvPicPr>
        <p:blipFill>
          <a:blip r:embed="rId4" cstate="print"/>
          <a:srcRect l="85255"/>
          <a:stretch>
            <a:fillRect/>
          </a:stretch>
        </p:blipFill>
        <p:spPr bwMode="auto">
          <a:xfrm>
            <a:off x="5652120" y="2132856"/>
            <a:ext cx="373605" cy="540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92696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Однажды на прогулке в парке после дождя Рома увидел на поверхности земли дождевых червей. А сегодня, когда он шёл по парку, червячков уже не было. Дома Рома нашел в Интернете и прочитал интересное стихотворение.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88024" y="1700808"/>
            <a:ext cx="29523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Где он, голенький, живёт?</a:t>
            </a:r>
          </a:p>
          <a:p>
            <a:r>
              <a:rPr lang="ru-RU" dirty="0" smtClean="0"/>
              <a:t>Чем питается, как пьёт?</a:t>
            </a:r>
          </a:p>
          <a:p>
            <a:r>
              <a:rPr lang="ru-RU" dirty="0" smtClean="0"/>
              <a:t>Долго думали, гадали,</a:t>
            </a:r>
          </a:p>
          <a:p>
            <a:r>
              <a:rPr lang="ru-RU" dirty="0" smtClean="0"/>
              <a:t>Спорить меж собой устали.</a:t>
            </a:r>
          </a:p>
          <a:p>
            <a:r>
              <a:rPr lang="ru-RU" dirty="0" smtClean="0"/>
              <a:t>Червячка накрыв землей,</a:t>
            </a:r>
          </a:p>
          <a:p>
            <a:r>
              <a:rPr lang="ru-RU" dirty="0" smtClean="0"/>
              <a:t>Молча побрели домой. </a:t>
            </a:r>
          </a:p>
          <a:p>
            <a:r>
              <a:rPr lang="ru-RU" i="1" dirty="0" smtClean="0"/>
              <a:t>                               Г. </a:t>
            </a:r>
            <a:r>
              <a:rPr lang="ru-RU" i="1" dirty="0" err="1" smtClean="0"/>
              <a:t>Куринин</a:t>
            </a:r>
            <a:endParaRPr lang="ru-RU" i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700808"/>
            <a:ext cx="3055837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Два весёлых старичка </a:t>
            </a:r>
          </a:p>
          <a:p>
            <a:r>
              <a:rPr lang="ru-RU" dirty="0" smtClean="0"/>
              <a:t>Увидали червячка, </a:t>
            </a:r>
          </a:p>
          <a:p>
            <a:r>
              <a:rPr lang="ru-RU" dirty="0" smtClean="0"/>
              <a:t>И возник у них вопрос: </a:t>
            </a:r>
          </a:p>
          <a:p>
            <a:r>
              <a:rPr lang="ru-RU" dirty="0" smtClean="0"/>
              <a:t>Где он прячет хвост, где нос? </a:t>
            </a:r>
          </a:p>
          <a:p>
            <a:r>
              <a:rPr lang="ru-RU" dirty="0" smtClean="0"/>
              <a:t>И куда запрятал ножки, </a:t>
            </a:r>
          </a:p>
          <a:p>
            <a:r>
              <a:rPr lang="ru-RU" dirty="0" smtClean="0"/>
              <a:t>Чтобы бегать по дорожке?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6011996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Рома тоже заинтересовался дождевым червяком и решил узнать о нём побольше. 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131840" y="260648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Дождевые черви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122" name="Picture 2" descr="https://i.mycdn.me/i?r=AzEPZsRbOZEKgBhR0XGMT1Rk07b-On46ukFBOc-ohUtqjaaKTM5SRkZCeTgDn6uOyic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4509120"/>
            <a:ext cx="1728192" cy="1260702"/>
          </a:xfrm>
          <a:prstGeom prst="rect">
            <a:avLst/>
          </a:prstGeom>
          <a:noFill/>
        </p:spPr>
      </p:pic>
      <p:pic>
        <p:nvPicPr>
          <p:cNvPr id="5124" name="Picture 4" descr="https://gas-kvas.com/uploads/posts/2023-01/1673525320_gas-kvas-com-p-risunok-detskii-dedushki-2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3429000"/>
            <a:ext cx="1462500" cy="2340000"/>
          </a:xfrm>
          <a:prstGeom prst="rect">
            <a:avLst/>
          </a:prstGeom>
          <a:noFill/>
        </p:spPr>
      </p:pic>
      <p:pic>
        <p:nvPicPr>
          <p:cNvPr id="5126" name="Picture 6" descr="https://yt3.googleusercontent.com/ytc/AOPolaRzfvrVOBJcy6YIdxW01LDw9UHzxj6BTg8cyv-2=s900-c-k-c0x00ffffff-no-rj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667" t="9390" r="16667" b="12832"/>
          <a:stretch>
            <a:fillRect/>
          </a:stretch>
        </p:blipFill>
        <p:spPr bwMode="auto">
          <a:xfrm>
            <a:off x="6228184" y="3645024"/>
            <a:ext cx="1697144" cy="2160000"/>
          </a:xfrm>
          <a:prstGeom prst="rect">
            <a:avLst/>
          </a:prstGeom>
          <a:noFill/>
        </p:spPr>
      </p:pic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8388424" y="6381328"/>
            <a:ext cx="504056" cy="288032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9912" y="11663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Задание 1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76672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Рома знал, что дождевые черви — это подземные жители. В энциклопедии он прочитал о том, что дождевые, или земляные черви обитают на всех континентах, кроме Антарктиды.</a:t>
            </a:r>
          </a:p>
          <a:p>
            <a:r>
              <a:rPr lang="ru-RU" b="1" dirty="0" smtClean="0"/>
              <a:t>     Мальчик решил изучить внешний вид червей. В энциклопедии он прочитал, что дождевые черви представляют царство животных, </a:t>
            </a:r>
            <a:r>
              <a:rPr lang="ru-RU" b="1" dirty="0" err="1" smtClean="0"/>
              <a:t>подцарство</a:t>
            </a:r>
            <a:r>
              <a:rPr lang="ru-RU" b="1" dirty="0" smtClean="0"/>
              <a:t> многоклеточных. Это тип кольчатых червей, так как их тело состоит из повторяющихся колец (сегментов). Тело дождевого червя имеет передний конец, задний конец, поясок (утолщение в передней части), рот. 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996952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Подпиши части тела дождевого червя.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3501008"/>
            <a:ext cx="3857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Внешнее строение дождевого червя</a:t>
            </a:r>
          </a:p>
        </p:txBody>
      </p:sp>
      <p:pic>
        <p:nvPicPr>
          <p:cNvPr id="7" name="Рисунок 6" descr="аа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5616" y="4581128"/>
            <a:ext cx="6601747" cy="144800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2843976" y="4077072"/>
            <a:ext cx="1476000" cy="288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поясок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43608" y="6381360"/>
            <a:ext cx="2412000" cy="288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передний конец тела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36096" y="6381360"/>
            <a:ext cx="2196000" cy="288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задний конец тела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3568" y="4653136"/>
            <a:ext cx="1080000" cy="288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рот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>
            <a:stCxn id="8" idx="2"/>
          </p:cNvCxnSpPr>
          <p:nvPr/>
        </p:nvCxnSpPr>
        <p:spPr>
          <a:xfrm>
            <a:off x="3581976" y="4365072"/>
            <a:ext cx="0" cy="936136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endCxn id="11" idx="2"/>
          </p:cNvCxnSpPr>
          <p:nvPr/>
        </p:nvCxnSpPr>
        <p:spPr>
          <a:xfrm flipV="1">
            <a:off x="1187504" y="4941136"/>
            <a:ext cx="0" cy="504088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endCxn id="9" idx="0"/>
          </p:cNvCxnSpPr>
          <p:nvPr/>
        </p:nvCxnSpPr>
        <p:spPr>
          <a:xfrm>
            <a:off x="2195736" y="5805264"/>
            <a:ext cx="0" cy="576096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10" idx="0"/>
          </p:cNvCxnSpPr>
          <p:nvPr/>
        </p:nvCxnSpPr>
        <p:spPr>
          <a:xfrm flipH="1" flipV="1">
            <a:off x="6516216" y="5877272"/>
            <a:ext cx="17880" cy="504088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трелка вправо 14">
            <a:hlinkClick r:id="" action="ppaction://hlinkshowjump?jump=nextslide"/>
          </p:cNvPr>
          <p:cNvSpPr/>
          <p:nvPr/>
        </p:nvSpPr>
        <p:spPr>
          <a:xfrm>
            <a:off x="8388424" y="6381328"/>
            <a:ext cx="504056" cy="288032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7129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     Рома стал наблюдать за дождевым червём: вот медленно вытягивается вперед головной конец, к нему подтягивается середина. А задний конец пока неподвижен, но потом и он продвигается.</a:t>
            </a:r>
          </a:p>
          <a:p>
            <a:r>
              <a:rPr lang="ru-RU" sz="1600" b="1" dirty="0" smtClean="0"/>
              <a:t>     В энциклопедии написано, что длина дождевых червей может быть два сантиметра, а может быть и 30 сантиметров. В парке Рома нашёл дождевых червей и осторожно измерил их длину. Самый маленький червяк был длиной два сантиметра, а самый большой — 10 сантиметров.</a:t>
            </a:r>
          </a:p>
          <a:p>
            <a:r>
              <a:rPr lang="ru-RU" sz="1600" b="1" dirty="0" smtClean="0"/>
              <a:t>     Мальчик с помощью лупы стал считать сегменты большого червя и насчитал 42 кольца. Но таких колец может быть и 180!</a:t>
            </a:r>
            <a:r>
              <a:rPr lang="ru-RU" sz="1600" dirty="0" smtClean="0"/>
              <a:t> </a:t>
            </a:r>
          </a:p>
          <a:p>
            <a:r>
              <a:rPr lang="ru-RU" sz="1600" b="1" dirty="0" smtClean="0"/>
              <a:t>     Мальчик осторожно положил червя на бумагу. Одним пальцем он провёл по червяку сначала от головного конца к заднему, а потом в обратном направлении. </a:t>
            </a:r>
          </a:p>
          <a:p>
            <a:r>
              <a:rPr lang="ru-RU" sz="1600" b="1" dirty="0" smtClean="0"/>
              <a:t>В первом случае тело червя показалось гладким и скользким, а во втором — шероховатым.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79912" y="11663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Задание 2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284984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Допиши высказывание, выбирая слово из скобок.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645024"/>
            <a:ext cx="8280920" cy="86177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/>
              <a:t>     У червя есть замечательное приспособление — щетинки, благодаря которым дождевые черви (могут передвигаться / не могут передвигаться).</a:t>
            </a:r>
          </a:p>
          <a:p>
            <a:r>
              <a:rPr lang="ru-RU" sz="1600" dirty="0" smtClean="0"/>
              <a:t>     По телу червя проходят четыре ряда двойных щетинок, направленных назад.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581128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Подпиши на рисунке щетинки, членики, поясок.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043608" y="4221088"/>
            <a:ext cx="190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 descr="аааа.png"/>
          <p:cNvPicPr>
            <a:picLocks noChangeAspect="1"/>
          </p:cNvPicPr>
          <p:nvPr/>
        </p:nvPicPr>
        <p:blipFill>
          <a:blip r:embed="rId2" cstate="print"/>
          <a:srcRect l="8216" t="4295" r="1406"/>
          <a:stretch>
            <a:fillRect/>
          </a:stretch>
        </p:blipFill>
        <p:spPr>
          <a:xfrm>
            <a:off x="2987824" y="4881900"/>
            <a:ext cx="2520280" cy="1778735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3851920" y="6165304"/>
            <a:ext cx="972000" cy="252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щетинки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195736" y="5661248"/>
            <a:ext cx="972000" cy="252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членики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499992" y="5301208"/>
            <a:ext cx="972000" cy="252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поясок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436096" y="4941168"/>
            <a:ext cx="1584176" cy="252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передний конец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403648" y="6381328"/>
            <a:ext cx="1584176" cy="252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задний конец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право 17">
            <a:hlinkClick r:id="" action="ppaction://hlinkshowjump?jump=nextslide"/>
          </p:cNvPr>
          <p:cNvSpPr/>
          <p:nvPr/>
        </p:nvSpPr>
        <p:spPr>
          <a:xfrm>
            <a:off x="8388424" y="6381328"/>
            <a:ext cx="504056" cy="288032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444208" y="3429000"/>
            <a:ext cx="1656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Клик на высказывание!</a:t>
            </a:r>
            <a:endParaRPr lang="ru-RU" sz="1050" dirty="0"/>
          </a:p>
        </p:txBody>
      </p:sp>
      <p:sp>
        <p:nvSpPr>
          <p:cNvPr id="22" name="TextBox 21"/>
          <p:cNvSpPr txBox="1"/>
          <p:nvPr/>
        </p:nvSpPr>
        <p:spPr>
          <a:xfrm>
            <a:off x="2339752" y="5373216"/>
            <a:ext cx="50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Клик!</a:t>
            </a:r>
            <a:endParaRPr lang="ru-RU" sz="105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11663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Задание 3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516742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Рома прочитал, что щетинки помогают червям ползать и проникать вглубь земли.</a:t>
            </a:r>
          </a:p>
          <a:p>
            <a:r>
              <a:rPr lang="ru-RU" b="1" dirty="0" smtClean="0"/>
              <a:t>     По утрам на земле появляются маленькие катышки. Это работают ночные труженики - черви. Катышки потом смешиваются с почвой и обогащают её перегноем. Дождевые черви — неоценимые помощники каждого садовода. Они обогащают почву гумусом и насыщают её кислородом, повышая урожайность.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956902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Отметь, чем могут питаться дождевые черви.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Скругленный прямоугольник 6">
            <a:hlinkClick r:id="" action="ppaction://noaction">
              <a:snd r:embed="rId3" name="wind.wav"/>
            </a:hlinkClick>
          </p:cNvPr>
          <p:cNvSpPr/>
          <p:nvPr/>
        </p:nvSpPr>
        <p:spPr>
          <a:xfrm>
            <a:off x="3635896" y="3140928"/>
            <a:ext cx="360000" cy="360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67944" y="3140928"/>
            <a:ext cx="3096000" cy="360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 Стеклянные бутылки.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36024" y="3717032"/>
            <a:ext cx="360000" cy="360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Рисунок 9" descr="galka001.png">
            <a:hlinkClick r:id="" action="ppaction://noaction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6024" y="3716992"/>
            <a:ext cx="360040" cy="360040"/>
          </a:xfrm>
          <a:prstGeom prst="rect">
            <a:avLst/>
          </a:prstGeom>
          <a:ln>
            <a:noFill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4068072" y="3717032"/>
            <a:ext cx="3096000" cy="360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 Гниющие останки животных.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636152" y="4293136"/>
            <a:ext cx="360000" cy="360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3" name="Рисунок 12" descr="galka001.png">
            <a:hlinkClick r:id="" action="ppaction://noaction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6024" y="4293096"/>
            <a:ext cx="360040" cy="360040"/>
          </a:xfrm>
          <a:prstGeom prst="rect">
            <a:avLst/>
          </a:prstGeom>
          <a:ln>
            <a:noFill/>
          </a:ln>
        </p:spPr>
      </p:pic>
      <p:sp>
        <p:nvSpPr>
          <p:cNvPr id="14" name="Скругленный прямоугольник 13"/>
          <p:cNvSpPr/>
          <p:nvPr/>
        </p:nvSpPr>
        <p:spPr>
          <a:xfrm>
            <a:off x="4068200" y="4293136"/>
            <a:ext cx="3096000" cy="360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Гниющие останки растений.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>
            <a:hlinkClick r:id="" action="ppaction://noaction">
              <a:snd r:embed="rId3" name="wind.wav"/>
            </a:hlinkClick>
          </p:cNvPr>
          <p:cNvSpPr/>
          <p:nvPr/>
        </p:nvSpPr>
        <p:spPr>
          <a:xfrm>
            <a:off x="3636024" y="2604974"/>
            <a:ext cx="360000" cy="360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068072" y="2604974"/>
            <a:ext cx="3096000" cy="360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 Целлофановые пакеты.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7" name="Picture 2" descr="https://prime-pets.ru/wp-content/uploads/2023/06/dozhdevoj-cherv-2ec4f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348880"/>
            <a:ext cx="3168352" cy="2375186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323528" y="4869160"/>
            <a:ext cx="8568952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   Как правило, дождевые черви объедают исключительно мякоть листьев, оставляя жилки. Чтобы переварить пищу, они начинают рыть землю, поскольку еду всегда смешивают с грунтом.</a:t>
            </a:r>
          </a:p>
          <a:p>
            <a:r>
              <a:rPr lang="ru-RU" dirty="0" smtClean="0"/>
              <a:t>   Дождевые черви за сутки съедают пищевых компонентов по весу столько, сколько весят сами!</a:t>
            </a:r>
            <a:endParaRPr lang="ru-RU" dirty="0"/>
          </a:p>
        </p:txBody>
      </p:sp>
      <p:pic>
        <p:nvPicPr>
          <p:cNvPr id="2050" name="Picture 2" descr="https://flomaster.club/uploads/posts/2022-08/1660753554_12-flomaster-club-p-chervyachki-kartinki-dlya-detei-krasivo-1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2924944"/>
            <a:ext cx="1733351" cy="1512168"/>
          </a:xfrm>
          <a:prstGeom prst="rect">
            <a:avLst/>
          </a:prstGeom>
          <a:noFill/>
        </p:spPr>
      </p:pic>
      <p:sp>
        <p:nvSpPr>
          <p:cNvPr id="19" name="Стрелка вправо 18">
            <a:hlinkClick r:id="" action="ppaction://hlinkshowjump?jump=nextslide"/>
          </p:cNvPr>
          <p:cNvSpPr/>
          <p:nvPr/>
        </p:nvSpPr>
        <p:spPr>
          <a:xfrm>
            <a:off x="8388424" y="6381328"/>
            <a:ext cx="504056" cy="288032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9912" y="11663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Задание 4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3140968"/>
            <a:ext cx="8064896" cy="1477328"/>
          </a:xfrm>
          <a:prstGeom prst="rect">
            <a:avLst/>
          </a:prstGeom>
          <a:ln w="19050">
            <a:solidFill>
              <a:srgbClr val="00B05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ru-RU" dirty="0" smtClean="0"/>
              <a:t>Вода                          воздух из стакана с камешками и землёй, поэтому мы видим </a:t>
            </a:r>
          </a:p>
          <a:p>
            <a:endParaRPr lang="ru-RU" dirty="0" smtClean="0"/>
          </a:p>
          <a:p>
            <a:r>
              <a:rPr lang="ru-RU" dirty="0" smtClean="0"/>
              <a:t>поднимающиеся из воды</a:t>
            </a:r>
          </a:p>
          <a:p>
            <a:endParaRPr lang="ru-RU" dirty="0" smtClean="0"/>
          </a:p>
          <a:p>
            <a:r>
              <a:rPr lang="ru-RU" dirty="0" smtClean="0"/>
              <a:t>Значит, черви вылезают наружу из-за нехватки                              в земле.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548680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«Почему же дождевые черви выходят на поверхность земли во время дождя?» — подумал Рома. Мальчик решил провести опыт.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1340768"/>
            <a:ext cx="52920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 Приготовь стакан с землёй и камешками.</a:t>
            </a:r>
          </a:p>
          <a:p>
            <a:r>
              <a:rPr lang="ru-RU" dirty="0" smtClean="0"/>
              <a:t>2. Налей в стакан столько воды, чтобы она покрыла всю землю.</a:t>
            </a:r>
          </a:p>
          <a:p>
            <a:r>
              <a:rPr lang="ru-RU" dirty="0" smtClean="0"/>
              <a:t>Что происходит? Напиши и нарисуй.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708920"/>
            <a:ext cx="3168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Допиши высказывание.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3743" y="3212976"/>
            <a:ext cx="1224000" cy="288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вытесняет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59832" y="3789040"/>
            <a:ext cx="2050169" cy="288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пузырьки воздуха.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48064" y="4293096"/>
            <a:ext cx="1224000" cy="288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кислорода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7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l="2425" t="7878" r="88682" b="81622"/>
          <a:stretch>
            <a:fillRect/>
          </a:stretch>
        </p:blipFill>
        <p:spPr>
          <a:xfrm>
            <a:off x="1115616" y="1268760"/>
            <a:ext cx="792088" cy="1296144"/>
          </a:xfrm>
          <a:prstGeom prst="rect">
            <a:avLst/>
          </a:prstGeom>
        </p:spPr>
      </p:pic>
      <p:pic>
        <p:nvPicPr>
          <p:cNvPr id="21506" name="Picture 2" descr="https://gas-kvas.com/uploads/posts/2023-02/1675677847_gas-kvas-com-p-pochvennie-zhivotnie-risunki-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775237"/>
            <a:ext cx="6120680" cy="1894123"/>
          </a:xfrm>
          <a:prstGeom prst="rect">
            <a:avLst/>
          </a:prstGeom>
          <a:noFill/>
        </p:spPr>
      </p:pic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8388424" y="6381328"/>
            <a:ext cx="504056" cy="288032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707904" y="3573016"/>
            <a:ext cx="50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Клик!</a:t>
            </a:r>
            <a:endParaRPr lang="ru-RU" sz="105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9912" y="11663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Задание 5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476672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Рома захотел увидеть, как дождевые черви создают почву — плодородную землю, которая необходима растениям для развития и роста. Он понимал, что для этого нужно, запастись терпением.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484784"/>
            <a:ext cx="7776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 Приготовь трёхлитровую банку. </a:t>
            </a:r>
          </a:p>
          <a:p>
            <a:r>
              <a:rPr lang="ru-RU" dirty="0" smtClean="0"/>
              <a:t>2. На дно банки насыпь огородной земли.</a:t>
            </a:r>
          </a:p>
          <a:p>
            <a:r>
              <a:rPr lang="ru-RU" dirty="0" smtClean="0"/>
              <a:t>3. Сверху присыпь чистым речным песком.</a:t>
            </a:r>
          </a:p>
          <a:p>
            <a:r>
              <a:rPr lang="ru-RU" dirty="0" smtClean="0"/>
              <a:t>4. На песок положи несколько сухих листьев и 3-5 дождевых червей.</a:t>
            </a:r>
          </a:p>
          <a:p>
            <a:r>
              <a:rPr lang="ru-RU" dirty="0" smtClean="0"/>
              <a:t>5. Слегка полей содержимое банки водой из лейки.</a:t>
            </a:r>
          </a:p>
          <a:p>
            <a:r>
              <a:rPr lang="ru-RU" dirty="0" smtClean="0"/>
              <a:t>6. Поставь банку в тёмное место.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429000"/>
            <a:ext cx="2058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Что произошло?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9" name="Рисунок 8" descr="7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79103" t="46850" r="6346" b="38450"/>
          <a:stretch>
            <a:fillRect/>
          </a:stretch>
        </p:blipFill>
        <p:spPr>
          <a:xfrm>
            <a:off x="7277444" y="1268760"/>
            <a:ext cx="1440160" cy="2016224"/>
          </a:xfrm>
          <a:prstGeom prst="rect">
            <a:avLst/>
          </a:prstGeom>
        </p:spPr>
      </p:pic>
      <p:sp>
        <p:nvSpPr>
          <p:cNvPr id="23" name="Стрелка вправо 22">
            <a:hlinkClick r:id="" action="ppaction://hlinkshowjump?jump=nextslide"/>
          </p:cNvPr>
          <p:cNvSpPr/>
          <p:nvPr/>
        </p:nvSpPr>
        <p:spPr>
          <a:xfrm>
            <a:off x="8388424" y="6381328"/>
            <a:ext cx="504056" cy="288032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 descr="7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79103" t="46850" r="6346" b="38450"/>
          <a:stretch>
            <a:fillRect/>
          </a:stretch>
        </p:blipFill>
        <p:spPr>
          <a:xfrm>
            <a:off x="539552" y="4077072"/>
            <a:ext cx="1440160" cy="2016224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2699792" y="4077072"/>
            <a:ext cx="1440160" cy="2016224"/>
            <a:chOff x="1547664" y="3068960"/>
            <a:chExt cx="1440160" cy="2016224"/>
          </a:xfrm>
        </p:grpSpPr>
        <p:pic>
          <p:nvPicPr>
            <p:cNvPr id="26" name="Рисунок 25" descr="7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79103" t="46850" r="6346" b="38450"/>
            <a:stretch>
              <a:fillRect/>
            </a:stretch>
          </p:blipFill>
          <p:spPr>
            <a:xfrm>
              <a:off x="1547664" y="3068960"/>
              <a:ext cx="1440160" cy="2016224"/>
            </a:xfrm>
            <a:prstGeom prst="rect">
              <a:avLst/>
            </a:prstGeom>
          </p:spPr>
        </p:pic>
        <p:pic>
          <p:nvPicPr>
            <p:cNvPr id="27" name="Рисунок 26" descr="7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81286" t="58400" r="7801" b="38975"/>
            <a:stretch>
              <a:fillRect/>
            </a:stretch>
          </p:blipFill>
          <p:spPr>
            <a:xfrm flipV="1">
              <a:off x="1763688" y="4077072"/>
              <a:ext cx="1080120" cy="576064"/>
            </a:xfrm>
            <a:prstGeom prst="rect">
              <a:avLst/>
            </a:prstGeom>
          </p:spPr>
        </p:pic>
      </p:grpSp>
      <p:pic>
        <p:nvPicPr>
          <p:cNvPr id="3074" name="Picture 2" descr="https://bogatyr.club/uploads/posts/2023-03/1678533091_bogatyr-club-p-multyashnie-chervyachki-foni-vkontakte-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573016"/>
            <a:ext cx="2736303" cy="2736304"/>
          </a:xfrm>
          <a:prstGeom prst="round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483768" y="3501008"/>
            <a:ext cx="14401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Клик на вопрос!</a:t>
            </a:r>
            <a:endParaRPr lang="ru-RU" sz="105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9912" y="11663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Задание 6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19872" y="1412776"/>
            <a:ext cx="46085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Название:</a:t>
            </a:r>
          </a:p>
          <a:p>
            <a:endParaRPr lang="ru-RU" b="1" dirty="0" smtClean="0"/>
          </a:p>
          <a:p>
            <a:r>
              <a:rPr lang="ru-RU" b="1" dirty="0" smtClean="0"/>
              <a:t>Царство:</a:t>
            </a:r>
          </a:p>
          <a:p>
            <a:endParaRPr lang="ru-RU" b="1" dirty="0" smtClean="0"/>
          </a:p>
          <a:p>
            <a:r>
              <a:rPr lang="ru-RU" b="1" dirty="0" err="1" smtClean="0"/>
              <a:t>Подцарство</a:t>
            </a:r>
            <a:r>
              <a:rPr lang="ru-RU" b="1" dirty="0" smtClean="0"/>
              <a:t>:</a:t>
            </a:r>
          </a:p>
          <a:p>
            <a:endParaRPr lang="ru-RU" b="1" dirty="0" smtClean="0"/>
          </a:p>
          <a:p>
            <a:r>
              <a:rPr lang="ru-RU" b="1" dirty="0" smtClean="0"/>
              <a:t>Тип: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76672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Рома решил заполнить табличку о дождевых червях.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908720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Дополни записи.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4288" y="1412776"/>
            <a:ext cx="2160000" cy="288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дождевые черви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4288" y="1988840"/>
            <a:ext cx="2160000" cy="288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животные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4288" y="2564904"/>
            <a:ext cx="2160000" cy="288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многоклеточные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04288" y="3140968"/>
            <a:ext cx="2160000" cy="288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кольчатые черви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s://thumbs.dreamstime.com/b/%D0%B2%D1%8B%D1%82%D0%B5%D0%BA%D0%B0%D1%8F-earthworm-415583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2304256" cy="2151599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51520" y="3573016"/>
            <a:ext cx="87129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</a:t>
            </a:r>
            <a:r>
              <a:rPr lang="ru-RU" b="1" dirty="0" smtClean="0"/>
              <a:t>Польза червей. </a:t>
            </a:r>
            <a:r>
              <a:rPr lang="ru-RU" dirty="0" smtClean="0"/>
              <a:t>Черви питаются останками гниющих листьев, растениями, заглатывают комочки земли. Черви превращают ненужные останки, отходы в плодородную почву, роют ходы, рыхлят землю, по этим ходам к корням растений легко проходят вода и воздух. </a:t>
            </a:r>
          </a:p>
          <a:p>
            <a:pPr algn="just"/>
            <a:r>
              <a:rPr lang="ru-RU" dirty="0" smtClean="0"/>
              <a:t>     Можно сказать, что дождевые черви – наши помощники. Нужно очень бережно относиться к дождевым червям. </a:t>
            </a:r>
          </a:p>
          <a:p>
            <a:pPr algn="just"/>
            <a:r>
              <a:rPr lang="ru-RU" dirty="0" smtClean="0"/>
              <a:t>     Дождевые черви широко использовались раньше и в медицине. В частности, высушенных дождевых червей перерабатывали в порошок и прикладывали к ранам для скорейшего заживления. При помощи масла, настоянного на дождевых червях, боролись с ревматизмом. Из дождевых червей делали различные отвары и настойки, которые помогали при различных болезнях. </a:t>
            </a:r>
            <a:endParaRPr lang="ru-RU" dirty="0"/>
          </a:p>
        </p:txBody>
      </p:sp>
      <p:sp>
        <p:nvSpPr>
          <p:cNvPr id="13" name="Стрелка вправо 12">
            <a:hlinkClick r:id="" action="ppaction://hlinkshowjump?jump=endshow"/>
          </p:cNvPr>
          <p:cNvSpPr/>
          <p:nvPr/>
        </p:nvSpPr>
        <p:spPr>
          <a:xfrm>
            <a:off x="8388424" y="6381328"/>
            <a:ext cx="504056" cy="288032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580112" y="1151166"/>
            <a:ext cx="50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Клик!</a:t>
            </a:r>
            <a:endParaRPr lang="ru-RU" sz="105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692696"/>
            <a:ext cx="849694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2"/>
              </a:rPr>
              <a:t>https://flomaster.club/uploads/posts/2022-08/1660753554_12-flomaster-club-p-chervyachki-kartinki-dlya-detei-krasivo-16.png</a:t>
            </a:r>
            <a:endParaRPr lang="ru-RU" sz="1400" dirty="0" smtClean="0"/>
          </a:p>
          <a:p>
            <a:r>
              <a:rPr lang="en-US" sz="1400" dirty="0" smtClean="0">
                <a:hlinkClick r:id="rId3"/>
              </a:rPr>
              <a:t>https://faunistics.com/wp-content/uploads/2020/04/4-8.jpg</a:t>
            </a:r>
            <a:endParaRPr lang="ru-RU" sz="1400" dirty="0" smtClean="0"/>
          </a:p>
          <a:p>
            <a:r>
              <a:rPr lang="en-US" sz="1400" dirty="0" smtClean="0">
                <a:hlinkClick r:id="rId4"/>
              </a:rPr>
              <a:t>https://grizun-off.ru/wp-content/uploads/9/b/3/9b38a22725a5f7ea8693c9633b3af07c.jpeg</a:t>
            </a:r>
            <a:endParaRPr lang="ru-RU" sz="1400" dirty="0" smtClean="0"/>
          </a:p>
          <a:p>
            <a:r>
              <a:rPr lang="en-US" sz="1400" dirty="0" smtClean="0">
                <a:hlinkClick r:id="rId5"/>
              </a:rPr>
              <a:t>https://thumbs.dreamstime.com/b/%D0%B2%D1%8B%D1%82%D0%B5%D0%BA%D0%B0%D1%8F-earthworm-41558351.jpg</a:t>
            </a:r>
            <a:r>
              <a:rPr lang="ru-RU" sz="1400" dirty="0" smtClean="0"/>
              <a:t> </a:t>
            </a:r>
          </a:p>
          <a:p>
            <a:r>
              <a:rPr lang="en-US" sz="1400" dirty="0" smtClean="0">
                <a:hlinkClick r:id="rId6"/>
              </a:rPr>
              <a:t>https://prezentacii.org/prezentacii/prezentacii-po-biologii/158974-angely-hraniteli-vsego-zhivogo-na-zemle.html#gallery-15</a:t>
            </a:r>
            <a:r>
              <a:rPr lang="ru-RU" sz="1400" dirty="0" smtClean="0"/>
              <a:t> - опыт</a:t>
            </a:r>
            <a:r>
              <a:rPr lang="en-US" sz="1400" dirty="0" smtClean="0"/>
              <a:t> </a:t>
            </a:r>
            <a:endParaRPr lang="ru-RU" sz="1400" dirty="0" smtClean="0"/>
          </a:p>
          <a:p>
            <a:r>
              <a:rPr lang="en-US" sz="1400" dirty="0" smtClean="0">
                <a:hlinkClick r:id="rId7"/>
              </a:rPr>
              <a:t>https://gas-kvas.com/uploads/posts/2023-01/1673525320_gas-kvas-com-p-risunok-detskii-dedushki-22.jpg</a:t>
            </a:r>
            <a:r>
              <a:rPr lang="en-US" sz="1400" dirty="0" smtClean="0"/>
              <a:t> </a:t>
            </a:r>
            <a:r>
              <a:rPr lang="en-US" sz="1400" dirty="0" smtClean="0">
                <a:hlinkClick r:id="rId8"/>
              </a:rPr>
              <a:t>https://yt3.googleusercontent.com/ytc/AOPolaRzfvrVOBJcy6YIdxW01LDw9UHzxj6BTg8cyv-2=s900-c-k-c0x00ffffff-no-rj</a:t>
            </a:r>
            <a:r>
              <a:rPr lang="en-US" sz="1400" dirty="0" smtClean="0"/>
              <a:t> </a:t>
            </a:r>
            <a:endParaRPr lang="ru-RU" sz="1400" dirty="0" smtClean="0"/>
          </a:p>
          <a:p>
            <a:r>
              <a:rPr lang="en-US" sz="1400" dirty="0" smtClean="0">
                <a:hlinkClick r:id="rId9"/>
              </a:rPr>
              <a:t>https://bogatyr.club/uploads/posts/2023-03/1678533091_bogatyr-club-p-multyashnie-chervyachki-foni-vkontakte-49.jpg</a:t>
            </a:r>
            <a:r>
              <a:rPr lang="ru-RU" sz="1400" dirty="0" smtClean="0"/>
              <a:t>           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5992252"/>
            <a:ext cx="55801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Литература: </a:t>
            </a:r>
          </a:p>
          <a:p>
            <a:r>
              <a:rPr lang="ru-RU" sz="1200" b="1" dirty="0" smtClean="0"/>
              <a:t>Функциональная грамотность. 3 класс.</a:t>
            </a:r>
            <a:r>
              <a:rPr lang="ru-RU" sz="1200" dirty="0" smtClean="0"/>
              <a:t> Тренажер для школьников/ М.В. Буряк, С.А. Шейкина. – М.: Планета, 2022. – 88 с. – (Учение с увлечением). </a:t>
            </a:r>
            <a:endParaRPr lang="ru-R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26064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Ссылки на интернет-ресурсы: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959</Words>
  <Application>Microsoft Office PowerPoint</Application>
  <PresentationFormat>Экран (4:3)</PresentationFormat>
  <Paragraphs>106</Paragraphs>
  <Slides>9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Артём</dc:creator>
  <cp:lastModifiedBy>Дом</cp:lastModifiedBy>
  <cp:revision>9</cp:revision>
  <dcterms:created xsi:type="dcterms:W3CDTF">2023-10-21T14:23:50Z</dcterms:created>
  <dcterms:modified xsi:type="dcterms:W3CDTF">2024-01-21T12:16:13Z</dcterms:modified>
</cp:coreProperties>
</file>