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59D"/>
    <a:srgbClr val="DAE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s://phonoteka.org/uploads/posts/2021-04/1618892092_19-phonoteka_org-p-fon-dlya-prezentatsii-na-ekologicheskuyu-t-19.jpg"/>
          <p:cNvPicPr>
            <a:picLocks noChangeAspect="1" noChangeArrowheads="1"/>
          </p:cNvPicPr>
          <p:nvPr userDrawn="1"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17434" y="-171400"/>
            <a:ext cx="9126566" cy="6858000"/>
          </a:xfrm>
          <a:prstGeom prst="rect">
            <a:avLst/>
          </a:prstGeom>
          <a:noFill/>
        </p:spPr>
      </p:pic>
      <p:pic>
        <p:nvPicPr>
          <p:cNvPr id="10" name="Picture 6" descr="Картинки по финансовой грамотности на прозрачном фоне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933056"/>
            <a:ext cx="3509120" cy="2763432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 userDrawn="1"/>
        </p:nvSpPr>
        <p:spPr>
          <a:xfrm>
            <a:off x="2555776" y="5733256"/>
            <a:ext cx="504056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Рамка 10"/>
          <p:cNvSpPr/>
          <p:nvPr userDrawn="1"/>
        </p:nvSpPr>
        <p:spPr>
          <a:xfrm>
            <a:off x="0" y="-171400"/>
            <a:ext cx="9144000" cy="7029400"/>
          </a:xfrm>
          <a:prstGeom prst="frame">
            <a:avLst>
              <a:gd name="adj1" fmla="val 1647"/>
            </a:avLst>
          </a:prstGeom>
          <a:solidFill>
            <a:srgbClr val="DAEF5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644008" y="3717032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Картинки по финансовой грамотности на прозрачном фоне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2051720" y="3284984"/>
            <a:ext cx="1296144" cy="29867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https://phonoteka.org/uploads/posts/2021-04/1618892092_19-phonoteka_org-p-fon-dlya-prezentatsii-na-ekologicheskuyu-t-19.jpg"/>
          <p:cNvPicPr>
            <a:picLocks noChangeAspect="1" noChangeArrowheads="1"/>
          </p:cNvPicPr>
          <p:nvPr userDrawn="1"/>
        </p:nvPicPr>
        <p:blipFill>
          <a:blip r:embed="rId13" cstate="print"/>
          <a:srcRect t="21650" b="3801"/>
          <a:stretch>
            <a:fillRect/>
          </a:stretch>
        </p:blipFill>
        <p:spPr bwMode="auto">
          <a:xfrm>
            <a:off x="0" y="0"/>
            <a:ext cx="9126566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47"/>
            </a:avLst>
          </a:prstGeom>
          <a:solidFill>
            <a:srgbClr val="DAEF5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2091.mskobr.ru/files/2020/hello_html_351086c9.jpg" TargetMode="External"/><Relationship Id="rId2" Type="http://schemas.openxmlformats.org/officeDocument/2006/relationships/hyperlink" Target="https://phonoteka.org/uploads/posts/2021-04/1618892092_19-phonoteka_org-p-fon-dlya-prezentatsii-na-ekologicheskuyu-t-19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x-lines.ru/letters/i/cyrillicfancy/0573/51b749/40/1/4n1pdy6ozzemiwcg4nhpbxsozzembwf54ggpbxqosdea6egosxeabwfo4n6pbxstomem5wf64gy7dysttoodgegozmemzwfo4gy7dy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0664"/>
            <a:ext cx="5994000" cy="324000"/>
          </a:xfrm>
          <a:prstGeom prst="rect">
            <a:avLst/>
          </a:prstGeom>
          <a:noFill/>
        </p:spPr>
      </p:pic>
      <p:pic>
        <p:nvPicPr>
          <p:cNvPr id="3" name="Picture 8" descr="https://x-lines.ru/letters/i/cyrillicfancy/0734/2d8226/30/1/4nqpbcgtomemmwfh4napdysozdeaxwfi4gy7bqsosdea6egosxeabwfo4n6pbxstomem5wf64gy7dyst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692744"/>
            <a:ext cx="3182354" cy="432000"/>
          </a:xfrm>
          <a:prstGeom prst="rect">
            <a:avLst/>
          </a:prstGeom>
          <a:noFill/>
        </p:spPr>
      </p:pic>
      <p:pic>
        <p:nvPicPr>
          <p:cNvPr id="5" name="Picture 8" descr="https://x-lines.ru/letters/i/cyrillicfancy/0777/deb117/30/1/4nm7bcgozzea9wcn4nhpbpjygrh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736864"/>
            <a:ext cx="2496000" cy="468000"/>
          </a:xfrm>
          <a:prstGeom prst="rect">
            <a:avLst/>
          </a:prstGeom>
          <a:noFill/>
        </p:spPr>
      </p:pic>
      <p:pic>
        <p:nvPicPr>
          <p:cNvPr id="9222" name="Picture 6" descr="https://x-lines.ru/letters/i/cyrillicfancy/1278/764319/40/1/4nopbcgto8eamwf64n4pdn3y4nhnbwfw4n9pdbqoz5emjwcmrdemdwcq4n4pbpsoszeafwf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36912"/>
            <a:ext cx="8220075" cy="4953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12968" cy="2585323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     Рому очень заинтересовал разговор с папой и братом о том, что такое «бюджет».  Однажды, проснувшись утром, он гордо заявил всей семье:</a:t>
            </a:r>
          </a:p>
          <a:p>
            <a:r>
              <a:rPr lang="ru-RU" b="1" dirty="0" smtClean="0"/>
              <a:t>     - Решено: вырасту и стану «бюджетником»!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- Так кем же ты будешь: врачом, полицейским или военным? - удивлённо спросил  папа.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- Нет-нет, - сказал Рома, - я буду разрабатывать бюджет. Мама с папой, улыбаясь, переглянулись.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- Для начала давай определимся, кто такой «бюджетник», - сказала мама, включая Интернет на телефоне.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27089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1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9695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Воспользуйся любыми источниками информации и узнай, кто такой «бюджетник». Отметь верный, на твой взгляд, ответ.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3645024"/>
            <a:ext cx="5400600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Человек, который платит налоги в бюджет страны.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4077072"/>
            <a:ext cx="5400600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Человек, который получает зарплату из госбюджета.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467544" y="3645024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077072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3584" y="4113120"/>
            <a:ext cx="324000" cy="324000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899592" y="4509120"/>
            <a:ext cx="7020000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Человек, который участвует в разработке бюджетов разного уровня.</a:t>
            </a:r>
            <a:endParaRPr lang="ru-RU" dirty="0"/>
          </a:p>
        </p:txBody>
      </p:sp>
      <p:sp>
        <p:nvSpPr>
          <p:cNvPr id="12" name="Скругленный прямоугольник 11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467544" y="4509120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94116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- В разработке бюджета участвуют люди разных профессий: финансисты, экономисты, финансовые аналитики, - произнесла мама. - Все они анализируют огромное количество данных, выполняют различные расчёты, оценивают, насколько правильно распределяются бюджетные деньги. Посмотри на брата. Он учится на экономическом факультете, и ему приходится выполнять множество расчётов. </a:t>
            </a:r>
          </a:p>
          <a:p>
            <a:pPr algn="just"/>
            <a:r>
              <a:rPr lang="ru-RU" b="1" dirty="0" smtClean="0"/>
              <a:t>     Внимание Ромы привлекла таблица на одной из страниц   реферата.</a:t>
            </a:r>
            <a:endParaRPr lang="ru-RU" b="1" dirty="0"/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836712"/>
          <a:ext cx="8280920" cy="26963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4"/>
                <a:gridCol w="1872208"/>
                <a:gridCol w="1872208"/>
                <a:gridCol w="1800200"/>
              </a:tblGrid>
              <a:tr h="374671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Субъект РФ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Доходы бюджета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 2020 г.,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млрд.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Расходы бюджета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 2020 г.,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млрд.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Разница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</a:tr>
              <a:tr h="3746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Московская область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55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млрд.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Республика Татарстан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млрд.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Нижегородская область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Челябинская область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22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млрд.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Алтайский край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млрд.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188640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Внимательно рассмотри таблицу.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717032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Устно ответь на вопросы: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В каких единицах измерения размещены данные в таблице? 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За какой период анализируются данные в этой таблице? </a:t>
            </a:r>
          </a:p>
          <a:p>
            <a:r>
              <a:rPr lang="ru-RU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Бюджеты какого уровня представлены в таблице? </a:t>
            </a:r>
          </a:p>
          <a:p>
            <a:r>
              <a:rPr lang="ru-RU" b="1" dirty="0" smtClean="0"/>
              <a:t>   Объясни свой ответ.</a:t>
            </a:r>
            <a:endParaRPr lang="ru-RU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6948264" y="1700808"/>
            <a:ext cx="15841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6948264" y="3212976"/>
            <a:ext cx="15841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t="53521"/>
          <a:stretch>
            <a:fillRect/>
          </a:stretch>
        </p:blipFill>
        <p:spPr bwMode="auto">
          <a:xfrm>
            <a:off x="6948264" y="2060848"/>
            <a:ext cx="165618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t="53521"/>
          <a:stretch>
            <a:fillRect/>
          </a:stretch>
        </p:blipFill>
        <p:spPr bwMode="auto">
          <a:xfrm>
            <a:off x="6948264" y="2852936"/>
            <a:ext cx="165618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6948264" y="2420888"/>
            <a:ext cx="15841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611560" y="4581128"/>
            <a:ext cx="1620000" cy="216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млрд.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11560" y="5157192"/>
            <a:ext cx="1620000" cy="216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на 2020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83568" y="5949280"/>
            <a:ext cx="1620000" cy="216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региональные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Picture 2" descr="Картинки по финансовой грамотности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7236296" y="3717032"/>
            <a:ext cx="1296144" cy="2986766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467544" y="1700808"/>
            <a:ext cx="2592288" cy="1800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1664840"/>
            <a:ext cx="262800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Московская область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2060848"/>
            <a:ext cx="262800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Республика Татарстан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2852968"/>
            <a:ext cx="262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Челябинская область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3212976"/>
            <a:ext cx="262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Алтайский край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1412776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 на ячейки!</a:t>
            </a:r>
            <a:endParaRPr lang="ru-RU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7308304" y="141277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 на ячейки!</a:t>
            </a:r>
            <a:endParaRPr lang="ru-RU" sz="1050" dirty="0"/>
          </a:p>
        </p:txBody>
      </p:sp>
      <p:sp>
        <p:nvSpPr>
          <p:cNvPr id="25" name="Стрелка вправо 24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Выполни задания: 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Вспомни, что такое дефицит и </a:t>
            </a:r>
            <a:r>
              <a:rPr lang="ru-RU" b="1" dirty="0" err="1" smtClean="0"/>
              <a:t>профицит</a:t>
            </a:r>
            <a:r>
              <a:rPr lang="ru-RU" b="1" dirty="0" smtClean="0"/>
              <a:t> бюджета. Закрась зелёным цветом названия регионов с </a:t>
            </a:r>
            <a:r>
              <a:rPr lang="ru-RU" b="1" dirty="0" err="1" smtClean="0"/>
              <a:t>профицитом</a:t>
            </a:r>
            <a:r>
              <a:rPr lang="ru-RU" b="1" dirty="0" smtClean="0"/>
              <a:t> бюджета, а регионы с дефицитом бюджета - синим цветом. 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Названия скольких регионов ты закрасил зелёным цветом? 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Почему Нижегородская область осталась </a:t>
            </a:r>
            <a:r>
              <a:rPr lang="ru-RU" b="1" dirty="0" err="1" smtClean="0"/>
              <a:t>незакрашенной</a:t>
            </a:r>
            <a:r>
              <a:rPr lang="ru-RU" b="1" dirty="0" smtClean="0"/>
              <a:t>? 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Найди разницу между доходами и расходами каждого из регионов и заполни соответствующие ячейки таблицы. </a:t>
            </a:r>
            <a:endParaRPr lang="ru-RU" b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804248" y="1916832"/>
            <a:ext cx="1728192" cy="21602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4 региона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876256" y="2492896"/>
            <a:ext cx="1872000" cy="21602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 = расходу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3284984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 на ячейки таблицы!</a:t>
            </a:r>
            <a:endParaRPr lang="ru-RU" sz="1050" dirty="0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316416" y="188640"/>
            <a:ext cx="576064" cy="504056"/>
          </a:xfrm>
          <a:prstGeom prst="actionButtonReturn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52320" y="260648"/>
            <a:ext cx="792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Вернуться к таблице!</a:t>
            </a:r>
            <a:endParaRPr lang="ru-RU" sz="1050" dirty="0"/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https://gas-kvas.com/uploads/posts/2023-02/1676439290_gas-kvas-com-p-detskii-risunok-brat-35.png"/>
          <p:cNvPicPr>
            <a:picLocks noChangeAspect="1" noChangeArrowheads="1"/>
          </p:cNvPicPr>
          <p:nvPr/>
        </p:nvPicPr>
        <p:blipFill>
          <a:blip r:embed="rId3" cstate="print"/>
          <a:srcRect l="56934" t="3333" r="2246" b="4444"/>
          <a:stretch>
            <a:fillRect/>
          </a:stretch>
        </p:blipFill>
        <p:spPr bwMode="auto">
          <a:xfrm flipH="1">
            <a:off x="323528" y="3586282"/>
            <a:ext cx="1440160" cy="3145612"/>
          </a:xfrm>
          <a:prstGeom prst="rect">
            <a:avLst/>
          </a:prstGeom>
          <a:noFill/>
        </p:spPr>
      </p:pic>
      <p:pic>
        <p:nvPicPr>
          <p:cNvPr id="12" name="Picture 2" descr="Картинки по финансовой грамотности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7164288" y="4048894"/>
            <a:ext cx="1152128" cy="2654903"/>
          </a:xfrm>
          <a:prstGeom prst="rect">
            <a:avLst/>
          </a:prstGeom>
          <a:noFill/>
        </p:spPr>
      </p:pic>
      <p:pic>
        <p:nvPicPr>
          <p:cNvPr id="13" name="Picture 4" descr="https://www.teamdesk.net/blog/wp-content/uploads/2015/11/comparison-2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068" t="6977" r="13298" b="9302"/>
          <a:stretch>
            <a:fillRect/>
          </a:stretch>
        </p:blipFill>
        <p:spPr bwMode="auto">
          <a:xfrm>
            <a:off x="1907704" y="4077072"/>
            <a:ext cx="2132237" cy="1872208"/>
          </a:xfrm>
          <a:prstGeom prst="rect">
            <a:avLst/>
          </a:prstGeom>
          <a:noFill/>
        </p:spPr>
      </p:pic>
      <p:sp>
        <p:nvSpPr>
          <p:cNvPr id="14" name="Блок-схема: альтернативный процесс 13"/>
          <p:cNvSpPr/>
          <p:nvPr/>
        </p:nvSpPr>
        <p:spPr>
          <a:xfrm>
            <a:off x="1907704" y="5157192"/>
            <a:ext cx="828000" cy="180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доходы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75856" y="5517232"/>
            <a:ext cx="864000" cy="180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расходы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483768" y="6021288"/>
            <a:ext cx="1152000" cy="28803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дефицит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" name="Picture 4" descr="https://www.teamdesk.net/blog/wp-content/uploads/2015/11/comparison-2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068" t="6977" r="13298" b="9302"/>
          <a:stretch>
            <a:fillRect/>
          </a:stretch>
        </p:blipFill>
        <p:spPr bwMode="auto">
          <a:xfrm flipH="1">
            <a:off x="4788024" y="4077072"/>
            <a:ext cx="2132237" cy="1872208"/>
          </a:xfrm>
          <a:prstGeom prst="rect">
            <a:avLst/>
          </a:prstGeom>
          <a:noFill/>
        </p:spPr>
      </p:pic>
      <p:sp>
        <p:nvSpPr>
          <p:cNvPr id="18" name="Блок-схема: альтернативный процесс 17"/>
          <p:cNvSpPr/>
          <p:nvPr/>
        </p:nvSpPr>
        <p:spPr>
          <a:xfrm>
            <a:off x="4788024" y="5517232"/>
            <a:ext cx="828000" cy="180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доходы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156176" y="5157192"/>
            <a:ext cx="864000" cy="180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расходы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292208" y="6021288"/>
            <a:ext cx="1224000" cy="28803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профицит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2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 другой странице реферата Рома заметил изображение. </a:t>
            </a:r>
          </a:p>
          <a:p>
            <a:pPr>
              <a:buFontTx/>
              <a:buChar char="-"/>
            </a:pPr>
            <a:r>
              <a:rPr lang="ru-RU" b="1" dirty="0" smtClean="0"/>
              <a:t> А что это такое? - спросил он. </a:t>
            </a:r>
          </a:p>
          <a:p>
            <a:r>
              <a:rPr lang="ru-RU" b="1" dirty="0" smtClean="0"/>
              <a:t>- Это </a:t>
            </a:r>
            <a:r>
              <a:rPr lang="ru-RU" b="1" dirty="0" err="1" smtClean="0"/>
              <a:t>инфографика</a:t>
            </a:r>
            <a:r>
              <a:rPr lang="ru-RU" b="1" dirty="0" smtClean="0"/>
              <a:t>, - ответил брат, - мне нужно сравнить расходы бюджета одного из российских городов.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51723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Внимательно изучи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инфографику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Можно ли определить, о бюджете какого города идёт речь?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Можно ли определить, за какой период сравниваются данные?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17975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4869160"/>
            <a:ext cx="835292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Инфографика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это подборка изображений и диаграмм с минимумом сопроводительного текста, позволяющая быстро понять суть освещаемой темы.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427984" y="5877272"/>
            <a:ext cx="684000" cy="21602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нет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884496" y="6165304"/>
            <a:ext cx="1152000" cy="21602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2017-2018 г.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https://gas-kvas.com/uploads/posts/2023-02/1676439290_gas-kvas-com-p-detskii-risunok-brat-35.png"/>
          <p:cNvPicPr>
            <a:picLocks noChangeAspect="1" noChangeArrowheads="1"/>
          </p:cNvPicPr>
          <p:nvPr/>
        </p:nvPicPr>
        <p:blipFill>
          <a:blip r:embed="rId3" cstate="print"/>
          <a:srcRect l="56934" t="3333" r="2246" b="4444"/>
          <a:stretch>
            <a:fillRect/>
          </a:stretch>
        </p:blipFill>
        <p:spPr bwMode="auto">
          <a:xfrm flipH="1">
            <a:off x="107504" y="1556792"/>
            <a:ext cx="1440160" cy="3145612"/>
          </a:xfrm>
          <a:prstGeom prst="rect">
            <a:avLst/>
          </a:prstGeom>
          <a:noFill/>
        </p:spPr>
      </p:pic>
      <p:pic>
        <p:nvPicPr>
          <p:cNvPr id="11" name="Picture 2" descr="Картинки по финансовой грамотности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7668344" y="1844824"/>
            <a:ext cx="1296144" cy="29867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Пользуясь данными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инфографики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заполни таблицу. Располагай данные в порядке увеличения расходов за 2017 год.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980728"/>
          <a:ext cx="8496945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440"/>
                <a:gridCol w="1440160"/>
                <a:gridCol w="1440160"/>
                <a:gridCol w="1656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Расходы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2017 г.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2018 г.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Разница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9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Культура и кинематография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600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органов мест. </a:t>
                      </a:r>
                      <a:r>
                        <a:rPr lang="ru-RU" dirty="0" err="1" smtClean="0"/>
                        <a:t>самоупр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705 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719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+ 14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- 400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- 300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Жилищно-коммунальное хозяйство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- 700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+ 800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79912" y="408984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3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564" y="452189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Посчитай разницу по каждой статье расходов. Если расходы увеличились, записывай их в соответствующую ячейку таблицы со знаком «+», а если уменьшились - со знаком «-».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7236296" y="1412777"/>
            <a:ext cx="1548000" cy="2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7200464" y="2132856"/>
            <a:ext cx="1548000" cy="2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7200464" y="2859545"/>
            <a:ext cx="1548000" cy="2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b="53169"/>
          <a:stretch>
            <a:fillRect/>
          </a:stretch>
        </p:blipFill>
        <p:spPr bwMode="auto">
          <a:xfrm>
            <a:off x="7236296" y="3645024"/>
            <a:ext cx="1548000" cy="2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t="53521"/>
          <a:stretch>
            <a:fillRect/>
          </a:stretch>
        </p:blipFill>
        <p:spPr bwMode="auto">
          <a:xfrm>
            <a:off x="7236296" y="1772816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53521"/>
          <a:stretch>
            <a:fillRect/>
          </a:stretch>
        </p:blipFill>
        <p:spPr bwMode="auto">
          <a:xfrm>
            <a:off x="7236296" y="3284984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t="53521"/>
          <a:stretch>
            <a:fillRect/>
          </a:stretch>
        </p:blipFill>
        <p:spPr bwMode="auto">
          <a:xfrm>
            <a:off x="7236296" y="2492896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452320" y="76470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 на ячейки!</a:t>
            </a:r>
            <a:endParaRPr lang="ru-RU" sz="1050" dirty="0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4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Одним из источников доходов государственного бюджета являются налоги, которые платят граждане.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Рассмотри таблицу.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371" y="1340768"/>
            <a:ext cx="558793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443711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Какой из налогов является самым дорогим для граждан России?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Жители каких городов платят одинаковую сумму за один из налогов?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Верно ли утверждение о том, что москвичи и жители Санкт-Петербурга платят самые высокие налоги? Подтверди свой ответ вычислениями.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67544" y="5949280"/>
            <a:ext cx="4464496" cy="28803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Москва:   </a:t>
            </a:r>
            <a:r>
              <a:rPr lang="ru-RU" dirty="0" smtClean="0">
                <a:solidFill>
                  <a:schemeClr val="tx1"/>
                </a:solidFill>
              </a:rPr>
              <a:t>1984 + 875 + 6129 = 8988 (руб.)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67544" y="6381328"/>
            <a:ext cx="4464496" cy="28803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Петербург:   </a:t>
            </a:r>
            <a:r>
              <a:rPr lang="ru-RU" dirty="0" smtClean="0">
                <a:solidFill>
                  <a:schemeClr val="tx1"/>
                </a:solidFill>
              </a:rPr>
              <a:t>830 + 923 + 5895 = 7648 (руб.)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endshow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https://phonoteka.org/uploads/posts/2021-04/1618892092_19-phonoteka_org-p-fon-dlya-prezentatsii-na-ekologicheskuyu-t-19.jpg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https://sch2091.mskobr.ru/files/2020/hello_html_351086c9.jpg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021288"/>
            <a:ext cx="55446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Литература: </a:t>
            </a:r>
          </a:p>
          <a:p>
            <a:r>
              <a:rPr lang="ru-RU" sz="1200" b="1" dirty="0" smtClean="0"/>
              <a:t>Функциональная грамотность. 3 класс.</a:t>
            </a:r>
            <a:r>
              <a:rPr lang="ru-RU" sz="1200" dirty="0" smtClean="0"/>
              <a:t> Тренажер для школьников/ М.В. Буряк, С.А. Шейкина. – М.: Планета, 2022. – 88 с. – (Учение с увлечением). 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 на интернет-ресурсы: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743</Words>
  <Application>Microsoft Office PowerPoint</Application>
  <PresentationFormat>Экран (4:3)</PresentationFormat>
  <Paragraphs>134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Дом</cp:lastModifiedBy>
  <cp:revision>7</cp:revision>
  <dcterms:created xsi:type="dcterms:W3CDTF">2023-10-30T18:57:28Z</dcterms:created>
  <dcterms:modified xsi:type="dcterms:W3CDTF">2024-01-21T13:17:52Z</dcterms:modified>
</cp:coreProperties>
</file>