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3" r:id="rId7"/>
    <p:sldId id="264" r:id="rId8"/>
    <p:sldId id="259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F59D"/>
    <a:srgbClr val="DAEF5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594" y="-3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2" name="Picture 4" descr="https://phonoteka.org/uploads/posts/2021-04/1618892092_19-phonoteka_org-p-fon-dlya-prezentatsii-na-ekologicheskuyu-t-19.jpg"/>
          <p:cNvPicPr>
            <a:picLocks noChangeAspect="1" noChangeArrowheads="1"/>
          </p:cNvPicPr>
          <p:nvPr userDrawn="1"/>
        </p:nvPicPr>
        <p:blipFill>
          <a:blip r:embed="rId2" cstate="print"/>
          <a:srcRect b="3801"/>
          <a:stretch>
            <a:fillRect/>
          </a:stretch>
        </p:blipFill>
        <p:spPr bwMode="auto">
          <a:xfrm>
            <a:off x="17434" y="-171400"/>
            <a:ext cx="9126566" cy="6858000"/>
          </a:xfrm>
          <a:prstGeom prst="rect">
            <a:avLst/>
          </a:prstGeom>
          <a:noFill/>
        </p:spPr>
      </p:pic>
      <p:pic>
        <p:nvPicPr>
          <p:cNvPr id="10" name="Picture 6" descr="Картинки по финансовой грамотности на прозрачном фоне"/>
          <p:cNvPicPr>
            <a:picLocks noChangeAspect="1" noChangeArrowheads="1"/>
          </p:cNvPicPr>
          <p:nvPr userDrawn="1"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9512" y="3933056"/>
            <a:ext cx="3509120" cy="2763432"/>
          </a:xfrm>
          <a:prstGeom prst="rect">
            <a:avLst/>
          </a:prstGeom>
          <a:noFill/>
        </p:spPr>
      </p:pic>
      <p:sp>
        <p:nvSpPr>
          <p:cNvPr id="13" name="Скругленный прямоугольник 12"/>
          <p:cNvSpPr/>
          <p:nvPr userDrawn="1"/>
        </p:nvSpPr>
        <p:spPr>
          <a:xfrm>
            <a:off x="2555776" y="5733256"/>
            <a:ext cx="504056" cy="28803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9A876-020D-465D-83A5-B78EC59547D1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54740-9A0D-4C7B-9070-77591FF9CF2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Рамка 10"/>
          <p:cNvSpPr/>
          <p:nvPr userDrawn="1"/>
        </p:nvSpPr>
        <p:spPr>
          <a:xfrm>
            <a:off x="0" y="-171400"/>
            <a:ext cx="9144000" cy="7029400"/>
          </a:xfrm>
          <a:prstGeom prst="frame">
            <a:avLst>
              <a:gd name="adj1" fmla="val 1647"/>
            </a:avLst>
          </a:prstGeom>
          <a:solidFill>
            <a:srgbClr val="DAEF5F"/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4644008" y="3717032"/>
            <a:ext cx="216024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6" name="Picture 2" descr="Картинки по финансовой грамотности на прозрачном фоне"/>
          <p:cNvPicPr>
            <a:picLocks noChangeAspect="1" noChangeArrowheads="1"/>
          </p:cNvPicPr>
          <p:nvPr userDrawn="1"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6166" t="4725" r="37001" b="11801"/>
          <a:stretch>
            <a:fillRect/>
          </a:stretch>
        </p:blipFill>
        <p:spPr bwMode="auto">
          <a:xfrm>
            <a:off x="2051720" y="3284984"/>
            <a:ext cx="1296144" cy="2986766"/>
          </a:xfrm>
          <a:prstGeom prst="rect">
            <a:avLst/>
          </a:prstGeom>
          <a:noFill/>
        </p:spPr>
      </p:pic>
    </p:spTree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9A876-020D-465D-83A5-B78EC59547D1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54740-9A0D-4C7B-9070-77591FF9CF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9A876-020D-465D-83A5-B78EC59547D1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54740-9A0D-4C7B-9070-77591FF9CF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9A876-020D-465D-83A5-B78EC59547D1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54740-9A0D-4C7B-9070-77591FF9CF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9A876-020D-465D-83A5-B78EC59547D1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54740-9A0D-4C7B-9070-77591FF9CF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9A876-020D-465D-83A5-B78EC59547D1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54740-9A0D-4C7B-9070-77591FF9CF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9A876-020D-465D-83A5-B78EC59547D1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54740-9A0D-4C7B-9070-77591FF9CF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9A876-020D-465D-83A5-B78EC59547D1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54740-9A0D-4C7B-9070-77591FF9CF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9A876-020D-465D-83A5-B78EC59547D1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54740-9A0D-4C7B-9070-77591FF9CF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9A876-020D-465D-83A5-B78EC59547D1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54740-9A0D-4C7B-9070-77591FF9CF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9A876-020D-465D-83A5-B78EC59547D1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54740-9A0D-4C7B-9070-77591FF9CF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59A876-020D-465D-83A5-B78EC59547D1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54740-9A0D-4C7B-9070-77591FF9CF22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Picture 4" descr="https://phonoteka.org/uploads/posts/2021-04/1618892092_19-phonoteka_org-p-fon-dlya-prezentatsii-na-ekologicheskuyu-t-19.jpg"/>
          <p:cNvPicPr>
            <a:picLocks noChangeAspect="1" noChangeArrowheads="1"/>
          </p:cNvPicPr>
          <p:nvPr userDrawn="1"/>
        </p:nvPicPr>
        <p:blipFill>
          <a:blip r:embed="rId13" cstate="print"/>
          <a:srcRect t="21650" b="3801"/>
          <a:stretch>
            <a:fillRect/>
          </a:stretch>
        </p:blipFill>
        <p:spPr bwMode="auto">
          <a:xfrm>
            <a:off x="0" y="0"/>
            <a:ext cx="9126566" cy="6858000"/>
          </a:xfrm>
          <a:prstGeom prst="rect">
            <a:avLst/>
          </a:prstGeom>
          <a:noFill/>
        </p:spPr>
      </p:pic>
      <p:sp>
        <p:nvSpPr>
          <p:cNvPr id="8" name="Рамка 7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1647"/>
            </a:avLst>
          </a:prstGeom>
          <a:solidFill>
            <a:srgbClr val="DAEF5F"/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sch2091.mskobr.ru/files/2020/hello_html_351086c9.jpg" TargetMode="External"/><Relationship Id="rId2" Type="http://schemas.openxmlformats.org/officeDocument/2006/relationships/hyperlink" Target="https://phonoteka.org/uploads/posts/2021-04/1618892092_19-phonoteka_org-p-fon-dlya-prezentatsii-na-ekologicheskuyu-t-19.jpg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s://x-lines.ru/letters/i/cyrillicfancy/0573/51b749/40/1/4n1pdy6ozzemiwcg4nhpbxsozzembwf54ggpbxqosdea6egosxeabwfo4n6pbxstomem5wf64gy7dysttoodgegozmemzwfo4gy7dy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80664"/>
            <a:ext cx="5994000" cy="324000"/>
          </a:xfrm>
          <a:prstGeom prst="rect">
            <a:avLst/>
          </a:prstGeom>
          <a:noFill/>
        </p:spPr>
      </p:pic>
      <p:pic>
        <p:nvPicPr>
          <p:cNvPr id="3" name="Picture 8" descr="https://x-lines.ru/letters/i/cyrillicfancy/0734/2d8226/30/1/4nqpbcgtomemmwfh4napdysozdeaxwfi4gy7bqsosdea6egosxeabwfo4n6pbxstomem5wf64gy7dystt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5" y="692744"/>
            <a:ext cx="3182354" cy="432000"/>
          </a:xfrm>
          <a:prstGeom prst="rect">
            <a:avLst/>
          </a:prstGeom>
          <a:noFill/>
        </p:spPr>
      </p:pic>
      <p:pic>
        <p:nvPicPr>
          <p:cNvPr id="5" name="Picture 8" descr="https://x-lines.ru/letters/i/cyrillicfancy/0777/deb117/30/1/4nm7bcgozzea9wcn4nhpbpjygrh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75856" y="1736864"/>
            <a:ext cx="2496000" cy="468000"/>
          </a:xfrm>
          <a:prstGeom prst="rect">
            <a:avLst/>
          </a:prstGeom>
          <a:noFill/>
        </p:spPr>
      </p:pic>
      <p:pic>
        <p:nvPicPr>
          <p:cNvPr id="9222" name="Picture 6" descr="https://x-lines.ru/letters/i/cyrillicfancy/1278/764319/40/1/4nopbcgto8eamwf64n4pdn3y4nhnbwfw4n9pdbqoz5emjwcmrdemdwcq4n4pbpsoszeafwfo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2636912"/>
            <a:ext cx="8220075" cy="495301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188640"/>
            <a:ext cx="8712968" cy="2585323"/>
          </a:xfrm>
          <a:prstGeom prst="rect">
            <a:avLst/>
          </a:prstGeom>
          <a:ln w="19050">
            <a:solidFill>
              <a:schemeClr val="accent3">
                <a:lumMod val="75000"/>
              </a:schemeClr>
            </a:solidFill>
            <a:prstDash val="dash"/>
          </a:ln>
        </p:spPr>
        <p:txBody>
          <a:bodyPr wrap="square">
            <a:spAutoFit/>
          </a:bodyPr>
          <a:lstStyle/>
          <a:p>
            <a:r>
              <a:rPr lang="ru-RU" b="1" dirty="0" smtClean="0"/>
              <a:t>     Рому очень заинтересовал разговор с папой и братом о том, что такое «бюджет».  Однажды, проснувшись утром, он гордо заявил всей семье:</a:t>
            </a:r>
          </a:p>
          <a:p>
            <a:r>
              <a:rPr lang="ru-RU" b="1" dirty="0" smtClean="0"/>
              <a:t>     - Решено: вырасту и стану «бюджетником»! </a:t>
            </a:r>
          </a:p>
          <a:p>
            <a:r>
              <a:rPr lang="ru-RU" b="1" dirty="0"/>
              <a:t> </a:t>
            </a:r>
            <a:r>
              <a:rPr lang="ru-RU" b="1" dirty="0" smtClean="0"/>
              <a:t>    - Так кем же ты будешь: врачом, полицейским или военным? - удивлённо спросил  папа. </a:t>
            </a:r>
          </a:p>
          <a:p>
            <a:r>
              <a:rPr lang="ru-RU" b="1" dirty="0"/>
              <a:t> </a:t>
            </a:r>
            <a:r>
              <a:rPr lang="ru-RU" b="1" dirty="0" smtClean="0"/>
              <a:t>    - Нет-нет, - сказал Рома, - я буду разрабатывать бюджет. Мама с папой, улыбаясь, переглянулись. </a:t>
            </a:r>
          </a:p>
          <a:p>
            <a:r>
              <a:rPr lang="ru-RU" b="1" dirty="0"/>
              <a:t> </a:t>
            </a:r>
            <a:r>
              <a:rPr lang="ru-RU" b="1" dirty="0" smtClean="0"/>
              <a:t>    - Для начала давай определимся, кто такой «бюджетник», - сказала мама, включая Интернет на телефоне.</a:t>
            </a:r>
            <a:endParaRPr lang="ru-RU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779912" y="2708920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Задание 1</a:t>
            </a:r>
            <a:endParaRPr lang="ru-RU" sz="2000" b="1" dirty="0">
              <a:solidFill>
                <a:schemeClr val="accent6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2996952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    Воспользуйся любыми источниками информации и узнай, кто такой «бюджетник». Отметь верный, на твой взгляд, ответ.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99592" y="3645024"/>
            <a:ext cx="5400600" cy="36004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 smtClean="0"/>
              <a:t>Человек, который платит налоги в бюджет страны.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99592" y="4077072"/>
            <a:ext cx="5400600" cy="36004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 smtClean="0"/>
              <a:t>Человек, который получает зарплату из госбюджета.</a:t>
            </a:r>
            <a:endParaRPr lang="ru-RU" dirty="0"/>
          </a:p>
        </p:txBody>
      </p:sp>
      <p:sp>
        <p:nvSpPr>
          <p:cNvPr id="8" name="Скругленный прямоугольник 7">
            <a:hlinkClick r:id="" action="ppaction://noaction">
              <a:snd r:embed="rId3" name="wind.wav"/>
            </a:hlinkClick>
          </p:cNvPr>
          <p:cNvSpPr/>
          <p:nvPr/>
        </p:nvSpPr>
        <p:spPr>
          <a:xfrm>
            <a:off x="467544" y="3645024"/>
            <a:ext cx="360000" cy="360000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67544" y="4077072"/>
            <a:ext cx="360000" cy="360000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Рисунок 9" descr="galka001.png">
            <a:hlinkClick r:id="" action="ppaction://noaction">
              <a:snd r:embed="rId2" name="chimes.wav"/>
            </a:hlinkClick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03584" y="4113120"/>
            <a:ext cx="324000" cy="324000"/>
          </a:xfrm>
          <a:prstGeom prst="rect">
            <a:avLst/>
          </a:prstGeom>
        </p:spPr>
      </p:pic>
      <p:sp>
        <p:nvSpPr>
          <p:cNvPr id="11" name="Скругленный прямоугольник 10"/>
          <p:cNvSpPr/>
          <p:nvPr/>
        </p:nvSpPr>
        <p:spPr>
          <a:xfrm>
            <a:off x="899592" y="4509120"/>
            <a:ext cx="7020000" cy="36004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 smtClean="0"/>
              <a:t>Человек, который участвует в разработке бюджетов разного уровня.</a:t>
            </a:r>
            <a:endParaRPr lang="ru-RU" dirty="0"/>
          </a:p>
        </p:txBody>
      </p:sp>
      <p:sp>
        <p:nvSpPr>
          <p:cNvPr id="12" name="Скругленный прямоугольник 11">
            <a:hlinkClick r:id="" action="ppaction://noaction">
              <a:snd r:embed="rId3" name="wind.wav"/>
            </a:hlinkClick>
          </p:cNvPr>
          <p:cNvSpPr/>
          <p:nvPr/>
        </p:nvSpPr>
        <p:spPr>
          <a:xfrm>
            <a:off x="467544" y="4509120"/>
            <a:ext cx="360000" cy="360000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179512" y="4941168"/>
            <a:ext cx="885698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/>
              <a:t>     - В разработке бюджета участвуют люди разных профессий: финансисты, экономисты, финансовые аналитики, - произнесла мама. - Все они анализируют огромное количество данных, выполняют различные расчёты, оценивают, насколько правильно распределяются бюджетные деньги. Посмотри на брата. Он учится на экономическом факультете, и ему приходится выполнять множество расчётов. </a:t>
            </a:r>
          </a:p>
          <a:p>
            <a:pPr algn="just"/>
            <a:r>
              <a:rPr lang="ru-RU" b="1" dirty="0" smtClean="0"/>
              <a:t>     Внимание Ромы привлекла таблица на одной из страниц   реферата.</a:t>
            </a:r>
            <a:endParaRPr lang="ru-RU" b="1" dirty="0"/>
          </a:p>
        </p:txBody>
      </p:sp>
      <p:sp>
        <p:nvSpPr>
          <p:cNvPr id="14" name="Стрелка вправо 13">
            <a:hlinkClick r:id="" action="ppaction://hlinkshowjump?jump=nextslide"/>
          </p:cNvPr>
          <p:cNvSpPr/>
          <p:nvPr/>
        </p:nvSpPr>
        <p:spPr>
          <a:xfrm>
            <a:off x="8388424" y="6489368"/>
            <a:ext cx="504056" cy="252000"/>
          </a:xfrm>
          <a:prstGeom prst="rightArrow">
            <a:avLst/>
          </a:prstGeom>
          <a:solidFill>
            <a:srgbClr val="E8F59D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95536" y="836712"/>
          <a:ext cx="8280920" cy="269631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36304"/>
                <a:gridCol w="1872208"/>
                <a:gridCol w="1872208"/>
                <a:gridCol w="1800200"/>
              </a:tblGrid>
              <a:tr h="374671">
                <a:tc>
                  <a:txBody>
                    <a:bodyPr/>
                    <a:lstStyle/>
                    <a:p>
                      <a:pPr algn="ctr"/>
                      <a:endParaRPr lang="ru-RU" sz="16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Субъект РФ</a:t>
                      </a:r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9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Доходы бюджета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</a:rPr>
                        <a:t>на 2020 г., </a:t>
                      </a:r>
                    </a:p>
                    <a:p>
                      <a:pPr algn="ctr"/>
                      <a:r>
                        <a:rPr lang="ru-RU" sz="1600" b="0" dirty="0" smtClean="0">
                          <a:solidFill>
                            <a:schemeClr val="tx1"/>
                          </a:solidFill>
                        </a:rPr>
                        <a:t>млрд. руб.</a:t>
                      </a:r>
                      <a:endParaRPr lang="ru-RU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9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Расходы бюджета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</a:rPr>
                        <a:t>на 2020 г., </a:t>
                      </a:r>
                    </a:p>
                    <a:p>
                      <a:pPr algn="ctr"/>
                      <a:r>
                        <a:rPr lang="ru-RU" sz="1600" b="0" dirty="0" smtClean="0">
                          <a:solidFill>
                            <a:schemeClr val="tx1"/>
                          </a:solidFill>
                        </a:rPr>
                        <a:t>млрд. руб.</a:t>
                      </a:r>
                      <a:endParaRPr lang="ru-RU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9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Разница</a:t>
                      </a:r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9D"/>
                    </a:solidFill>
                  </a:tcPr>
                </a:tc>
              </a:tr>
              <a:tr h="374671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Московская область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618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673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55 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</a:rPr>
                        <a:t>млрд. руб.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4671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Республика Татарстан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270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273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3 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</a:rPr>
                        <a:t>млрд. руб.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4671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Нижегородская область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194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194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4671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Челябинская область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178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22 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</a:rPr>
                        <a:t>млрд. руб.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4671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Алтайский край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112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118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6 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</a:rPr>
                        <a:t>млрд. руб.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251520" y="188640"/>
            <a:ext cx="45365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Внимательно рассмотри таблицу. 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3717032"/>
            <a:ext cx="676875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Устно ответь на вопросы: </a:t>
            </a:r>
          </a:p>
          <a:p>
            <a:endParaRPr lang="ru-RU" dirty="0" smtClean="0"/>
          </a:p>
          <a:p>
            <a:pPr>
              <a:buFont typeface="Wingdings" pitchFamily="2" charset="2"/>
              <a:buChar char="Ø"/>
            </a:pPr>
            <a:r>
              <a:rPr lang="ru-RU" b="1" dirty="0" smtClean="0"/>
              <a:t> В каких единицах измерения размещены данные в таблице? </a:t>
            </a:r>
          </a:p>
          <a:p>
            <a:endParaRPr lang="ru-RU" b="1" dirty="0" smtClean="0"/>
          </a:p>
          <a:p>
            <a:pPr>
              <a:buFont typeface="Wingdings" pitchFamily="2" charset="2"/>
              <a:buChar char="Ø"/>
            </a:pPr>
            <a:r>
              <a:rPr lang="ru-RU" b="1" dirty="0" smtClean="0"/>
              <a:t>За какой период анализируются данные в этой таблице? </a:t>
            </a:r>
          </a:p>
          <a:p>
            <a:r>
              <a:rPr lang="ru-RU" b="1" dirty="0" smtClean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ru-RU" b="1" dirty="0" smtClean="0"/>
              <a:t>Бюджеты какого уровня представлены в таблице? </a:t>
            </a:r>
          </a:p>
          <a:p>
            <a:r>
              <a:rPr lang="ru-RU" b="1" dirty="0" smtClean="0"/>
              <a:t>   Объясни свой ответ.</a:t>
            </a:r>
            <a:endParaRPr lang="ru-RU" b="1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 b="53169"/>
          <a:stretch>
            <a:fillRect/>
          </a:stretch>
        </p:blipFill>
        <p:spPr bwMode="auto">
          <a:xfrm>
            <a:off x="6948264" y="1700808"/>
            <a:ext cx="1584176" cy="28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/>
          <a:srcRect b="53169"/>
          <a:stretch>
            <a:fillRect/>
          </a:stretch>
        </p:blipFill>
        <p:spPr bwMode="auto">
          <a:xfrm>
            <a:off x="6948264" y="3212976"/>
            <a:ext cx="1584176" cy="28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 t="53521"/>
          <a:stretch>
            <a:fillRect/>
          </a:stretch>
        </p:blipFill>
        <p:spPr bwMode="auto">
          <a:xfrm>
            <a:off x="6948264" y="2060848"/>
            <a:ext cx="1656184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 t="53521"/>
          <a:stretch>
            <a:fillRect/>
          </a:stretch>
        </p:blipFill>
        <p:spPr bwMode="auto">
          <a:xfrm>
            <a:off x="6948264" y="2852936"/>
            <a:ext cx="1656184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2" cstate="print"/>
          <a:srcRect b="53169"/>
          <a:stretch>
            <a:fillRect/>
          </a:stretch>
        </p:blipFill>
        <p:spPr bwMode="auto">
          <a:xfrm>
            <a:off x="6948264" y="2420888"/>
            <a:ext cx="1584176" cy="28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Блок-схема: альтернативный процесс 10"/>
          <p:cNvSpPr/>
          <p:nvPr/>
        </p:nvSpPr>
        <p:spPr>
          <a:xfrm>
            <a:off x="611560" y="4581128"/>
            <a:ext cx="1620000" cy="216000"/>
          </a:xfrm>
          <a:prstGeom prst="flowChartAlternateProcess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млрд. руб.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Блок-схема: альтернативный процесс 11"/>
          <p:cNvSpPr/>
          <p:nvPr/>
        </p:nvSpPr>
        <p:spPr>
          <a:xfrm>
            <a:off x="611560" y="5157192"/>
            <a:ext cx="1620000" cy="216000"/>
          </a:xfrm>
          <a:prstGeom prst="flowChartAlternateProcess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 на 2020 год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Блок-схема: альтернативный процесс 12"/>
          <p:cNvSpPr/>
          <p:nvPr/>
        </p:nvSpPr>
        <p:spPr>
          <a:xfrm>
            <a:off x="683568" y="5949280"/>
            <a:ext cx="1620000" cy="216000"/>
          </a:xfrm>
          <a:prstGeom prst="flowChartAlternateProcess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региональные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14" name="Picture 2" descr="Картинки по финансовой грамотности на прозрачном фоне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6166" t="4725" r="37001" b="11801"/>
          <a:stretch>
            <a:fillRect/>
          </a:stretch>
        </p:blipFill>
        <p:spPr bwMode="auto">
          <a:xfrm>
            <a:off x="7236296" y="3717032"/>
            <a:ext cx="1296144" cy="2986766"/>
          </a:xfrm>
          <a:prstGeom prst="rect">
            <a:avLst/>
          </a:prstGeom>
          <a:noFill/>
        </p:spPr>
      </p:pic>
      <p:sp>
        <p:nvSpPr>
          <p:cNvPr id="19" name="Прямоугольник 18"/>
          <p:cNvSpPr/>
          <p:nvPr/>
        </p:nvSpPr>
        <p:spPr>
          <a:xfrm>
            <a:off x="467544" y="1700808"/>
            <a:ext cx="2592288" cy="1800200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467544" y="1664840"/>
            <a:ext cx="2628000" cy="324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Московская область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67544" y="2060848"/>
            <a:ext cx="2628000" cy="324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Республика Татарстан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67544" y="2852968"/>
            <a:ext cx="2628000" cy="288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Челябинская область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467544" y="3212976"/>
            <a:ext cx="2628000" cy="288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Алтайский край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115616" y="1412776"/>
            <a:ext cx="129614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dirty="0" smtClean="0"/>
              <a:t>Клик на ячейки!</a:t>
            </a:r>
            <a:endParaRPr lang="ru-RU" sz="1050" dirty="0"/>
          </a:p>
        </p:txBody>
      </p:sp>
      <p:sp>
        <p:nvSpPr>
          <p:cNvPr id="24" name="TextBox 23"/>
          <p:cNvSpPr txBox="1"/>
          <p:nvPr/>
        </p:nvSpPr>
        <p:spPr>
          <a:xfrm>
            <a:off x="7308304" y="1412776"/>
            <a:ext cx="11521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dirty="0" smtClean="0"/>
              <a:t>Клик на ячейки!</a:t>
            </a:r>
            <a:endParaRPr lang="ru-RU" sz="1050" dirty="0"/>
          </a:p>
        </p:txBody>
      </p:sp>
      <p:sp>
        <p:nvSpPr>
          <p:cNvPr id="25" name="Стрелка вправо 24">
            <a:hlinkClick r:id="" action="ppaction://hlinkshowjump?jump=nextslide"/>
          </p:cNvPr>
          <p:cNvSpPr/>
          <p:nvPr/>
        </p:nvSpPr>
        <p:spPr>
          <a:xfrm>
            <a:off x="8388424" y="6489368"/>
            <a:ext cx="504056" cy="252000"/>
          </a:xfrm>
          <a:prstGeom prst="rightArrow">
            <a:avLst/>
          </a:prstGeom>
          <a:solidFill>
            <a:srgbClr val="E8F59D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0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7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  <p:bldLst>
      <p:bldP spid="17" grpId="0" animBg="1"/>
      <p:bldP spid="20" grpId="0" animBg="1"/>
      <p:bldP spid="21" grpId="0" animBg="1"/>
      <p:bldP spid="2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95536" y="188640"/>
            <a:ext cx="849694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Выполни задания: </a:t>
            </a:r>
          </a:p>
          <a:p>
            <a:endParaRPr lang="ru-RU" b="1" dirty="0" smtClean="0"/>
          </a:p>
          <a:p>
            <a:pPr>
              <a:buFont typeface="Wingdings" pitchFamily="2" charset="2"/>
              <a:buChar char="Ø"/>
            </a:pPr>
            <a:r>
              <a:rPr lang="ru-RU" b="1" dirty="0" smtClean="0"/>
              <a:t> Вспомни, что такое дефицит и </a:t>
            </a:r>
            <a:r>
              <a:rPr lang="ru-RU" b="1" dirty="0" err="1" smtClean="0"/>
              <a:t>профицит</a:t>
            </a:r>
            <a:r>
              <a:rPr lang="ru-RU" b="1" dirty="0" smtClean="0"/>
              <a:t> бюджета. Закрась зелёным цветом названия регионов с </a:t>
            </a:r>
            <a:r>
              <a:rPr lang="ru-RU" b="1" dirty="0" err="1" smtClean="0"/>
              <a:t>профицитом</a:t>
            </a:r>
            <a:r>
              <a:rPr lang="ru-RU" b="1" dirty="0" smtClean="0"/>
              <a:t> бюджета, а регионы с дефицитом бюджета - синим цветом. </a:t>
            </a:r>
          </a:p>
          <a:p>
            <a:endParaRPr lang="ru-RU" b="1" dirty="0" smtClean="0"/>
          </a:p>
          <a:p>
            <a:pPr>
              <a:buFont typeface="Wingdings" pitchFamily="2" charset="2"/>
              <a:buChar char="Ø"/>
            </a:pPr>
            <a:r>
              <a:rPr lang="ru-RU" b="1" dirty="0" smtClean="0"/>
              <a:t> Названия скольких регионов ты закрасил зелёным цветом? </a:t>
            </a:r>
          </a:p>
          <a:p>
            <a:endParaRPr lang="ru-RU" b="1" dirty="0" smtClean="0"/>
          </a:p>
          <a:p>
            <a:pPr>
              <a:buFont typeface="Wingdings" pitchFamily="2" charset="2"/>
              <a:buChar char="Ø"/>
            </a:pPr>
            <a:r>
              <a:rPr lang="ru-RU" b="1" dirty="0" smtClean="0"/>
              <a:t> Почему Нижегородская область осталась </a:t>
            </a:r>
            <a:r>
              <a:rPr lang="ru-RU" b="1" dirty="0" err="1" smtClean="0"/>
              <a:t>незакрашенной</a:t>
            </a:r>
            <a:r>
              <a:rPr lang="ru-RU" b="1" dirty="0" smtClean="0"/>
              <a:t>? </a:t>
            </a:r>
          </a:p>
          <a:p>
            <a:endParaRPr lang="ru-RU" b="1" dirty="0" smtClean="0"/>
          </a:p>
          <a:p>
            <a:pPr>
              <a:buFont typeface="Wingdings" pitchFamily="2" charset="2"/>
              <a:buChar char="Ø"/>
            </a:pPr>
            <a:r>
              <a:rPr lang="ru-RU" b="1" dirty="0" smtClean="0"/>
              <a:t> Найди разницу между доходами и расходами каждого из регионов и заполни соответствующие ячейки таблицы. </a:t>
            </a:r>
            <a:endParaRPr lang="ru-RU" b="1" dirty="0"/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6804248" y="1916832"/>
            <a:ext cx="1728192" cy="216024"/>
          </a:xfrm>
          <a:prstGeom prst="flowChartAlternateProcess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  4 региона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Блок-схема: альтернативный процесс 5"/>
          <p:cNvSpPr/>
          <p:nvPr/>
        </p:nvSpPr>
        <p:spPr>
          <a:xfrm>
            <a:off x="6876256" y="2492896"/>
            <a:ext cx="1872000" cy="216024"/>
          </a:xfrm>
          <a:prstGeom prst="flowChartAlternateProcess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доход = расходу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67944" y="3284984"/>
            <a:ext cx="16561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dirty="0" smtClean="0"/>
              <a:t>Клик на ячейки таблицы!</a:t>
            </a:r>
            <a:endParaRPr lang="ru-RU" sz="1050" dirty="0"/>
          </a:p>
        </p:txBody>
      </p:sp>
      <p:sp>
        <p:nvSpPr>
          <p:cNvPr id="8" name="Управляющая кнопка: возврат 7">
            <a:hlinkClick r:id="rId2" action="ppaction://hlinksldjump" highlightClick="1"/>
          </p:cNvPr>
          <p:cNvSpPr/>
          <p:nvPr/>
        </p:nvSpPr>
        <p:spPr>
          <a:xfrm>
            <a:off x="8316416" y="188640"/>
            <a:ext cx="576064" cy="504056"/>
          </a:xfrm>
          <a:prstGeom prst="actionButtonReturn">
            <a:avLst/>
          </a:prstGeom>
          <a:solidFill>
            <a:srgbClr val="E8F59D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7452320" y="260648"/>
            <a:ext cx="79208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dirty="0" smtClean="0"/>
              <a:t>Вернуться к таблице!</a:t>
            </a:r>
            <a:endParaRPr lang="ru-RU" sz="1050" dirty="0"/>
          </a:p>
        </p:txBody>
      </p:sp>
      <p:sp>
        <p:nvSpPr>
          <p:cNvPr id="10" name="Стрелка вправо 9">
            <a:hlinkClick r:id="" action="ppaction://hlinkshowjump?jump=nextslide"/>
          </p:cNvPr>
          <p:cNvSpPr/>
          <p:nvPr/>
        </p:nvSpPr>
        <p:spPr>
          <a:xfrm>
            <a:off x="8388424" y="6489368"/>
            <a:ext cx="504056" cy="252000"/>
          </a:xfrm>
          <a:prstGeom prst="rightArrow">
            <a:avLst/>
          </a:prstGeom>
          <a:solidFill>
            <a:srgbClr val="E8F59D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Picture 3" descr="https://gas-kvas.com/uploads/posts/2023-02/1676439290_gas-kvas-com-p-detskii-risunok-brat-35.png"/>
          <p:cNvPicPr>
            <a:picLocks noChangeAspect="1" noChangeArrowheads="1"/>
          </p:cNvPicPr>
          <p:nvPr/>
        </p:nvPicPr>
        <p:blipFill>
          <a:blip r:embed="rId3" cstate="print"/>
          <a:srcRect l="56934" t="3333" r="2246" b="4444"/>
          <a:stretch>
            <a:fillRect/>
          </a:stretch>
        </p:blipFill>
        <p:spPr bwMode="auto">
          <a:xfrm flipH="1">
            <a:off x="323528" y="3586282"/>
            <a:ext cx="1440160" cy="3145612"/>
          </a:xfrm>
          <a:prstGeom prst="rect">
            <a:avLst/>
          </a:prstGeom>
          <a:noFill/>
        </p:spPr>
      </p:pic>
      <p:pic>
        <p:nvPicPr>
          <p:cNvPr id="12" name="Picture 2" descr="Картинки по финансовой грамотности на прозрачном фоне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6166" t="4725" r="37001" b="11801"/>
          <a:stretch>
            <a:fillRect/>
          </a:stretch>
        </p:blipFill>
        <p:spPr bwMode="auto">
          <a:xfrm>
            <a:off x="7164288" y="4048894"/>
            <a:ext cx="1152128" cy="2654903"/>
          </a:xfrm>
          <a:prstGeom prst="rect">
            <a:avLst/>
          </a:prstGeom>
          <a:noFill/>
        </p:spPr>
      </p:pic>
      <p:pic>
        <p:nvPicPr>
          <p:cNvPr id="13" name="Picture 4" descr="https://www.teamdesk.net/blog/wp-content/uploads/2015/11/comparison-2.pn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1068" t="6977" r="13298" b="9302"/>
          <a:stretch>
            <a:fillRect/>
          </a:stretch>
        </p:blipFill>
        <p:spPr bwMode="auto">
          <a:xfrm>
            <a:off x="1907704" y="4077072"/>
            <a:ext cx="2132237" cy="1872208"/>
          </a:xfrm>
          <a:prstGeom prst="rect">
            <a:avLst/>
          </a:prstGeom>
          <a:noFill/>
        </p:spPr>
      </p:pic>
      <p:sp>
        <p:nvSpPr>
          <p:cNvPr id="14" name="Блок-схема: альтернативный процесс 13"/>
          <p:cNvSpPr/>
          <p:nvPr/>
        </p:nvSpPr>
        <p:spPr>
          <a:xfrm>
            <a:off x="1907704" y="5157192"/>
            <a:ext cx="828000" cy="180000"/>
          </a:xfrm>
          <a:prstGeom prst="flowChartAlternateProcess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</a:rPr>
              <a:t>доходы</a:t>
            </a:r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15" name="Блок-схема: альтернативный процесс 14"/>
          <p:cNvSpPr/>
          <p:nvPr/>
        </p:nvSpPr>
        <p:spPr>
          <a:xfrm>
            <a:off x="3275856" y="5517232"/>
            <a:ext cx="864000" cy="180000"/>
          </a:xfrm>
          <a:prstGeom prst="flowChartAlternateProcess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</a:rPr>
              <a:t>расходы</a:t>
            </a:r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16" name="Блок-схема: альтернативный процесс 15"/>
          <p:cNvSpPr/>
          <p:nvPr/>
        </p:nvSpPr>
        <p:spPr>
          <a:xfrm>
            <a:off x="2483768" y="6021288"/>
            <a:ext cx="1152000" cy="288032"/>
          </a:xfrm>
          <a:prstGeom prst="flowChartAlternateProcess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дефицит</a:t>
            </a:r>
            <a:endParaRPr lang="ru-RU" b="1" dirty="0">
              <a:solidFill>
                <a:schemeClr val="tx1"/>
              </a:solidFill>
            </a:endParaRPr>
          </a:p>
        </p:txBody>
      </p:sp>
      <p:pic>
        <p:nvPicPr>
          <p:cNvPr id="17" name="Picture 4" descr="https://www.teamdesk.net/blog/wp-content/uploads/2015/11/comparison-2.pn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1068" t="6977" r="13298" b="9302"/>
          <a:stretch>
            <a:fillRect/>
          </a:stretch>
        </p:blipFill>
        <p:spPr bwMode="auto">
          <a:xfrm flipH="1">
            <a:off x="4788024" y="4077072"/>
            <a:ext cx="2132237" cy="1872208"/>
          </a:xfrm>
          <a:prstGeom prst="rect">
            <a:avLst/>
          </a:prstGeom>
          <a:noFill/>
        </p:spPr>
      </p:pic>
      <p:sp>
        <p:nvSpPr>
          <p:cNvPr id="18" name="Блок-схема: альтернативный процесс 17"/>
          <p:cNvSpPr/>
          <p:nvPr/>
        </p:nvSpPr>
        <p:spPr>
          <a:xfrm>
            <a:off x="4788024" y="5517232"/>
            <a:ext cx="828000" cy="180000"/>
          </a:xfrm>
          <a:prstGeom prst="flowChartAlternateProcess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</a:rPr>
              <a:t>доходы</a:t>
            </a:r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19" name="Блок-схема: альтернативный процесс 18"/>
          <p:cNvSpPr/>
          <p:nvPr/>
        </p:nvSpPr>
        <p:spPr>
          <a:xfrm>
            <a:off x="6156176" y="5157192"/>
            <a:ext cx="864000" cy="180000"/>
          </a:xfrm>
          <a:prstGeom prst="flowChartAlternateProcess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</a:rPr>
              <a:t>расходы</a:t>
            </a:r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20" name="Блок-схема: альтернативный процесс 19"/>
          <p:cNvSpPr/>
          <p:nvPr/>
        </p:nvSpPr>
        <p:spPr>
          <a:xfrm>
            <a:off x="5292208" y="6021288"/>
            <a:ext cx="1224000" cy="288032"/>
          </a:xfrm>
          <a:prstGeom prst="flowChartAlternateProcess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solidFill>
                  <a:schemeClr val="tx1"/>
                </a:solidFill>
              </a:rPr>
              <a:t>профицит</a:t>
            </a:r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79912" y="116632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Задание 2</a:t>
            </a:r>
            <a:endParaRPr lang="ru-RU" sz="2000" b="1" dirty="0">
              <a:solidFill>
                <a:schemeClr val="accent6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404664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На другой странице реферата Рома заметил изображение. </a:t>
            </a:r>
          </a:p>
          <a:p>
            <a:pPr>
              <a:buFontTx/>
              <a:buChar char="-"/>
            </a:pPr>
            <a:r>
              <a:rPr lang="ru-RU" b="1" dirty="0" smtClean="0"/>
              <a:t> А что это такое? - спросил он. </a:t>
            </a:r>
          </a:p>
          <a:p>
            <a:r>
              <a:rPr lang="ru-RU" b="1" dirty="0" smtClean="0"/>
              <a:t>- Это </a:t>
            </a:r>
            <a:r>
              <a:rPr lang="ru-RU" b="1" dirty="0" err="1" smtClean="0"/>
              <a:t>инфографика</a:t>
            </a:r>
            <a:r>
              <a:rPr lang="ru-RU" b="1" dirty="0" smtClean="0"/>
              <a:t>, - ответил брат, - мне нужно сравнить расходы бюджета одного из российских городов.</a:t>
            </a:r>
            <a:endParaRPr lang="ru-RU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5517232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Внимательно изучи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инфографику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. Можно ли определить, о бюджете какого города идёт речь? </a:t>
            </a: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Можно ли определить, за какой период сравниваются данные?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556792"/>
            <a:ext cx="6179758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395536" y="4869160"/>
            <a:ext cx="8352928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b="1" dirty="0" err="1" smtClean="0">
                <a:solidFill>
                  <a:srgbClr val="FF0000"/>
                </a:solidFill>
              </a:rPr>
              <a:t>Инфографика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- это подборка изображений и диаграмм с минимумом сопроводительного текста, позволяющая быстро понять суть освещаемой темы.</a:t>
            </a:r>
            <a:endParaRPr lang="ru-RU" dirty="0"/>
          </a:p>
        </p:txBody>
      </p:sp>
      <p:sp>
        <p:nvSpPr>
          <p:cNvPr id="7" name="Блок-схема: альтернативный процесс 6"/>
          <p:cNvSpPr/>
          <p:nvPr/>
        </p:nvSpPr>
        <p:spPr>
          <a:xfrm>
            <a:off x="4427984" y="5877272"/>
            <a:ext cx="684000" cy="216024"/>
          </a:xfrm>
          <a:prstGeom prst="flowChartAlternateProcess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 нет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Блок-схема: альтернативный процесс 7"/>
          <p:cNvSpPr/>
          <p:nvPr/>
        </p:nvSpPr>
        <p:spPr>
          <a:xfrm>
            <a:off x="7884496" y="6165304"/>
            <a:ext cx="1152000" cy="216024"/>
          </a:xfrm>
          <a:prstGeom prst="flowChartAlternateProcess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</a:rPr>
              <a:t>2017-2018 г.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9" name="Стрелка вправо 8">
            <a:hlinkClick r:id="" action="ppaction://hlinkshowjump?jump=nextslide"/>
          </p:cNvPr>
          <p:cNvSpPr/>
          <p:nvPr/>
        </p:nvSpPr>
        <p:spPr>
          <a:xfrm>
            <a:off x="8388424" y="6489368"/>
            <a:ext cx="504056" cy="252000"/>
          </a:xfrm>
          <a:prstGeom prst="rightArrow">
            <a:avLst/>
          </a:prstGeom>
          <a:solidFill>
            <a:srgbClr val="E8F59D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3" descr="https://gas-kvas.com/uploads/posts/2023-02/1676439290_gas-kvas-com-p-detskii-risunok-brat-35.png"/>
          <p:cNvPicPr>
            <a:picLocks noChangeAspect="1" noChangeArrowheads="1"/>
          </p:cNvPicPr>
          <p:nvPr/>
        </p:nvPicPr>
        <p:blipFill>
          <a:blip r:embed="rId3" cstate="print"/>
          <a:srcRect l="56934" t="3333" r="2246" b="4444"/>
          <a:stretch>
            <a:fillRect/>
          </a:stretch>
        </p:blipFill>
        <p:spPr bwMode="auto">
          <a:xfrm flipH="1">
            <a:off x="107504" y="1556792"/>
            <a:ext cx="1440160" cy="3145612"/>
          </a:xfrm>
          <a:prstGeom prst="rect">
            <a:avLst/>
          </a:prstGeom>
          <a:noFill/>
        </p:spPr>
      </p:pic>
      <p:pic>
        <p:nvPicPr>
          <p:cNvPr id="11" name="Picture 2" descr="Картинки по финансовой грамотности на прозрачном фоне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6166" t="4725" r="37001" b="11801"/>
          <a:stretch>
            <a:fillRect/>
          </a:stretch>
        </p:blipFill>
        <p:spPr bwMode="auto">
          <a:xfrm>
            <a:off x="7668344" y="1844824"/>
            <a:ext cx="1296144" cy="2986766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87129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Пользуясь данными </a:t>
            </a:r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инфографики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, заполни таблицу. Располагай данные в порядке увеличения расходов за 2017 год.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23528" y="980728"/>
          <a:ext cx="8496945" cy="29667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960440"/>
                <a:gridCol w="1440160"/>
                <a:gridCol w="1440160"/>
                <a:gridCol w="165618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B050"/>
                          </a:solidFill>
                        </a:rPr>
                        <a:t>Расходы</a:t>
                      </a:r>
                      <a:endParaRPr lang="ru-RU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9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B050"/>
                          </a:solidFill>
                        </a:rPr>
                        <a:t>2017 г.</a:t>
                      </a:r>
                      <a:endParaRPr lang="ru-RU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9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B050"/>
                          </a:solidFill>
                        </a:rPr>
                        <a:t>2018 г.</a:t>
                      </a:r>
                      <a:endParaRPr lang="ru-RU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9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B050"/>
                          </a:solidFill>
                        </a:rPr>
                        <a:t>Разница</a:t>
                      </a:r>
                      <a:endParaRPr lang="ru-RU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9D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Культура и кинематография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500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1100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+</a:t>
                      </a:r>
                      <a:r>
                        <a:rPr lang="ru-RU" b="1" baseline="0" dirty="0" smtClean="0"/>
                        <a:t> </a:t>
                      </a:r>
                      <a:r>
                        <a:rPr lang="ru-RU" b="1" dirty="0" smtClean="0"/>
                        <a:t>600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Содержание органов мест. </a:t>
                      </a:r>
                      <a:r>
                        <a:rPr lang="ru-RU" dirty="0" err="1" smtClean="0"/>
                        <a:t>самоупр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705  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719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+ 14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Физическая культура и спорт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800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400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- 400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Здравоохранение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1000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700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- 300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Жилищно-коммунальное хозяйство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5300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4600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- 700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Социальная политика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5400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5400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Образование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9200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10000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+ 800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779912" y="4089846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Задание 3</a:t>
            </a:r>
            <a:endParaRPr lang="ru-RU" sz="2000" b="1" dirty="0">
              <a:solidFill>
                <a:schemeClr val="accent6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47564" y="4521894"/>
            <a:ext cx="784887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   Посчитай разницу по каждой статье расходов. Если расходы увеличились, записывай их в соответствующую ячейку таблицы со знаком «+», а если уменьшились - со знаком «-».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 b="53169"/>
          <a:stretch>
            <a:fillRect/>
          </a:stretch>
        </p:blipFill>
        <p:spPr bwMode="auto">
          <a:xfrm>
            <a:off x="7236296" y="1412777"/>
            <a:ext cx="1548000" cy="281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/>
          <a:srcRect b="53169"/>
          <a:stretch>
            <a:fillRect/>
          </a:stretch>
        </p:blipFill>
        <p:spPr bwMode="auto">
          <a:xfrm>
            <a:off x="7200464" y="2132856"/>
            <a:ext cx="1548000" cy="281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 cstate="print"/>
          <a:srcRect b="53169"/>
          <a:stretch>
            <a:fillRect/>
          </a:stretch>
        </p:blipFill>
        <p:spPr bwMode="auto">
          <a:xfrm>
            <a:off x="7200464" y="2859545"/>
            <a:ext cx="1548000" cy="281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2" cstate="print"/>
          <a:srcRect b="53169"/>
          <a:stretch>
            <a:fillRect/>
          </a:stretch>
        </p:blipFill>
        <p:spPr bwMode="auto">
          <a:xfrm>
            <a:off x="7236296" y="3645024"/>
            <a:ext cx="1548000" cy="281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/>
          <a:srcRect t="53521"/>
          <a:stretch>
            <a:fillRect/>
          </a:stretch>
        </p:blipFill>
        <p:spPr bwMode="auto">
          <a:xfrm>
            <a:off x="7236296" y="1772816"/>
            <a:ext cx="1512168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/>
          <a:srcRect t="53521"/>
          <a:stretch>
            <a:fillRect/>
          </a:stretch>
        </p:blipFill>
        <p:spPr bwMode="auto">
          <a:xfrm>
            <a:off x="7236296" y="3284984"/>
            <a:ext cx="1512168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/>
          <a:srcRect t="53521"/>
          <a:stretch>
            <a:fillRect/>
          </a:stretch>
        </p:blipFill>
        <p:spPr bwMode="auto">
          <a:xfrm>
            <a:off x="7236296" y="2492896"/>
            <a:ext cx="1512168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7452320" y="764704"/>
            <a:ext cx="11521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dirty="0" smtClean="0"/>
              <a:t>Клик на ячейки!</a:t>
            </a:r>
            <a:endParaRPr lang="ru-RU" sz="1050" dirty="0"/>
          </a:p>
        </p:txBody>
      </p:sp>
      <p:sp>
        <p:nvSpPr>
          <p:cNvPr id="15" name="Стрелка вправо 14">
            <a:hlinkClick r:id="" action="ppaction://hlinkshowjump?jump=nextslide"/>
          </p:cNvPr>
          <p:cNvSpPr/>
          <p:nvPr/>
        </p:nvSpPr>
        <p:spPr>
          <a:xfrm>
            <a:off x="8388424" y="6489368"/>
            <a:ext cx="504056" cy="252000"/>
          </a:xfrm>
          <a:prstGeom prst="rightArrow">
            <a:avLst/>
          </a:prstGeom>
          <a:solidFill>
            <a:srgbClr val="E8F59D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79912" y="116632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Задание 4</a:t>
            </a:r>
            <a:endParaRPr lang="ru-RU" sz="2000" b="1" dirty="0">
              <a:solidFill>
                <a:schemeClr val="accent6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404664"/>
            <a:ext cx="85689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   Одним из источников доходов государственного бюджета являются налоги, которые платят граждане. </a:t>
            </a:r>
          </a:p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   Рассмотри таблицу.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20371" y="1340768"/>
            <a:ext cx="5587933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323528" y="4437112"/>
            <a:ext cx="864096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dirty="0" smtClean="0"/>
              <a:t>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Какой из налогов является самым дорогим для граждан России? </a:t>
            </a: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Жители каких городов платят одинаковую сумму за один из налогов? </a:t>
            </a:r>
          </a:p>
          <a:p>
            <a:pPr>
              <a:buFont typeface="Wingdings" pitchFamily="2" charset="2"/>
              <a:buChar char="Ø"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Верно ли утверждение о том, что москвичи и жители Санкт-Петербурга платят самые высокие налоги? Подтверди свой ответ вычислениями.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6" name="Блок-схема: альтернативный процесс 5"/>
          <p:cNvSpPr/>
          <p:nvPr/>
        </p:nvSpPr>
        <p:spPr>
          <a:xfrm>
            <a:off x="467544" y="5949280"/>
            <a:ext cx="4464496" cy="288032"/>
          </a:xfrm>
          <a:prstGeom prst="flowChartAlternateProcess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chemeClr val="tx1"/>
                </a:solidFill>
              </a:rPr>
              <a:t> Москва:   </a:t>
            </a:r>
            <a:r>
              <a:rPr lang="ru-RU" dirty="0" smtClean="0">
                <a:solidFill>
                  <a:schemeClr val="tx1"/>
                </a:solidFill>
              </a:rPr>
              <a:t>1984 + 875 + 6129 = 8988 (руб.)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Блок-схема: альтернативный процесс 6"/>
          <p:cNvSpPr/>
          <p:nvPr/>
        </p:nvSpPr>
        <p:spPr>
          <a:xfrm>
            <a:off x="467544" y="6381328"/>
            <a:ext cx="4464496" cy="288032"/>
          </a:xfrm>
          <a:prstGeom prst="flowChartAlternateProcess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chemeClr val="tx1"/>
                </a:solidFill>
              </a:rPr>
              <a:t>Петербург:   </a:t>
            </a:r>
            <a:r>
              <a:rPr lang="ru-RU" dirty="0" smtClean="0">
                <a:solidFill>
                  <a:schemeClr val="tx1"/>
                </a:solidFill>
              </a:rPr>
              <a:t>830 + 923 + 5895 = 7648 (руб.)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Стрелка вправо 7">
            <a:hlinkClick r:id="" action="ppaction://hlinkshowjump?jump=endshow"/>
          </p:cNvPr>
          <p:cNvSpPr/>
          <p:nvPr/>
        </p:nvSpPr>
        <p:spPr>
          <a:xfrm>
            <a:off x="8388424" y="6489368"/>
            <a:ext cx="504056" cy="252000"/>
          </a:xfrm>
          <a:prstGeom prst="rightArrow">
            <a:avLst/>
          </a:prstGeom>
          <a:solidFill>
            <a:srgbClr val="E8F59D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548680"/>
            <a:ext cx="83529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2"/>
              </a:rPr>
              <a:t>https://phonoteka.org/uploads/posts/2021-04/1618892092_19-phonoteka_org-p-fon-dlya-prezentatsii-na-ekologicheskuyu-t-19.jpg</a:t>
            </a:r>
            <a:r>
              <a:rPr lang="en-US" dirty="0" smtClean="0"/>
              <a:t> </a:t>
            </a:r>
            <a:r>
              <a:rPr lang="en-US" dirty="0" smtClean="0">
                <a:hlinkClick r:id="rId3"/>
              </a:rPr>
              <a:t>https://sch2091.mskobr.ru/files/2020/hello_html_351086c9.jpg</a:t>
            </a:r>
            <a:r>
              <a:rPr lang="ru-RU" dirty="0" smtClean="0"/>
              <a:t>  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51520" y="6021288"/>
            <a:ext cx="554461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Литература: </a:t>
            </a:r>
          </a:p>
          <a:p>
            <a:r>
              <a:rPr lang="ru-RU" sz="1200" b="1" dirty="0" smtClean="0"/>
              <a:t>Функциональная грамотность. 3 класс.</a:t>
            </a:r>
            <a:r>
              <a:rPr lang="ru-RU" sz="1200" dirty="0" smtClean="0"/>
              <a:t> Тренажер для школьников/ М.В. Буряк, С.А. Шейкина. – М.: Планета, 2022. – 88 с. – (Учение с увлечением). </a:t>
            </a:r>
            <a:endParaRPr lang="ru-RU" sz="1200" dirty="0"/>
          </a:p>
        </p:txBody>
      </p:sp>
      <p:sp>
        <p:nvSpPr>
          <p:cNvPr id="4" name="TextBox 3"/>
          <p:cNvSpPr txBox="1"/>
          <p:nvPr/>
        </p:nvSpPr>
        <p:spPr>
          <a:xfrm>
            <a:off x="323528" y="188640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Ссылки на интернет-ресурсы:</a:t>
            </a:r>
            <a:endParaRPr lang="ru-RU" dirty="0"/>
          </a:p>
        </p:txBody>
      </p:sp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</TotalTime>
  <Words>743</Words>
  <Application>Microsoft Office PowerPoint</Application>
  <PresentationFormat>Экран (4:3)</PresentationFormat>
  <Paragraphs>134</Paragraphs>
  <Slides>8</Slides>
  <Notes>0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Артём</dc:creator>
  <cp:lastModifiedBy>Дом</cp:lastModifiedBy>
  <cp:revision>7</cp:revision>
  <dcterms:created xsi:type="dcterms:W3CDTF">2023-10-30T18:57:28Z</dcterms:created>
  <dcterms:modified xsi:type="dcterms:W3CDTF">2024-01-21T13:17:52Z</dcterms:modified>
</cp:coreProperties>
</file>