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2" r:id="rId4"/>
    <p:sldId id="273" r:id="rId5"/>
    <p:sldId id="274" r:id="rId6"/>
    <p:sldId id="275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F5F"/>
    <a:srgbClr val="E8F59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https://phonoteka.org/uploads/posts/2021-04/1618892092_19-phonoteka_org-p-fon-dlya-prezentatsii-na-ekologicheskuyu-t-19.jpg"/>
          <p:cNvPicPr>
            <a:picLocks noChangeAspect="1" noChangeArrowheads="1"/>
          </p:cNvPicPr>
          <p:nvPr userDrawn="1"/>
        </p:nvPicPr>
        <p:blipFill>
          <a:blip r:embed="rId2" cstate="print"/>
          <a:srcRect b="3801"/>
          <a:stretch>
            <a:fillRect/>
          </a:stretch>
        </p:blipFill>
        <p:spPr bwMode="auto">
          <a:xfrm>
            <a:off x="17434" y="-171400"/>
            <a:ext cx="9126566" cy="6858000"/>
          </a:xfrm>
          <a:prstGeom prst="rect">
            <a:avLst/>
          </a:prstGeom>
          <a:noFill/>
        </p:spPr>
      </p:pic>
      <p:pic>
        <p:nvPicPr>
          <p:cNvPr id="10" name="Picture 6" descr="Картинки по финансовой грамотности на прозрачном фоне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3933056"/>
            <a:ext cx="3509120" cy="2763432"/>
          </a:xfrm>
          <a:prstGeom prst="rect">
            <a:avLst/>
          </a:prstGeom>
          <a:noFill/>
        </p:spPr>
      </p:pic>
      <p:sp>
        <p:nvSpPr>
          <p:cNvPr id="13" name="Скругленный прямоугольник 12"/>
          <p:cNvSpPr/>
          <p:nvPr userDrawn="1"/>
        </p:nvSpPr>
        <p:spPr>
          <a:xfrm>
            <a:off x="2555776" y="5733256"/>
            <a:ext cx="504056" cy="28803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Рамка 10"/>
          <p:cNvSpPr/>
          <p:nvPr userDrawn="1"/>
        </p:nvSpPr>
        <p:spPr>
          <a:xfrm>
            <a:off x="0" y="-171400"/>
            <a:ext cx="9144000" cy="7029400"/>
          </a:xfrm>
          <a:prstGeom prst="frame">
            <a:avLst>
              <a:gd name="adj1" fmla="val 1647"/>
            </a:avLst>
          </a:prstGeom>
          <a:solidFill>
            <a:srgbClr val="DAEF5F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644008" y="3717032"/>
            <a:ext cx="21602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 descr="Картинки по финансовой грамотности на прозрачном фоне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166" t="4725" r="37001" b="11801"/>
          <a:stretch>
            <a:fillRect/>
          </a:stretch>
        </p:blipFill>
        <p:spPr bwMode="auto">
          <a:xfrm>
            <a:off x="2051720" y="3284984"/>
            <a:ext cx="1296144" cy="298676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4" descr="https://phonoteka.org/uploads/posts/2021-04/1618892092_19-phonoteka_org-p-fon-dlya-prezentatsii-na-ekologicheskuyu-t-19.jpg"/>
          <p:cNvPicPr>
            <a:picLocks noChangeAspect="1" noChangeArrowheads="1"/>
          </p:cNvPicPr>
          <p:nvPr userDrawn="1"/>
        </p:nvPicPr>
        <p:blipFill>
          <a:blip r:embed="rId13" cstate="print"/>
          <a:srcRect t="21650" b="3801"/>
          <a:stretch>
            <a:fillRect/>
          </a:stretch>
        </p:blipFill>
        <p:spPr bwMode="auto">
          <a:xfrm>
            <a:off x="0" y="0"/>
            <a:ext cx="9126566" cy="6858000"/>
          </a:xfrm>
          <a:prstGeom prst="rect">
            <a:avLst/>
          </a:prstGeom>
          <a:noFill/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647"/>
            </a:avLst>
          </a:prstGeom>
          <a:solidFill>
            <a:srgbClr val="DAEF5F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apik.pro/uploads/posts/2023-02/1675949058_papik-pro-p-kartinki-dedushka-risunok-42.png" TargetMode="External"/><Relationship Id="rId3" Type="http://schemas.openxmlformats.org/officeDocument/2006/relationships/hyperlink" Target="https://sch2091.mskobr.ru/files/2020/hello_html_351086c9.jpg" TargetMode="External"/><Relationship Id="rId7" Type="http://schemas.openxmlformats.org/officeDocument/2006/relationships/hyperlink" Target="https://i.pinimg.com/originals/06/93/13/0693137a0c84f1505ad3694537422164.png" TargetMode="External"/><Relationship Id="rId2" Type="http://schemas.openxmlformats.org/officeDocument/2006/relationships/hyperlink" Target="https://phonoteka.org/uploads/posts/2021-04/1618892092_19-phonoteka_org-p-fon-dlya-prezentatsii-na-ekologicheskuyu-t-19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freepngimg.com/thumb/pepper/137396-pepper-organic-bell-free-png-hq.png" TargetMode="External"/><Relationship Id="rId5" Type="http://schemas.openxmlformats.org/officeDocument/2006/relationships/hyperlink" Target="https://s1.1zoom.me/big3/593/Apples_Closeup_Red_Three_490685.jpg" TargetMode="External"/><Relationship Id="rId4" Type="http://schemas.openxmlformats.org/officeDocument/2006/relationships/hyperlink" Target="https://udoba.org/sites/default/files/h5p/content/14941/images/match-61651f10c100c.jpg" TargetMode="External"/><Relationship Id="rId9" Type="http://schemas.openxmlformats.org/officeDocument/2006/relationships/hyperlink" Target="https://okrmyr.ru/wp-content/uploads/2020/10/2.-Vladimirskaya-oblast-na-karte-Rossii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x-lines.ru/letters/i/cyrillicfancy/0573/51b749/40/1/4n1pdy6ozzemiwcg4nhpbxsozzembwf54ggpbxqosdea6egosxeabwfo4n6pbxstomem5wf64gy7dysttoodgegozmemzwfo4gy7dy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80664"/>
            <a:ext cx="5994000" cy="324000"/>
          </a:xfrm>
          <a:prstGeom prst="rect">
            <a:avLst/>
          </a:prstGeom>
          <a:noFill/>
        </p:spPr>
      </p:pic>
      <p:pic>
        <p:nvPicPr>
          <p:cNvPr id="4" name="Picture 8" descr="https://x-lines.ru/letters/i/cyrillicfancy/0734/2d8226/30/1/4nqpbcgtomemmwfh4napdysozdeaxwfi4gy7bqsosdea6egosxeabwfo4n6pbxstomem5wf64gy7dystt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5" y="692744"/>
            <a:ext cx="3182354" cy="432000"/>
          </a:xfrm>
          <a:prstGeom prst="rect">
            <a:avLst/>
          </a:prstGeom>
          <a:noFill/>
        </p:spPr>
      </p:pic>
      <p:pic>
        <p:nvPicPr>
          <p:cNvPr id="14338" name="Picture 2" descr="https://x-lines.ru/letters/i/cyrillicfancy/1278/764319/40/1/4nx7bpqozzeadwfa4nhnbwfardem9wf64gy7bxsos8emtwcx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75681" y="2636912"/>
            <a:ext cx="4600575" cy="495301"/>
          </a:xfrm>
          <a:prstGeom prst="rect">
            <a:avLst/>
          </a:prstGeom>
          <a:noFill/>
        </p:spPr>
      </p:pic>
      <p:pic>
        <p:nvPicPr>
          <p:cNvPr id="9" name="Picture 6" descr="https://x-lines.ru/letters/i/cyrillicfancy/0777/51b749/30/1/4nm7bcgozzea9wcn4nhpbpjyge4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1916832"/>
            <a:ext cx="2219325" cy="3429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1754326"/>
          </a:xfrm>
          <a:prstGeom prst="rect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    - А почему пенсии у пенсионеров различаются так же, как и зарплаты у людей разных профессий? - спросил у бабушки Рома. </a:t>
            </a:r>
          </a:p>
          <a:p>
            <a:pPr algn="just"/>
            <a:r>
              <a:rPr lang="ru-RU" b="1" dirty="0" smtClean="0"/>
              <a:t>    - Размер пенсии зависит от трудового стажа и заработка, с которого уплачиваются взносы в Пенсионный фонд, - ответила бабушка. - Но пенсионер в нашей стране </a:t>
            </a:r>
            <a:r>
              <a:rPr lang="ru-RU" b="1" dirty="0" smtClean="0">
                <a:solidFill>
                  <a:srgbClr val="FF0000"/>
                </a:solidFill>
              </a:rPr>
              <a:t>не может получать пенсию меньше, чем прожиточный минимум </a:t>
            </a:r>
            <a:r>
              <a:rPr lang="ru-RU" b="1" dirty="0" smtClean="0"/>
              <a:t>для пенсионеров той местности, в которой он проживает.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779912" y="202077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1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420888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- А что такое «прожиточный минимум»? - спросил Рома.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780928"/>
            <a:ext cx="5372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Предположи, что ответила бабушка Роме.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5576" y="3321072"/>
            <a:ext cx="3420000" cy="936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Прожиточный минимум - это минимальный доход, необходимый человеку для обеспечения нормального уровня жизни.</a:t>
            </a:r>
            <a:endParaRPr lang="ru-RU" sz="16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12400" y="3321072"/>
            <a:ext cx="3240000" cy="936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Прожиточный минимум - это деньги, которые человек может потратить из семейного дохода.</a:t>
            </a:r>
            <a:endParaRPr lang="ru-RU" sz="16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7488" y="3825120"/>
            <a:ext cx="360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861168"/>
            <a:ext cx="324000" cy="324000"/>
          </a:xfrm>
          <a:prstGeom prst="rect">
            <a:avLst/>
          </a:prstGeom>
        </p:spPr>
      </p:pic>
      <p:sp>
        <p:nvSpPr>
          <p:cNvPr id="10" name="Скругленный прямоугольник 9"/>
          <p:cNvSpPr/>
          <p:nvPr/>
        </p:nvSpPr>
        <p:spPr>
          <a:xfrm>
            <a:off x="755576" y="4581176"/>
            <a:ext cx="7560840" cy="432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Прожиточный минимум - это деньги, на которые семья может прожить в течение месяца. </a:t>
            </a:r>
            <a:endParaRPr lang="ru-RU" sz="1600" b="1" dirty="0"/>
          </a:p>
        </p:txBody>
      </p:sp>
      <p:sp>
        <p:nvSpPr>
          <p:cNvPr id="11" name="Скругленный прямоугольник 10">
            <a:hlinkClick r:id="" action="ppaction://noaction">
              <a:snd r:embed="rId4" name="wind.wav"/>
            </a:hlinkClick>
          </p:cNvPr>
          <p:cNvSpPr/>
          <p:nvPr/>
        </p:nvSpPr>
        <p:spPr>
          <a:xfrm>
            <a:off x="323528" y="4653176"/>
            <a:ext cx="360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>
            <a:hlinkClick r:id="" action="ppaction://noaction">
              <a:snd r:embed="rId4" name="wind.wav"/>
            </a:hlinkClick>
          </p:cNvPr>
          <p:cNvSpPr/>
          <p:nvPr/>
        </p:nvSpPr>
        <p:spPr>
          <a:xfrm>
            <a:off x="4680352" y="3861096"/>
            <a:ext cx="360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5517232"/>
            <a:ext cx="8208912" cy="43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Минимальная (самая маленькая) пенсия = прожиточный минимум пенсионера.</a:t>
            </a:r>
            <a:endParaRPr lang="ru-RU" dirty="0"/>
          </a:p>
        </p:txBody>
      </p:sp>
      <p:sp>
        <p:nvSpPr>
          <p:cNvPr id="14" name="Нашивка 13">
            <a:hlinkClick r:id="" action="ppaction://hlinkshowjump?jump=nextslide"/>
          </p:cNvPr>
          <p:cNvSpPr/>
          <p:nvPr/>
        </p:nvSpPr>
        <p:spPr>
          <a:xfrm>
            <a:off x="8604488" y="6309320"/>
            <a:ext cx="360000" cy="324000"/>
          </a:xfrm>
          <a:prstGeom prst="chevron">
            <a:avLst/>
          </a:prstGeom>
          <a:solidFill>
            <a:srgbClr val="DAEF5F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23528" y="1340768"/>
            <a:ext cx="2736000" cy="370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2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04664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Внимательно рассмотри таблицу, которую Рома нашёл в интернете.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59832" y="1340768"/>
          <a:ext cx="5663952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400"/>
                <a:gridCol w="23345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Регион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Размер пенсии, руб.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F5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Курская область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8 600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Рязанская область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8 694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Владимирская область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9 077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Карелия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11 846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Магаданская область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15 943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Приморский край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10 775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Сахалинская область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12 333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Хабаровский край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10895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Чукотский автономный округ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836712"/>
            <a:ext cx="8388000" cy="504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Размер минимальной пенсии в некоторых регионах России с 1 января 2020 года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8" name="Picture 4" descr="Картинка бабушка и дедушка на прозрачном фон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6261" y="1556792"/>
            <a:ext cx="1637507" cy="2736304"/>
          </a:xfrm>
          <a:prstGeom prst="rect">
            <a:avLst/>
          </a:prstGeom>
          <a:noFill/>
        </p:spPr>
      </p:pic>
      <p:sp>
        <p:nvSpPr>
          <p:cNvPr id="9" name="Скругленный прямоугольник 8"/>
          <p:cNvSpPr/>
          <p:nvPr/>
        </p:nvSpPr>
        <p:spPr>
          <a:xfrm>
            <a:off x="539552" y="4293096"/>
            <a:ext cx="2232248" cy="648072"/>
          </a:xfrm>
          <a:prstGeom prst="roundRect">
            <a:avLst/>
          </a:prstGeom>
          <a:solidFill>
            <a:srgbClr val="DAEF5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В среднем по России 9 311 руб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5229200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Как ты думаешь, почему размер минимальной пенсии в разных регионах различается?  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Перечисли регионы, в которых минимальная пенсия ниже среднего показателя по России.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3131840" y="6165304"/>
            <a:ext cx="4608512" cy="360000"/>
          </a:xfrm>
          <a:prstGeom prst="flowChartAlternateProcess">
            <a:avLst/>
          </a:prstGeom>
          <a:solidFill>
            <a:srgbClr val="E8F59D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Курская, Рязанская, Владимирская области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Нашивка 11">
            <a:hlinkClick r:id="" action="ppaction://hlinkshowjump?jump=nextslide"/>
          </p:cNvPr>
          <p:cNvSpPr/>
          <p:nvPr/>
        </p:nvSpPr>
        <p:spPr>
          <a:xfrm>
            <a:off x="8604488" y="6309320"/>
            <a:ext cx="360000" cy="324000"/>
          </a:xfrm>
          <a:prstGeom prst="chevron">
            <a:avLst/>
          </a:prstGeom>
          <a:solidFill>
            <a:srgbClr val="DAEF5F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   Семья Ромы проживает во Владимирской области. Посчитай, насколько минимальная пенсия в их регионе отличается от средней минимальной пенсии по России.</a:t>
            </a:r>
            <a:endParaRPr lang="ru-RU" b="1" dirty="0"/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323528" y="1268760"/>
            <a:ext cx="3096344" cy="3600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 1) 9 311 – 9 077 = 234 (руб.) 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44824"/>
            <a:ext cx="48245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Ответ: </a:t>
            </a:r>
            <a:r>
              <a:rPr lang="ru-RU" dirty="0" smtClean="0"/>
              <a:t>минимальная пенсия во Владимирской области на                   рубля                        , чем средняя минимальная пенсия в России.</a:t>
            </a:r>
            <a:endParaRPr lang="ru-RU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511744" y="2204864"/>
            <a:ext cx="756000" cy="252000"/>
          </a:xfrm>
          <a:prstGeom prst="flowChartAlternateProcess">
            <a:avLst/>
          </a:prstGeom>
          <a:solidFill>
            <a:srgbClr val="E8F59D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234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3059832" y="2204864"/>
            <a:ext cx="1116000" cy="252000"/>
          </a:xfrm>
          <a:prstGeom prst="flowChartAlternateProcess">
            <a:avLst/>
          </a:prstGeom>
          <a:solidFill>
            <a:srgbClr val="E8F59D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меньше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212976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Пенсия бабушки Ромы в 2020 году составляла 16 400 рублей. На сколько больше получала бабушка Ромы, чем пенсионер Владимирской области, получающий минимальную пенсию? </a:t>
            </a:r>
            <a:endParaRPr lang="ru-RU" b="1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23528" y="4293136"/>
            <a:ext cx="3600400" cy="3600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 1) 16 400 – 9 077 = 7 323 (руб.) 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4931876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Ответ: пенсия бабушки Ромы на                    рубля больше. </a:t>
            </a:r>
            <a:endParaRPr lang="ru-RU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3707992" y="5013176"/>
            <a:ext cx="792000" cy="288000"/>
          </a:xfrm>
          <a:prstGeom prst="flowChartAlternateProcess">
            <a:avLst/>
          </a:prstGeom>
          <a:solidFill>
            <a:srgbClr val="E8F59D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7 323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1" name="Picture 2" descr="Картинки по финансовой грамотности на прозрачном фоне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166" t="4725" r="37001" b="11801"/>
          <a:stretch>
            <a:fillRect/>
          </a:stretch>
        </p:blipFill>
        <p:spPr bwMode="auto">
          <a:xfrm>
            <a:off x="7092280" y="3947435"/>
            <a:ext cx="1243708" cy="2865941"/>
          </a:xfrm>
          <a:prstGeom prst="rect">
            <a:avLst/>
          </a:prstGeom>
          <a:noFill/>
        </p:spPr>
      </p:pic>
      <p:pic>
        <p:nvPicPr>
          <p:cNvPr id="11266" name="Picture 2" descr="https://okrmyr.ru/wp-content/uploads/2020/10/2.-Vladimirskaya-oblast-na-karte-Rossii.jpg"/>
          <p:cNvPicPr>
            <a:picLocks noChangeAspect="1" noChangeArrowheads="1"/>
          </p:cNvPicPr>
          <p:nvPr/>
        </p:nvPicPr>
        <p:blipFill>
          <a:blip r:embed="rId3" cstate="print"/>
          <a:srcRect l="4339" t="8678" r="2376" b="7438"/>
          <a:stretch>
            <a:fillRect/>
          </a:stretch>
        </p:blipFill>
        <p:spPr bwMode="auto">
          <a:xfrm>
            <a:off x="5364088" y="908720"/>
            <a:ext cx="3384376" cy="2282486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13" name="Нашивка 12">
            <a:hlinkClick r:id="" action="ppaction://hlinkshowjump?jump=nextslide"/>
          </p:cNvPr>
          <p:cNvSpPr/>
          <p:nvPr/>
        </p:nvSpPr>
        <p:spPr>
          <a:xfrm>
            <a:off x="8604488" y="6309320"/>
            <a:ext cx="360000" cy="324000"/>
          </a:xfrm>
          <a:prstGeom prst="chevron">
            <a:avLst/>
          </a:prstGeom>
          <a:solidFill>
            <a:srgbClr val="DAEF5F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3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404664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Рома поинтересовался у бабушки, как изменился размер её пенсии за последние несколько лет. На основе сведений, полученных от бабушки, Рома составил гистограмму.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353542"/>
            <a:ext cx="8496944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Справка </a:t>
            </a:r>
          </a:p>
          <a:p>
            <a:r>
              <a:rPr lang="ru-RU" b="1" dirty="0" smtClean="0"/>
              <a:t>Гистограмма</a:t>
            </a:r>
            <a:r>
              <a:rPr lang="ru-RU" dirty="0" smtClean="0"/>
              <a:t> - это вид диаграммы, в которой количественные данные представлены в виде вертикальных столбцов.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348880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Внимательно рассмотри гистограмму, составленную Ромой.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780928"/>
            <a:ext cx="55435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868144" y="2708920"/>
            <a:ext cx="3275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Устно объясни, почему свою гистограмму Рома назвал «Повышение пенсии бабушки». 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Определи, сколько раз повышалась бабушкина пенсия в период с 2017 года по 2021 год.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229200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Рома решил посчитать, на сколько повысилась пенсия бабушки за эти годы. </a:t>
            </a:r>
            <a:endParaRPr lang="ru-RU" b="1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23528" y="5949280"/>
            <a:ext cx="3672408" cy="3600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 1) 17 300 – 14 002 = 3 298 (руб.) 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5579948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Выполни и запиши необходимые вычисления.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6372036"/>
            <a:ext cx="6090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Ответ: пенсия бабушки повысилась на                   рублей.</a:t>
            </a:r>
            <a:endParaRPr lang="ru-RU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4283968" y="6453336"/>
            <a:ext cx="792000" cy="252000"/>
          </a:xfrm>
          <a:prstGeom prst="flowChartAlternateProcess">
            <a:avLst/>
          </a:prstGeom>
          <a:solidFill>
            <a:srgbClr val="E8F59D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3 298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Нашивка 12">
            <a:hlinkClick r:id="" action="ppaction://hlinkshowjump?jump=nextslide"/>
          </p:cNvPr>
          <p:cNvSpPr/>
          <p:nvPr/>
        </p:nvSpPr>
        <p:spPr>
          <a:xfrm>
            <a:off x="8604488" y="6309320"/>
            <a:ext cx="360000" cy="324000"/>
          </a:xfrm>
          <a:prstGeom prst="chevron">
            <a:avLst/>
          </a:prstGeom>
          <a:solidFill>
            <a:srgbClr val="DAEF5F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555776" y="2636912"/>
          <a:ext cx="6048672" cy="1872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4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548680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    1 августа 2021 года сестрёнке Ромы исполнилось 7 лет, и она пошла в школу. Известно, что пособие на ребёнка от 3 до 7 лет составляет 5 647 рублей, а единовременная выплата на школьника к 1 сентября составила 10 000 рублей.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62880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В таблице закрась ячейки с названиями месяцев, в которые мама получала пособие на каждого из детей.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55776" y="2636912"/>
          <a:ext cx="6048672" cy="1872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  <a:gridCol w="504056"/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444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2636912"/>
            <a:ext cx="2232000" cy="3600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Номер месяца по порядку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996952"/>
            <a:ext cx="1224136" cy="756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Пособие на детей от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3 до 7 лет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3753120"/>
            <a:ext cx="1224136" cy="756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ЕДВ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664" y="2996952"/>
            <a:ext cx="1008112" cy="36004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Рома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47664" y="3356992"/>
            <a:ext cx="1008112" cy="396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сестра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47664" y="3753080"/>
            <a:ext cx="1008112" cy="396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Рома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47664" y="4149080"/>
            <a:ext cx="1008112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сестра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6602" y="4499828"/>
            <a:ext cx="4337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ЕДВ - единовременная денежная выплата</a:t>
            </a:r>
            <a:endParaRPr lang="ru-RU" dirty="0"/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323528" y="5805264"/>
            <a:ext cx="5256584" cy="3600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 1) 5 647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7 + 10 000 + 10 000 = 59 529  (руб.)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4869160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Посчитай доход семьи Ромы от пособий на детей за весь год. Выполни и за пиши необходимые вычисления. Если необходимо, воспользуйся калькулятором.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528" y="6309320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Ответ: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dirty="0" smtClean="0"/>
              <a:t>доход от пособий на детей составил  </a:t>
            </a:r>
            <a:endParaRPr lang="ru-RU" dirty="0"/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4788024" y="6309320"/>
            <a:ext cx="1368000" cy="288000"/>
          </a:xfrm>
          <a:prstGeom prst="flowChartAlternateProcess">
            <a:avLst/>
          </a:prstGeom>
          <a:solidFill>
            <a:srgbClr val="E8F59D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59 529 руб.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Нашивка 18">
            <a:hlinkClick r:id="" action="ppaction://hlinkshowjump?jump=endshow"/>
          </p:cNvPr>
          <p:cNvSpPr/>
          <p:nvPr/>
        </p:nvSpPr>
        <p:spPr>
          <a:xfrm>
            <a:off x="8604488" y="6309320"/>
            <a:ext cx="360000" cy="324000"/>
          </a:xfrm>
          <a:prstGeom prst="chevron">
            <a:avLst/>
          </a:prstGeom>
          <a:solidFill>
            <a:srgbClr val="DAEF5F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3848" y="2420888"/>
            <a:ext cx="18722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 на ячейки таблицы!</a:t>
            </a:r>
            <a:endParaRPr lang="ru-RU" sz="105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2"/>
              </a:rPr>
              <a:t>https://phonoteka.org/uploads/posts/2021-04/1618892092_19-phonoteka_org-p-fon-dlya-prezentatsii-na-ekologicheskuyu-t-19.jpg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3"/>
              </a:rPr>
              <a:t>https://sch2091.mskobr.ru/files/2020/hello_html_351086c9.jpg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4"/>
              </a:rPr>
              <a:t>https://udoba.org/sites/default/files/h5p/content/14941/images/match-61651f10c100c.jpg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5"/>
              </a:rPr>
              <a:t>https://s1.1zoom.me/big3/593/Apples_Closeup_Red_Three_490685.jpg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6"/>
              </a:rPr>
              <a:t>https://www.freepngimg.com/thumb/pepper/137396-pepper-organic-bell-free-png-hq.png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7"/>
              </a:rPr>
              <a:t>https://i.pinimg.com/originals/06/93/13/0693137a0c84f1505ad3694537422164.png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7"/>
              </a:rPr>
              <a:t>https://i.pinimg.com/originals/06/93/13/0693137a0c84f1505ad3694537422164.png</a:t>
            </a:r>
            <a:r>
              <a:rPr lang="ru-RU" sz="1600" dirty="0" smtClean="0"/>
              <a:t>     </a:t>
            </a:r>
            <a:endParaRPr lang="ru-RU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6021288"/>
            <a:ext cx="55446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Литература: </a:t>
            </a:r>
          </a:p>
          <a:p>
            <a:r>
              <a:rPr lang="ru-RU" sz="1200" b="1" dirty="0" smtClean="0"/>
              <a:t>Функциональная грамотность. 3 класс.</a:t>
            </a:r>
            <a:r>
              <a:rPr lang="ru-RU" sz="1200" dirty="0" smtClean="0"/>
              <a:t> Тренажер для школьников/ М.В. Буряк, С.А. Шейкина. – М.: Планета, 2022. – 88 с. – (Учение с увлечением). </a:t>
            </a: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8864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Ссылки на интернет-ресурсы: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49289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8"/>
              </a:rPr>
              <a:t>https://papik.pro/uploads/posts/2023-02/1675949058_papik-pro-p-kartinki-dedushka-risunok-42.png</a:t>
            </a:r>
            <a:r>
              <a:rPr lang="ru-RU" dirty="0" smtClean="0"/>
              <a:t> </a:t>
            </a:r>
          </a:p>
          <a:p>
            <a:r>
              <a:rPr lang="en-US" dirty="0" smtClean="0">
                <a:hlinkClick r:id="rId9"/>
              </a:rPr>
              <a:t>https://okrmyr.ru/wp-content/uploads/2020/10/2.-Vladimirskaya-oblast-na-karte-Rossii.jpg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717</Words>
  <Application>Microsoft Office PowerPoint</Application>
  <PresentationFormat>Экран (4:3)</PresentationFormat>
  <Paragraphs>105</Paragraphs>
  <Slides>7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Артём</dc:creator>
  <cp:lastModifiedBy>Дом</cp:lastModifiedBy>
  <cp:revision>13</cp:revision>
  <dcterms:created xsi:type="dcterms:W3CDTF">2023-10-30T18:57:28Z</dcterms:created>
  <dcterms:modified xsi:type="dcterms:W3CDTF">2024-01-21T13:18:43Z</dcterms:modified>
</cp:coreProperties>
</file>