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5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1B6B28"/>
    <a:srgbClr val="4ED53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80B5B2-72B2-46B6-913E-233FBAB97A48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0E400F-51A1-4313-BD1B-DAC67C433E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 l="1009"/>
          <a:stretch>
            <a:fillRect/>
          </a:stretch>
        </p:blipFill>
        <p:spPr bwMode="auto">
          <a:xfrm>
            <a:off x="0" y="-2"/>
            <a:ext cx="8774136" cy="68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F22D-EF83-4517-B2DB-DDA53E64B2D1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F1CD-F88D-4ADA-8FC2-A8CF40F34D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292" name="AutoShape 4" descr="https://top-fon.com/uploads/posts/2023-02/1675310917_top-fon-com-p-fon-dlya-prezentatsii-finansovaya-gramotno-58.jp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 l="44879" t="66976" r="29124" b="15128"/>
          <a:stretch>
            <a:fillRect/>
          </a:stretch>
        </p:blipFill>
        <p:spPr bwMode="auto">
          <a:xfrm>
            <a:off x="2555776" y="5589240"/>
            <a:ext cx="302433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 l="44879" t="66976" r="29124" b="15128"/>
          <a:stretch>
            <a:fillRect/>
          </a:stretch>
        </p:blipFill>
        <p:spPr bwMode="auto">
          <a:xfrm>
            <a:off x="8748464" y="0"/>
            <a:ext cx="3955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 l="1315" t="25796" r="35318" b="64729"/>
          <a:stretch>
            <a:fillRect/>
          </a:stretch>
        </p:blipFill>
        <p:spPr bwMode="auto">
          <a:xfrm>
            <a:off x="251520" y="404664"/>
            <a:ext cx="648072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Рамка 12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337"/>
            </a:avLst>
          </a:prstGeom>
          <a:solidFill>
            <a:srgbClr val="4ED537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F22D-EF83-4517-B2DB-DDA53E64B2D1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F1CD-F88D-4ADA-8FC2-A8CF40F34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F22D-EF83-4517-B2DB-DDA53E64B2D1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F1CD-F88D-4ADA-8FC2-A8CF40F34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F22D-EF83-4517-B2DB-DDA53E64B2D1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F1CD-F88D-4ADA-8FC2-A8CF40F34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F22D-EF83-4517-B2DB-DDA53E64B2D1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F1CD-F88D-4ADA-8FC2-A8CF40F34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F22D-EF83-4517-B2DB-DDA53E64B2D1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F1CD-F88D-4ADA-8FC2-A8CF40F34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F22D-EF83-4517-B2DB-DDA53E64B2D1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F1CD-F88D-4ADA-8FC2-A8CF40F34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F22D-EF83-4517-B2DB-DDA53E64B2D1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F1CD-F88D-4ADA-8FC2-A8CF40F34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F22D-EF83-4517-B2DB-DDA53E64B2D1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F1CD-F88D-4ADA-8FC2-A8CF40F34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F22D-EF83-4517-B2DB-DDA53E64B2D1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F1CD-F88D-4ADA-8FC2-A8CF40F34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F22D-EF83-4517-B2DB-DDA53E64B2D1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F1CD-F88D-4ADA-8FC2-A8CF40F34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2F22D-EF83-4517-B2DB-DDA53E64B2D1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CF1CD-F88D-4ADA-8FC2-A8CF40F34DB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13" cstate="print">
            <a:lum contrast="10000"/>
          </a:blip>
          <a:srcRect l="68627" t="79754" r="29124" b="151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337"/>
            </a:avLst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avatars.mds.yandex.net/i?id=f8dffbb5445278817d0fb421e10ba743ba4bafb1-10099509-images-thumbs&amp;n=13" TargetMode="External"/><Relationship Id="rId3" Type="http://schemas.openxmlformats.org/officeDocument/2006/relationships/hyperlink" Target="https://thumbs.dreamstime.com/b/%D0%B2%D0%B5-%D1%83%D1%89%D0%B8%D0%B9-%D0%B8%D0%BA%D1%82%D0%BE%D1%80-%D0%BD%D0%BE%D0%B2%D0%BE%D1%81%D1%82%D0%B5%D0%B9-%D0%B2-%D1%81%D1%82%D1%83-%D0%B8%D0%B8-71094148.jpg" TargetMode="External"/><Relationship Id="rId7" Type="http://schemas.openxmlformats.org/officeDocument/2006/relationships/hyperlink" Target="https://gas-kvas.com/uploads/posts/2023-02/1676439290_gas-kvas-com-p-detskii-risunok-brat-35.png" TargetMode="External"/><Relationship Id="rId2" Type="http://schemas.openxmlformats.org/officeDocument/2006/relationships/hyperlink" Target="https://top-fon.com/uploads/posts/2023-02/1675310917_top-fon-com-p-fon-dlya-prezentatsii-finansovaya-gramotno-58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howtodrawforkids.com/wp-content/uploads/2017/04/How-to-Draw-a-Man-for-Kids-2.jpg" TargetMode="External"/><Relationship Id="rId5" Type="http://schemas.openxmlformats.org/officeDocument/2006/relationships/hyperlink" Target="https://gas-kvas.com/uploads/posts/2023-02/1677030078_gas-kvas-com-p-risunki-na-ekonomicheskuyu-temu-7.jpg" TargetMode="External"/><Relationship Id="rId10" Type="http://schemas.openxmlformats.org/officeDocument/2006/relationships/hyperlink" Target="https://thumbs.dreamstime.com/b/%D0%BC%D0%B5%D1%88%D0%BE%D0%BA-%D0%B5%D0%BD%D0%B5%D0%B3-53519082.jpg" TargetMode="External"/><Relationship Id="rId4" Type="http://schemas.openxmlformats.org/officeDocument/2006/relationships/hyperlink" Target="https://papik.pro/uploads/posts/2021-12/1639217126_1-papik-pro-p-vesi-klipart-1.png" TargetMode="External"/><Relationship Id="rId9" Type="http://schemas.openxmlformats.org/officeDocument/2006/relationships/hyperlink" Target="https://sun9-15.userapi.com/impg/ehibJfehJoB0AVeG1Rb1u5Oy5Y4pgAaj7JtKPQ/HOQ0LGAc0Yw.jpg?size=1280x469&amp;quality=95&amp;sign=3038c49e8964f9fe8c31417e29a6f355&amp;c_uniq_tag=RB0rw9qQOG0T4i6AmAltU6E7ocrMCjzUTx1o0jb2K8k&amp;type=albu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x-lines.ru/letters/i/cyrillicfancy/1565/ae6224/40/1/4nxpdysozmea8wfw4nanbwf1rdeadwfi4n6pddgoswopbcqoszeabwcd4gbpdyqtthopbpgoszem5wcc4n37bqb9rdejxwfo4gypbx6ozxembwcn4nay.png"/>
          <p:cNvPicPr>
            <a:picLocks noChangeAspect="1" noChangeArrowheads="1"/>
          </p:cNvPicPr>
          <p:nvPr/>
        </p:nvPicPr>
        <p:blipFill>
          <a:blip r:embed="rId2" cstate="print"/>
          <a:srcRect t="-6678" r="23125"/>
          <a:stretch>
            <a:fillRect/>
          </a:stretch>
        </p:blipFill>
        <p:spPr bwMode="auto">
          <a:xfrm>
            <a:off x="1331640" y="1412776"/>
            <a:ext cx="5976664" cy="576064"/>
          </a:xfrm>
          <a:prstGeom prst="rect">
            <a:avLst/>
          </a:prstGeom>
          <a:noFill/>
        </p:spPr>
      </p:pic>
      <p:pic>
        <p:nvPicPr>
          <p:cNvPr id="5" name="Picture 2" descr="https://x-lines.ru/letters/i/cyrillicfancy/0588/8b8484/40/1/4n1pbqgozzembwf74gy7bxsosmembwcxrdem8wcy4napbxgoz5eafwf74n9pdyqtomeaa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340924" y="548680"/>
            <a:ext cx="4463324" cy="468000"/>
          </a:xfrm>
          <a:prstGeom prst="rect">
            <a:avLst/>
          </a:prstGeom>
          <a:noFill/>
        </p:spPr>
      </p:pic>
      <p:pic>
        <p:nvPicPr>
          <p:cNvPr id="7" name="Picture 2" descr="https://x-lines.ru/letters/i/cyrillicfancy/0573/51b749/40/1/4n1pdy6ozzemiwcg4nhpbxsozzembwf54ggpbxqosdea6egosxeabwfo4n6pbxstomem5wf64gy7dysttoodgegozmemzwfo4gy7dy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2336" y="188640"/>
            <a:ext cx="5994000" cy="324000"/>
          </a:xfrm>
          <a:prstGeom prst="rect">
            <a:avLst/>
          </a:prstGeom>
          <a:noFill/>
        </p:spPr>
      </p:pic>
      <p:pic>
        <p:nvPicPr>
          <p:cNvPr id="3" name="Picture 2" descr="https://x-lines.ru/letters/i/cyrillicfancy/1565/ae6224/40/1/4nq7bcgto8emzwfi4n4pdyqtomemfwf6foopbqsozxembwfwfoopbcsttxemtwfu4gypdn6tt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1916832"/>
            <a:ext cx="5327532" cy="612000"/>
          </a:xfrm>
          <a:prstGeom prst="rect">
            <a:avLst/>
          </a:prstGeom>
          <a:noFill/>
        </p:spPr>
      </p:pic>
      <p:pic>
        <p:nvPicPr>
          <p:cNvPr id="9" name="Picture 2" descr="https://x-lines.ru/letters/i/cyrillicfancy/0777/51b749/30/1/4nm7bcgozzea9wcn4nhpbpjyge5y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1124744"/>
            <a:ext cx="1805833" cy="28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568952" cy="2862322"/>
          </a:xfrm>
          <a:prstGeom prst="rect">
            <a:avLst/>
          </a:prstGeom>
          <a:ln w="19050">
            <a:solidFill>
              <a:schemeClr val="accent3">
                <a:lumMod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     Однажды папа подарил по одному лотерейному билету всем членам семьи. Себе он тоже приобрёл один билетик. Рома никак не мог дождаться дня розыгрыша. И вот этот день настал, и вся семья собралась у экрана телевизора. </a:t>
            </a:r>
          </a:p>
          <a:p>
            <a:r>
              <a:rPr lang="ru-RU" b="1" dirty="0" smtClean="0"/>
              <a:t>     -Ура! Я выиграла! - радостно воскликнула мама. </a:t>
            </a:r>
          </a:p>
          <a:p>
            <a:r>
              <a:rPr lang="ru-RU" b="1" dirty="0" smtClean="0"/>
              <a:t>     Тут же раздались радостные крики детей. </a:t>
            </a:r>
          </a:p>
          <a:p>
            <a:r>
              <a:rPr lang="ru-RU" b="1" dirty="0" smtClean="0"/>
              <a:t>     - Тише, тише, - проговорил папа, - давайте послушаем, каков мамин выигрыш.     Телеведущий сообщил, что в этом туре лотереи выиграли три билета. Выигрыш каждого из них составил 44 тысячи рублей. Тираж продолжился, и в самом последнем туре Роме удалось зачеркнуть все числа в билете. Его выигрыш составил 100 рублей.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779912" y="3244914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Задание 1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717032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Как ты думаешь, чем является выигрыш в лотерею? 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Закрась подходящую карточку.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5373216"/>
            <a:ext cx="2844000" cy="43204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Случайный доход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>
            <a:hlinkClick r:id="" action="ppaction://noaction">
              <a:snd r:embed="rId3" name="cashreg.wav"/>
            </a:hlinkClick>
          </p:cNvPr>
          <p:cNvSpPr/>
          <p:nvPr/>
        </p:nvSpPr>
        <p:spPr>
          <a:xfrm>
            <a:off x="4067944" y="4653136"/>
            <a:ext cx="2520000" cy="43204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Необходимый расход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>
            <a:hlinkClick r:id="" action="ppaction://noaction">
              <a:snd r:embed="rId3" name="cashreg.wav"/>
            </a:hlinkClick>
          </p:cNvPr>
          <p:cNvSpPr/>
          <p:nvPr/>
        </p:nvSpPr>
        <p:spPr>
          <a:xfrm>
            <a:off x="4067944" y="5373216"/>
            <a:ext cx="2520000" cy="43204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Постоянный доход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8532440" y="6453336"/>
            <a:ext cx="432048" cy="288032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6763420" y="4005064"/>
            <a:ext cx="2201068" cy="2276871"/>
            <a:chOff x="6763420" y="4005064"/>
            <a:chExt cx="2201068" cy="2276871"/>
          </a:xfrm>
        </p:grpSpPr>
        <p:pic>
          <p:nvPicPr>
            <p:cNvPr id="10" name="Picture 2" descr="https://grizly.club/uploads/posts/2023-01/1674305034_grizly-club-p-klipart-malchik-7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80619" y="4005064"/>
              <a:ext cx="1983869" cy="2276871"/>
            </a:xfrm>
            <a:prstGeom prst="rect">
              <a:avLst/>
            </a:prstGeom>
            <a:noFill/>
          </p:spPr>
        </p:pic>
        <p:pic>
          <p:nvPicPr>
            <p:cNvPr id="7170" name="Picture 2" descr="https://grizly.club/uploads/posts/2023-02/1675403499_grizly-club-p-klipart-lotereinii-bilet-30.jpg"/>
            <p:cNvPicPr>
              <a:picLocks noChangeAspect="1" noChangeArrowheads="1"/>
            </p:cNvPicPr>
            <p:nvPr/>
          </p:nvPicPr>
          <p:blipFill>
            <a:blip r:embed="rId5" cstate="print"/>
            <a:srcRect l="2923" t="10404" r="3317" b="16772"/>
            <a:stretch>
              <a:fillRect/>
            </a:stretch>
          </p:blipFill>
          <p:spPr bwMode="auto">
            <a:xfrm rot="18998774">
              <a:off x="6763420" y="4386501"/>
              <a:ext cx="679974" cy="361113"/>
            </a:xfrm>
            <a:prstGeom prst="rect">
              <a:avLst/>
            </a:prstGeom>
            <a:noFill/>
          </p:spPr>
        </p:pic>
      </p:grpSp>
      <p:sp>
        <p:nvSpPr>
          <p:cNvPr id="13" name="TextBox 12"/>
          <p:cNvSpPr txBox="1"/>
          <p:nvPr/>
        </p:nvSpPr>
        <p:spPr>
          <a:xfrm>
            <a:off x="539552" y="4463534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Клик!</a:t>
            </a:r>
            <a:endParaRPr lang="ru-RU" sz="1050" dirty="0"/>
          </a:p>
        </p:txBody>
      </p:sp>
      <p:sp>
        <p:nvSpPr>
          <p:cNvPr id="6" name="Скругленный прямоугольник 5">
            <a:hlinkClick r:id="" action="ppaction://noaction">
              <a:snd r:embed="rId3" name="cashreg.wav"/>
            </a:hlinkClick>
          </p:cNvPr>
          <p:cNvSpPr/>
          <p:nvPr/>
        </p:nvSpPr>
        <p:spPr>
          <a:xfrm>
            <a:off x="467544" y="4653136"/>
            <a:ext cx="2844000" cy="43204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Запланированный расход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8F6A3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" action="ppaction://hlinkshowjump?jump=nextslide"/>
          </p:cNvPr>
          <p:cNvSpPr/>
          <p:nvPr/>
        </p:nvSpPr>
        <p:spPr>
          <a:xfrm>
            <a:off x="8532440" y="6453336"/>
            <a:ext cx="432048" cy="288032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332656"/>
            <a:ext cx="8496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-Здорово! 44000 рублей можно потратить на незапланированные расходы, можно хорошо развлечься всей семьёй! - произнёс Рома. </a:t>
            </a:r>
          </a:p>
          <a:p>
            <a:r>
              <a:rPr lang="ru-RU" dirty="0" smtClean="0"/>
              <a:t>     - Подожди-ка, не торопись, - сказал папа. - По закону, граждане России обязаны платить налоги с полученных доходов. А выигрыш в лотерею считается доходом. Выигрыш </a:t>
            </a:r>
            <a:r>
              <a:rPr lang="ru-RU" b="1" dirty="0" smtClean="0"/>
              <a:t>до 4000 рублей налогом не облагается</a:t>
            </a:r>
            <a:r>
              <a:rPr lang="ru-RU" dirty="0" smtClean="0"/>
              <a:t>, то есть платить за него не нужно. С выигрыша </a:t>
            </a:r>
            <a:r>
              <a:rPr lang="ru-RU" b="1" dirty="0" smtClean="0"/>
              <a:t>до 5 000 000 </a:t>
            </a:r>
            <a:r>
              <a:rPr lang="ru-RU" dirty="0" smtClean="0"/>
              <a:t>рублей гражданин должен заплатить </a:t>
            </a:r>
            <a:r>
              <a:rPr lang="ru-RU" b="1" dirty="0" smtClean="0"/>
              <a:t>13% </a:t>
            </a:r>
            <a:r>
              <a:rPr lang="ru-RU" dirty="0" smtClean="0"/>
              <a:t>(с каждых выигранных ста рублей нужно заплатить 13 рублей). Если выигрыш составляет </a:t>
            </a:r>
          </a:p>
          <a:p>
            <a:r>
              <a:rPr lang="ru-RU" b="1" dirty="0" smtClean="0"/>
              <a:t>5 000 001 рубль и выше</a:t>
            </a:r>
            <a:r>
              <a:rPr lang="ru-RU" dirty="0" smtClean="0"/>
              <a:t>, налог на доход составляет </a:t>
            </a:r>
            <a:r>
              <a:rPr lang="ru-RU" b="1" dirty="0" smtClean="0"/>
              <a:t>15% </a:t>
            </a:r>
            <a:r>
              <a:rPr lang="ru-RU" dirty="0" smtClean="0"/>
              <a:t>(с каждых выигранных ста рублей нужно заплатить 15 рублей). Причём, для уплаты налога суммируются все выигрыши в лотерею за год.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356992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Подумай, какой налог с выигрыша заплатит мама. Выбери и закрась карточку с правильным ответом.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5013176"/>
            <a:ext cx="2520000" cy="540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Мама заплатит налог в размере 13%.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>
            <a:hlinkClick r:id="" action="ppaction://noaction">
              <a:snd r:embed="rId3" name="cashreg.wav"/>
            </a:hlinkClick>
          </p:cNvPr>
          <p:cNvSpPr/>
          <p:nvPr/>
        </p:nvSpPr>
        <p:spPr>
          <a:xfrm>
            <a:off x="3491880" y="5013176"/>
            <a:ext cx="2520000" cy="540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Мама заплатит налог в размере 15%.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8" name="Picture 2" descr="https://grizly.club/uploads/posts/2023-01/1674305034_grizly-club-p-klipart-malchik-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3789040"/>
            <a:ext cx="2384179" cy="2736304"/>
          </a:xfrm>
          <a:prstGeom prst="rect">
            <a:avLst/>
          </a:prstGeom>
          <a:noFill/>
        </p:spPr>
      </p:pic>
      <p:pic>
        <p:nvPicPr>
          <p:cNvPr id="6146" name="Picture 2" descr="https://thumbs.dreamstime.com/b/%D0%BC%D0%B5%D1%88%D0%BE%D0%BA-%D0%B5%D0%BD%D0%B5%D0%B3-5351908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559" r="13559"/>
          <a:stretch>
            <a:fillRect/>
          </a:stretch>
        </p:blipFill>
        <p:spPr bwMode="auto">
          <a:xfrm>
            <a:off x="6156176" y="5301208"/>
            <a:ext cx="864096" cy="118562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67544" y="4005064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Клик!</a:t>
            </a:r>
            <a:endParaRPr lang="ru-RU" sz="1050" dirty="0"/>
          </a:p>
        </p:txBody>
      </p:sp>
      <p:sp>
        <p:nvSpPr>
          <p:cNvPr id="7" name="Скругленный прямоугольник 6">
            <a:hlinkClick r:id="" action="ppaction://noaction">
              <a:snd r:embed="rId3" name="cashreg.wav"/>
            </a:hlinkClick>
          </p:cNvPr>
          <p:cNvSpPr/>
          <p:nvPr/>
        </p:nvSpPr>
        <p:spPr>
          <a:xfrm>
            <a:off x="467544" y="4221088"/>
            <a:ext cx="5544000" cy="43204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Платить налог маме не нужно.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8F6A3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" action="ppaction://hlinkshowjump?jump=nextslide"/>
          </p:cNvPr>
          <p:cNvSpPr/>
          <p:nvPr/>
        </p:nvSpPr>
        <p:spPr>
          <a:xfrm>
            <a:off x="8532440" y="6453336"/>
            <a:ext cx="432048" cy="288032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35632" y="3356992"/>
            <a:ext cx="612068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Выигрыш автомобиля в лотерее, которую организовала фирма-производитель этой марки машин в целях рекламы.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35632" y="4437112"/>
            <a:ext cx="61200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Выигрыш автомобиля стоимостью 2 миллиона рублей в государственной спортивной лотерее.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35632" y="5373216"/>
            <a:ext cx="6120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Выигрыш квартиры стоимостью 4 миллиона рублей в государственной жилищной лотерее.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132856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Определи, в каком случае налог на выигрыш составит 35%. Отметь свой ответ. 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60648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— А нужно ли платить налог, если ты выиграл машину или квартиру? — спросил Рома.  </a:t>
            </a:r>
          </a:p>
          <a:p>
            <a:r>
              <a:rPr lang="ru-RU" dirty="0" smtClean="0"/>
              <a:t>— Налог всё равно платить нужно, — ответил папа. – В этом случае его величина зависит от стоимости квартиры или машины.</a:t>
            </a:r>
          </a:p>
          <a:p>
            <a:r>
              <a:rPr lang="ru-RU" dirty="0" smtClean="0"/>
              <a:t>Но если ты выиграл в </a:t>
            </a:r>
            <a:r>
              <a:rPr lang="ru-RU" b="1" dirty="0" smtClean="0"/>
              <a:t>рекламной лотерее </a:t>
            </a:r>
            <a:r>
              <a:rPr lang="ru-RU" dirty="0" smtClean="0"/>
              <a:t>или розыгрыше, который направлен</a:t>
            </a:r>
          </a:p>
          <a:p>
            <a:r>
              <a:rPr lang="ru-RU" dirty="0" smtClean="0"/>
              <a:t>на рекламу каких-либо товаров или услуг, то налог возрастает </a:t>
            </a:r>
            <a:r>
              <a:rPr lang="ru-RU" b="1" dirty="0" smtClean="0"/>
              <a:t>до 35%.</a:t>
            </a:r>
            <a:endParaRPr lang="ru-RU" b="1" dirty="0"/>
          </a:p>
        </p:txBody>
      </p:sp>
      <p:sp>
        <p:nvSpPr>
          <p:cNvPr id="8" name="Скругленный прямоугольник 7">
            <a:hlinkClick r:id="" action="ppaction://noaction">
              <a:snd r:embed="rId3" name="wind.wav"/>
            </a:hlinkClick>
          </p:cNvPr>
          <p:cNvSpPr/>
          <p:nvPr/>
        </p:nvSpPr>
        <p:spPr>
          <a:xfrm>
            <a:off x="431576" y="4581128"/>
            <a:ext cx="360000" cy="360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5536" y="3464960"/>
            <a:ext cx="360000" cy="360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galka001.png">
            <a:hlinkClick r:id="" action="ppaction://noaction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1576" y="3501008"/>
            <a:ext cx="324000" cy="324000"/>
          </a:xfrm>
          <a:prstGeom prst="rect">
            <a:avLst/>
          </a:prstGeom>
        </p:spPr>
      </p:pic>
      <p:sp>
        <p:nvSpPr>
          <p:cNvPr id="11" name="Скругленный прямоугольник 10">
            <a:hlinkClick r:id="" action="ppaction://noaction">
              <a:snd r:embed="rId3" name="wind.wav"/>
            </a:hlinkClick>
          </p:cNvPr>
          <p:cNvSpPr/>
          <p:nvPr/>
        </p:nvSpPr>
        <p:spPr>
          <a:xfrm>
            <a:off x="431576" y="5517272"/>
            <a:ext cx="360000" cy="360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3" descr="http://howtodrawforkids.com/wp-content/uploads/2017/04/How-to-Draw-a-Man-for-Kids-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400" r="34121"/>
          <a:stretch>
            <a:fillRect/>
          </a:stretch>
        </p:blipFill>
        <p:spPr bwMode="auto">
          <a:xfrm flipH="1">
            <a:off x="7380312" y="2924944"/>
            <a:ext cx="1253613" cy="374441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9512" y="4638035"/>
            <a:ext cx="87129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- Если клад относится к историческим ценностям, то его следует сдать государству. Но владельцу земельного участка или дома, где нашли клад, положено вознаграждение в размере 25% его стоимости (или % его часть). Ещё столько же получит человек, нашедший клад. </a:t>
            </a:r>
          </a:p>
          <a:p>
            <a:r>
              <a:rPr lang="ru-RU" dirty="0" smtClean="0"/>
              <a:t>     Если находка не имеет исторической ценности, то её можно оставить себе. Прибыль делится поровну между хозяином участка и нашедшим клад. Правда, обоим придётся заплатить налог на доходы -13 %.</a:t>
            </a:r>
            <a:endParaRPr lang="ru-RU" dirty="0"/>
          </a:p>
        </p:txBody>
      </p:sp>
      <p:pic>
        <p:nvPicPr>
          <p:cNvPr id="4100" name="Picture 4" descr="Презентация трое из простоквашино - 80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32656"/>
            <a:ext cx="2952328" cy="2403932"/>
          </a:xfrm>
          <a:prstGeom prst="rect">
            <a:avLst/>
          </a:prstGeom>
          <a:noFill/>
        </p:spPr>
      </p:pic>
      <p:sp>
        <p:nvSpPr>
          <p:cNvPr id="2" name="Стрелка вправо 1">
            <a:hlinkClick r:id="" action="ppaction://hlinkshowjump?jump=nextslide"/>
          </p:cNvPr>
          <p:cNvSpPr/>
          <p:nvPr/>
        </p:nvSpPr>
        <p:spPr>
          <a:xfrm>
            <a:off x="8532440" y="6453336"/>
            <a:ext cx="432048" cy="288032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779912" y="11663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Задание 2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404664"/>
            <a:ext cx="56886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Однажды Рома смотрел один из своих любимых мультфильмов «Трое из </a:t>
            </a:r>
            <a:r>
              <a:rPr lang="ru-RU" b="1" dirty="0" err="1" smtClean="0"/>
              <a:t>Простоквашино</a:t>
            </a:r>
            <a:r>
              <a:rPr lang="ru-RU" b="1" dirty="0" smtClean="0"/>
              <a:t>». Герои мультфильма отправляются на поиски клада, чтобы раздобыть денег на покупку коровы. </a:t>
            </a:r>
          </a:p>
          <a:p>
            <a:r>
              <a:rPr lang="ru-RU" b="1" dirty="0" smtClean="0"/>
              <a:t>   - О, я догадался! Клад - это тоже источник дохода! - радостно сообщил Рома.</a:t>
            </a:r>
          </a:p>
          <a:p>
            <a:r>
              <a:rPr lang="ru-RU" b="1" dirty="0" smtClean="0"/>
              <a:t>    - Совершенно верно, - сказал папа. - Клад - это тоже доход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743760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Объясни, что такое клад.   Дополни предложение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3175808"/>
            <a:ext cx="8496944" cy="1477328"/>
          </a:xfrm>
          <a:prstGeom prst="rect">
            <a:avLst/>
          </a:prstGeom>
          <a:ln w="19050">
            <a:solidFill>
              <a:schemeClr val="accent3">
                <a:lumMod val="50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Клад</a:t>
            </a:r>
            <a:r>
              <a:rPr lang="ru-RU" dirty="0" smtClean="0"/>
              <a:t> -                        в земле                           или                                 другим способом  </a:t>
            </a:r>
          </a:p>
          <a:p>
            <a:r>
              <a:rPr lang="ru-RU" dirty="0" smtClean="0"/>
              <a:t>                        </a:t>
            </a:r>
          </a:p>
          <a:p>
            <a:r>
              <a:rPr lang="ru-RU" dirty="0" smtClean="0"/>
              <a:t>                       или                                предметы, владелец  которых неизвестен и не </a:t>
            </a:r>
          </a:p>
          <a:p>
            <a:endParaRPr lang="ru-RU" dirty="0" smtClean="0"/>
          </a:p>
          <a:p>
            <a:r>
              <a:rPr lang="ru-RU" dirty="0" smtClean="0"/>
              <a:t>может быть найден.</a:t>
            </a:r>
            <a:endParaRPr lang="ru-RU" dirty="0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5004048" y="3247816"/>
            <a:ext cx="1440000" cy="288000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спрятанные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1187744" y="3247816"/>
            <a:ext cx="1080000" cy="252000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зарытые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3203848" y="3247816"/>
            <a:ext cx="1188000" cy="288000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ценности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467544" y="3751904"/>
            <a:ext cx="1080000" cy="288000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деньги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2195736" y="3751904"/>
            <a:ext cx="1368000" cy="288000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ценные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" action="ppaction://hlinkshowjump?jump=nextslide"/>
          </p:cNvPr>
          <p:cNvSpPr/>
          <p:nvPr/>
        </p:nvSpPr>
        <p:spPr>
          <a:xfrm>
            <a:off x="8532440" y="6453336"/>
            <a:ext cx="432048" cy="288032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0648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    Подумай, почему археолог - человек, проводящий раскопки в поисках следов жизни людей в прошлом и нашедший золотую монету, - не может рассчитывать на вознаграждение за свою находку. Запиши свой ответ.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899592" y="1808880"/>
            <a:ext cx="7344816" cy="54000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Археолог не получит вознаграждение за находку, так как он выполнял свою работу.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 descr="Рисунок археологические раскоп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887971"/>
            <a:ext cx="8748000" cy="32053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" action="ppaction://hlinkshowjump?jump=nextslide"/>
          </p:cNvPr>
          <p:cNvSpPr/>
          <p:nvPr/>
        </p:nvSpPr>
        <p:spPr>
          <a:xfrm>
            <a:off x="8532440" y="6453336"/>
            <a:ext cx="432048" cy="288032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779912" y="11663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Задание 3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76672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     Одноклассник Ромы рассказал ему, что их семья получила наследство от дальнего родственника. В толковом словаре Рома прочитал, что наследство - это имущество, переходящее после смерти его владельца к другому лицу.  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484784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  Рассмотри кластер. Обсуди с одноклассниками, от какого имущества наследники могут получить денежный доход.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365104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     Вместе с имуществом наследуются и долги. Например, если наследник получил в наследство автомобиль, за который еще не выплачена часть кредита, взятого в банке, то этот кредит ему нужно будет погасить. </a:t>
            </a:r>
          </a:p>
          <a:p>
            <a:pPr algn="just"/>
            <a:r>
              <a:rPr lang="ru-RU" b="1" dirty="0" smtClean="0"/>
              <a:t>     В соответствии с законом, налог на наследство не платится вне зависимости от того, что наследник получил в наследство - квартиру, дом, земельный участок, ценности или деньги. </a:t>
            </a:r>
            <a:endParaRPr lang="ru-RU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76872"/>
            <a:ext cx="7236165" cy="1944216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6804248" y="1484784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Клик!</a:t>
            </a:r>
            <a:endParaRPr lang="ru-RU" sz="1050" dirty="0"/>
          </a:p>
        </p:txBody>
      </p:sp>
      <p:sp>
        <p:nvSpPr>
          <p:cNvPr id="16" name="Скругленный прямоугольник 15">
            <a:hlinkClick r:id="" action="ppaction://noaction">
              <a:snd r:embed="rId2" name="cashreg.wav"/>
            </a:hlinkClick>
          </p:cNvPr>
          <p:cNvSpPr/>
          <p:nvPr/>
        </p:nvSpPr>
        <p:spPr>
          <a:xfrm>
            <a:off x="6156176" y="2276872"/>
            <a:ext cx="792088" cy="432048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" name="Стрелка вправо 1">
            <a:hlinkClick r:id="" action="ppaction://hlinkshowjump?jump=endshow"/>
          </p:cNvPr>
          <p:cNvSpPr/>
          <p:nvPr/>
        </p:nvSpPr>
        <p:spPr>
          <a:xfrm>
            <a:off x="8532440" y="6453336"/>
            <a:ext cx="432048" cy="288032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779912" y="11663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Задание 4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548680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    Обсуди с одноклассниками и определи, что можно получить в наследство. Зачеркни ненужное.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1700808"/>
            <a:ext cx="5076000" cy="43204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Банковский вклад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2276872"/>
            <a:ext cx="5076000" cy="43204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Книги из библиотеки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2852936"/>
            <a:ext cx="5076000" cy="43204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Арендованный автомобиль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528" y="5157192"/>
            <a:ext cx="5076000" cy="43204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Долг за коммунальные услуги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528" y="3429000"/>
            <a:ext cx="5076000" cy="43204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Личные вещи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3528" y="4005064"/>
            <a:ext cx="5076000" cy="43204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Фотоаппарат, взятый напрокат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3528" y="4581128"/>
            <a:ext cx="5076000" cy="43204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Квартира, которая принадлежала родственнику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>
            <a:hlinkClick r:id="" action="ppaction://noaction">
              <a:snd r:embed="rId3" name="chimes.wav"/>
            </a:hlinkClick>
          </p:cNvPr>
          <p:cNvSpPr/>
          <p:nvPr/>
        </p:nvSpPr>
        <p:spPr>
          <a:xfrm>
            <a:off x="6156176" y="1700808"/>
            <a:ext cx="792088" cy="432048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Да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>
            <a:hlinkClick r:id="" action="ppaction://noaction">
              <a:snd r:embed="rId2" name="cashreg.wav"/>
            </a:hlinkClick>
          </p:cNvPr>
          <p:cNvSpPr/>
          <p:nvPr/>
        </p:nvSpPr>
        <p:spPr>
          <a:xfrm>
            <a:off x="7092280" y="1700808"/>
            <a:ext cx="792088" cy="432048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Нет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>
            <a:hlinkClick r:id="" action="ppaction://noaction">
              <a:snd r:embed="rId3" name="chimes.wav"/>
            </a:hlinkClick>
          </p:cNvPr>
          <p:cNvSpPr/>
          <p:nvPr/>
        </p:nvSpPr>
        <p:spPr>
          <a:xfrm>
            <a:off x="7092280" y="2276872"/>
            <a:ext cx="792088" cy="432048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Нет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>
            <a:hlinkClick r:id="" action="ppaction://noaction">
              <a:snd r:embed="rId2" name="cashreg.wav"/>
            </a:hlinkClick>
          </p:cNvPr>
          <p:cNvSpPr/>
          <p:nvPr/>
        </p:nvSpPr>
        <p:spPr>
          <a:xfrm>
            <a:off x="6156176" y="2852936"/>
            <a:ext cx="792088" cy="432048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>
            <a:hlinkClick r:id="" action="ppaction://noaction">
              <a:snd r:embed="rId3" name="chimes.wav"/>
            </a:hlinkClick>
          </p:cNvPr>
          <p:cNvSpPr/>
          <p:nvPr/>
        </p:nvSpPr>
        <p:spPr>
          <a:xfrm>
            <a:off x="7092280" y="2852936"/>
            <a:ext cx="792088" cy="432048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Нет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>
            <a:hlinkClick r:id="" action="ppaction://noaction">
              <a:snd r:embed="rId2" name="cashreg.wav"/>
            </a:hlinkClick>
          </p:cNvPr>
          <p:cNvSpPr/>
          <p:nvPr/>
        </p:nvSpPr>
        <p:spPr>
          <a:xfrm>
            <a:off x="6156176" y="4005064"/>
            <a:ext cx="792088" cy="432048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>
            <a:hlinkClick r:id="" action="ppaction://noaction">
              <a:snd r:embed="rId3" name="chimes.wav"/>
            </a:hlinkClick>
          </p:cNvPr>
          <p:cNvSpPr/>
          <p:nvPr/>
        </p:nvSpPr>
        <p:spPr>
          <a:xfrm>
            <a:off x="7092280" y="4005064"/>
            <a:ext cx="792088" cy="432048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Нет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>
            <a:hlinkClick r:id="" action="ppaction://noaction">
              <a:snd r:embed="rId3" name="chimes.wav"/>
            </a:hlinkClick>
          </p:cNvPr>
          <p:cNvSpPr/>
          <p:nvPr/>
        </p:nvSpPr>
        <p:spPr>
          <a:xfrm>
            <a:off x="6156176" y="3429000"/>
            <a:ext cx="792088" cy="432048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Да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>
            <a:hlinkClick r:id="" action="ppaction://noaction">
              <a:snd r:embed="rId2" name="cashreg.wav"/>
            </a:hlinkClick>
          </p:cNvPr>
          <p:cNvSpPr/>
          <p:nvPr/>
        </p:nvSpPr>
        <p:spPr>
          <a:xfrm>
            <a:off x="7092280" y="3429000"/>
            <a:ext cx="792088" cy="432048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Нет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>
            <a:hlinkClick r:id="" action="ppaction://noaction">
              <a:snd r:embed="rId3" name="chimes.wav"/>
            </a:hlinkClick>
          </p:cNvPr>
          <p:cNvSpPr/>
          <p:nvPr/>
        </p:nvSpPr>
        <p:spPr>
          <a:xfrm>
            <a:off x="6156176" y="4581128"/>
            <a:ext cx="792088" cy="432048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Да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23">
            <a:hlinkClick r:id="" action="ppaction://noaction">
              <a:snd r:embed="rId2" name="cashreg.wav"/>
            </a:hlinkClick>
          </p:cNvPr>
          <p:cNvSpPr/>
          <p:nvPr/>
        </p:nvSpPr>
        <p:spPr>
          <a:xfrm>
            <a:off x="7092280" y="4581128"/>
            <a:ext cx="792088" cy="432048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Нет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>
            <a:hlinkClick r:id="" action="ppaction://noaction">
              <a:snd r:embed="rId3" name="chimes.wav"/>
            </a:hlinkClick>
          </p:cNvPr>
          <p:cNvSpPr/>
          <p:nvPr/>
        </p:nvSpPr>
        <p:spPr>
          <a:xfrm>
            <a:off x="6156176" y="5157192"/>
            <a:ext cx="792088" cy="432048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Да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6" name="Скругленный прямоугольник 25">
            <a:hlinkClick r:id="" action="ppaction://noaction">
              <a:snd r:embed="rId2" name="cashreg.wav"/>
            </a:hlinkClick>
          </p:cNvPr>
          <p:cNvSpPr/>
          <p:nvPr/>
        </p:nvSpPr>
        <p:spPr>
          <a:xfrm>
            <a:off x="7092280" y="5157192"/>
            <a:ext cx="792088" cy="432048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Нет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8F6A3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8F6A3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8F6A3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8F6A3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8F6A3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8F6A3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8F6A3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20688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2"/>
              </a:rPr>
              <a:t>https://top-fon.com/uploads/posts/2023-02/1675310917_top-fon-com-p-fon-dlya-prezentatsii-finansovaya-gramotno-58.jpg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en-US" sz="1200" dirty="0" smtClean="0">
                <a:hlinkClick r:id="rId3"/>
              </a:rPr>
              <a:t>https://thumbs.dreamstime.com/b/%D0%B2%D0%B5-%D1%83%D1%89%D0%B8%D0%B9-%D0%B8%D0%BA%D1%82%D0%BE%D1%80-%D0%BD%D0%BE%D0%B2%D0%BE%D1%81%D1%82%D0%B5%D0%B9-%D0%B2-%D1%81%D1%82%D1%83-%D0%B8%D0%B8-71094148.jpg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en-US" sz="1200" dirty="0" smtClean="0">
                <a:hlinkClick r:id="rId4"/>
              </a:rPr>
              <a:t>https://papik.pro/uploads/posts/2021-12/1639217126_1-papik-pro-p-vesi-klipart-1.png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en-US" sz="1200" dirty="0" smtClean="0">
                <a:hlinkClick r:id="rId5"/>
              </a:rPr>
              <a:t>https://gas-kvas.com/uploads/posts/2023-02/1677030078_gas-kvas-com-p-risunki-na-ekonomicheskuyu-temu-7.jpg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en-US" sz="1200" dirty="0" smtClean="0">
                <a:hlinkClick r:id="rId6"/>
              </a:rPr>
              <a:t>http://howtodrawforkids.com/wp-content/uploads/2017/04/How-to-Draw-a-Man-for-Kids-2.jpg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en-US" sz="1200" dirty="0" smtClean="0">
                <a:hlinkClick r:id="rId7"/>
              </a:rPr>
              <a:t>https://gas-kvas.com/uploads/posts/2023-02/1676439290_gas-kvas-com-p-detskii-risunok-brat-35.png</a:t>
            </a:r>
            <a:r>
              <a:rPr lang="ru-RU" sz="1200" dirty="0" smtClean="0"/>
              <a:t>      </a:t>
            </a:r>
            <a:endParaRPr lang="ru-RU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6021288"/>
            <a:ext cx="55446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Литература: </a:t>
            </a:r>
          </a:p>
          <a:p>
            <a:r>
              <a:rPr lang="ru-RU" sz="1200" b="1" dirty="0" smtClean="0"/>
              <a:t>Функциональная грамотность. 3 класс.</a:t>
            </a:r>
            <a:r>
              <a:rPr lang="ru-RU" sz="1200" dirty="0" smtClean="0"/>
              <a:t> Тренажер для школьников/ М.В. Буряк, С.А. Шейкина. – М.: Планета, 2022. – 88 с. – (Учение с увлечением). </a:t>
            </a:r>
            <a:endParaRPr lang="ru-RU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8864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Ссылки на интернет-ресурсы: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2132856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8"/>
              </a:rPr>
              <a:t>https://avatars.mds.yandex.net/i?id=f8dffbb5445278817d0fb421e10ba743ba4bafb1-10099509-images-thumbs&amp;n=13</a:t>
            </a:r>
            <a:endParaRPr lang="ru-RU" sz="1200" dirty="0" smtClean="0"/>
          </a:p>
          <a:p>
            <a:r>
              <a:rPr lang="en-US" sz="1200" dirty="0" smtClean="0">
                <a:hlinkClick r:id="rId9"/>
              </a:rPr>
              <a:t>https://sun9-15.userapi.com/impg/ehibJfehJoB0AVeG1Rb1u5Oy5Y4pgAaj7JtKPQ/HOQ0LGAc0Yw.jpg?size=1280x469&amp;quality=95&amp;sign=3038c49e8964f9fe8c31417e29a6f355&amp;c_uniq_tag=RB0rw9qQOG0T4i6AmAltU6E7ocrMCjzUTx1o0jb2K8k&amp;type=album</a:t>
            </a:r>
            <a:endParaRPr lang="ru-RU" sz="1200" dirty="0" smtClean="0"/>
          </a:p>
          <a:p>
            <a:r>
              <a:rPr lang="en-US" sz="1200" dirty="0" smtClean="0">
                <a:hlinkClick r:id="rId10"/>
              </a:rPr>
              <a:t>https://thumbs.dreamstime.com/b/%D0%BC%D0%B5%D1%88%D0%BE%D0%BA-%D0%B5%D0%BD%D0%B5%D0%B3-53519082.jpg</a:t>
            </a:r>
            <a:r>
              <a:rPr lang="ru-RU" sz="1200" dirty="0" smtClean="0"/>
              <a:t>   </a:t>
            </a:r>
            <a:endParaRPr lang="ru-RU" sz="12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1050</TotalTime>
  <Words>929</Words>
  <Application>Microsoft Office PowerPoint</Application>
  <PresentationFormat>Экран (4:3)</PresentationFormat>
  <Paragraphs>88</Paragraphs>
  <Slides>9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Артём</dc:creator>
  <cp:lastModifiedBy>Дом</cp:lastModifiedBy>
  <cp:revision>19</cp:revision>
  <dcterms:created xsi:type="dcterms:W3CDTF">2023-10-29T12:49:55Z</dcterms:created>
  <dcterms:modified xsi:type="dcterms:W3CDTF">2024-01-21T13:18:49Z</dcterms:modified>
</cp:coreProperties>
</file>