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78" r:id="rId5"/>
    <p:sldId id="279" r:id="rId6"/>
    <p:sldId id="280" r:id="rId7"/>
    <p:sldId id="259"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EF5F"/>
    <a:srgbClr val="E8F59D"/>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5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12292" name="Picture 4" descr="https://phonoteka.org/uploads/posts/2021-04/1618892092_19-phonoteka_org-p-fon-dlya-prezentatsii-na-ekologicheskuyu-t-19.jpg"/>
          <p:cNvPicPr>
            <a:picLocks noChangeAspect="1" noChangeArrowheads="1"/>
          </p:cNvPicPr>
          <p:nvPr userDrawn="1"/>
        </p:nvPicPr>
        <p:blipFill>
          <a:blip r:embed="rId2" cstate="print"/>
          <a:srcRect b="3801"/>
          <a:stretch>
            <a:fillRect/>
          </a:stretch>
        </p:blipFill>
        <p:spPr bwMode="auto">
          <a:xfrm>
            <a:off x="17434" y="-171400"/>
            <a:ext cx="9126566" cy="6858000"/>
          </a:xfrm>
          <a:prstGeom prst="rect">
            <a:avLst/>
          </a:prstGeom>
          <a:noFill/>
        </p:spPr>
      </p:pic>
      <p:pic>
        <p:nvPicPr>
          <p:cNvPr id="10" name="Picture 6" descr="Картинки по финансовой грамотности на прозрачном фоне"/>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179512" y="3933056"/>
            <a:ext cx="3509120" cy="2763432"/>
          </a:xfrm>
          <a:prstGeom prst="rect">
            <a:avLst/>
          </a:prstGeom>
          <a:noFill/>
        </p:spPr>
      </p:pic>
      <p:sp>
        <p:nvSpPr>
          <p:cNvPr id="13" name="Скругленный прямоугольник 12"/>
          <p:cNvSpPr/>
          <p:nvPr userDrawn="1"/>
        </p:nvSpPr>
        <p:spPr>
          <a:xfrm>
            <a:off x="2555776" y="5733256"/>
            <a:ext cx="504056" cy="2880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Дата 3"/>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054740-9A0D-4C7B-9070-77591FF9CF22}" type="slidenum">
              <a:rPr lang="ru-RU" smtClean="0"/>
              <a:pPr/>
              <a:t>‹#›</a:t>
            </a:fld>
            <a:endParaRPr lang="ru-RU"/>
          </a:p>
        </p:txBody>
      </p:sp>
      <p:sp>
        <p:nvSpPr>
          <p:cNvPr id="11" name="Рамка 10"/>
          <p:cNvSpPr/>
          <p:nvPr userDrawn="1"/>
        </p:nvSpPr>
        <p:spPr>
          <a:xfrm>
            <a:off x="0" y="-171400"/>
            <a:ext cx="9144000" cy="7029400"/>
          </a:xfrm>
          <a:prstGeom prst="frame">
            <a:avLst>
              <a:gd name="adj1" fmla="val 1647"/>
            </a:avLst>
          </a:prstGeom>
          <a:solidFill>
            <a:srgbClr val="DAEF5F"/>
          </a:solid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Прямоугольник 11"/>
          <p:cNvSpPr/>
          <p:nvPr userDrawn="1"/>
        </p:nvSpPr>
        <p:spPr>
          <a:xfrm>
            <a:off x="4644008" y="3717032"/>
            <a:ext cx="216024"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Picture 2" descr="Картинки по финансовой грамотности на прозрачном фоне"/>
          <p:cNvPicPr>
            <a:picLocks noChangeAspect="1" noChangeArrowheads="1"/>
          </p:cNvPicPr>
          <p:nvPr userDrawn="1"/>
        </p:nvPicPr>
        <p:blipFill>
          <a:blip r:embed="rId4" cstate="print">
            <a:clrChange>
              <a:clrFrom>
                <a:srgbClr val="FFFFFF"/>
              </a:clrFrom>
              <a:clrTo>
                <a:srgbClr val="FFFFFF">
                  <a:alpha val="0"/>
                </a:srgbClr>
              </a:clrTo>
            </a:clrChange>
          </a:blip>
          <a:srcRect l="36166" t="4725" r="37001" b="11801"/>
          <a:stretch>
            <a:fillRect/>
          </a:stretch>
        </p:blipFill>
        <p:spPr bwMode="auto">
          <a:xfrm>
            <a:off x="2051720" y="3284984"/>
            <a:ext cx="1296144" cy="2986766"/>
          </a:xfrm>
          <a:prstGeom prst="rect">
            <a:avLst/>
          </a:prstGeom>
          <a:noFill/>
        </p:spPr>
      </p:pic>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059A876-020D-465D-83A5-B78EC59547D1}" type="datetimeFigureOut">
              <a:rPr lang="ru-RU" smtClean="0"/>
              <a:pPr/>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054740-9A0D-4C7B-9070-77591FF9CF22}" type="slidenum">
              <a:rPr lang="ru-RU" smtClean="0"/>
              <a:pPr/>
              <a:t>‹#›</a:t>
            </a:fld>
            <a:endParaRPr lang="ru-RU"/>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9A876-020D-465D-83A5-B78EC59547D1}" type="datetimeFigureOut">
              <a:rPr lang="ru-RU" smtClean="0"/>
              <a:pPr/>
              <a:t>21.01.2024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054740-9A0D-4C7B-9070-77591FF9CF22}" type="slidenum">
              <a:rPr lang="ru-RU" smtClean="0"/>
              <a:pPr/>
              <a:t>‹#›</a:t>
            </a:fld>
            <a:endParaRPr lang="ru-RU"/>
          </a:p>
        </p:txBody>
      </p:sp>
      <p:pic>
        <p:nvPicPr>
          <p:cNvPr id="7" name="Picture 4" descr="https://phonoteka.org/uploads/posts/2021-04/1618892092_19-phonoteka_org-p-fon-dlya-prezentatsii-na-ekologicheskuyu-t-19.jpg"/>
          <p:cNvPicPr>
            <a:picLocks noChangeAspect="1" noChangeArrowheads="1"/>
          </p:cNvPicPr>
          <p:nvPr userDrawn="1"/>
        </p:nvPicPr>
        <p:blipFill>
          <a:blip r:embed="rId13" cstate="print"/>
          <a:srcRect t="21650" b="3801"/>
          <a:stretch>
            <a:fillRect/>
          </a:stretch>
        </p:blipFill>
        <p:spPr bwMode="auto">
          <a:xfrm>
            <a:off x="0" y="0"/>
            <a:ext cx="9126566" cy="6858000"/>
          </a:xfrm>
          <a:prstGeom prst="rect">
            <a:avLst/>
          </a:prstGeom>
          <a:noFill/>
        </p:spPr>
      </p:pic>
      <p:sp>
        <p:nvSpPr>
          <p:cNvPr id="8" name="Рамка 7"/>
          <p:cNvSpPr/>
          <p:nvPr userDrawn="1"/>
        </p:nvSpPr>
        <p:spPr>
          <a:xfrm>
            <a:off x="0" y="0"/>
            <a:ext cx="9144000" cy="6858000"/>
          </a:xfrm>
          <a:prstGeom prst="frame">
            <a:avLst>
              <a:gd name="adj1" fmla="val 1647"/>
            </a:avLst>
          </a:prstGeom>
          <a:solidFill>
            <a:srgbClr val="DAEF5F"/>
          </a:solid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8" Type="http://schemas.openxmlformats.org/officeDocument/2006/relationships/hyperlink" Target="https://grizly.club/uploads/posts/2023-02/1676689855_grizly-club-p-mashina-klipart-dlya-detei-3.png" TargetMode="External"/><Relationship Id="rId3" Type="http://schemas.openxmlformats.org/officeDocument/2006/relationships/hyperlink" Target="https://sch2091.mskobr.ru/files/2020/hello_html_351086c9.jpg" TargetMode="External"/><Relationship Id="rId7" Type="http://schemas.openxmlformats.org/officeDocument/2006/relationships/hyperlink" Target="https://i.pinimg.com/originals/06/93/13/0693137a0c84f1505ad3694537422164.png" TargetMode="External"/><Relationship Id="rId2" Type="http://schemas.openxmlformats.org/officeDocument/2006/relationships/hyperlink" Target="https://phonoteka.org/uploads/posts/2021-04/1618892092_19-phonoteka_org-p-fon-dlya-prezentatsii-na-ekologicheskuyu-t-19.jpg" TargetMode="External"/><Relationship Id="rId1" Type="http://schemas.openxmlformats.org/officeDocument/2006/relationships/slideLayout" Target="../slideLayouts/slideLayout7.xml"/><Relationship Id="rId6" Type="http://schemas.openxmlformats.org/officeDocument/2006/relationships/hyperlink" Target="https://www.freepngimg.com/thumb/pepper/137396-pepper-organic-bell-free-png-hq.png" TargetMode="External"/><Relationship Id="rId5" Type="http://schemas.openxmlformats.org/officeDocument/2006/relationships/hyperlink" Target="https://s1.1zoom.me/big3/593/Apples_Closeup_Red_Three_490685.jpg" TargetMode="External"/><Relationship Id="rId10" Type="http://schemas.openxmlformats.org/officeDocument/2006/relationships/hyperlink" Target="https://sun9-86.userapi.com/impg/HNB3rHt_i1MZ7UuQS_pSD9CqH5lr_p1jDaE1sQ/xV4vvqUO4lc.jpg?size=900x900&amp;quality=95&amp;sign=5ec04b7739428de134de6094e65a1485&amp;c_uniq_tag=U5C_Fp_u1MNzCMENRtSGxS6yydnLzPjMSeXUhlJ8fNY&amp;type=album" TargetMode="External"/><Relationship Id="rId4" Type="http://schemas.openxmlformats.org/officeDocument/2006/relationships/hyperlink" Target="https://udoba.org/sites/default/files/h5p/content/14941/images/match-61651f10c100c.jpg" TargetMode="External"/><Relationship Id="rId9" Type="http://schemas.openxmlformats.org/officeDocument/2006/relationships/hyperlink" Target="https://gas-kvas.com/uploads/posts/2023-01/1673557322_gas-kvas-com-p-mnogoetazhnii-dom-risunok-detskii-53.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x-lines.ru/letters/i/cyrillicfancy/0573/51b749/40/1/4n1pdy6ozzemiwcg4nhpbxsozzembwf54ggpbxqosdea6egosxeabwfo4n6pbxstomem5wf64gy7dysttoodgegozmemzwfo4gy7dye.png"/>
          <p:cNvPicPr>
            <a:picLocks noChangeAspect="1" noChangeArrowheads="1"/>
          </p:cNvPicPr>
          <p:nvPr/>
        </p:nvPicPr>
        <p:blipFill>
          <a:blip r:embed="rId2" cstate="print"/>
          <a:srcRect/>
          <a:stretch>
            <a:fillRect/>
          </a:stretch>
        </p:blipFill>
        <p:spPr bwMode="auto">
          <a:xfrm>
            <a:off x="1547664" y="80664"/>
            <a:ext cx="5994000" cy="324000"/>
          </a:xfrm>
          <a:prstGeom prst="rect">
            <a:avLst/>
          </a:prstGeom>
          <a:noFill/>
        </p:spPr>
      </p:pic>
      <p:pic>
        <p:nvPicPr>
          <p:cNvPr id="4" name="Picture 8" descr="https://x-lines.ru/letters/i/cyrillicfancy/0734/2d8226/30/1/4nqpbcgtomemmwfh4napdysozdeaxwfi4gy7bqsosdea6egosxeabwfo4n6pbxstomem5wf64gy7dystto.png"/>
          <p:cNvPicPr>
            <a:picLocks noChangeAspect="1" noChangeArrowheads="1"/>
          </p:cNvPicPr>
          <p:nvPr/>
        </p:nvPicPr>
        <p:blipFill>
          <a:blip r:embed="rId3" cstate="print"/>
          <a:srcRect/>
          <a:stretch>
            <a:fillRect/>
          </a:stretch>
        </p:blipFill>
        <p:spPr bwMode="auto">
          <a:xfrm>
            <a:off x="2987825" y="692744"/>
            <a:ext cx="3182354" cy="432000"/>
          </a:xfrm>
          <a:prstGeom prst="rect">
            <a:avLst/>
          </a:prstGeom>
          <a:noFill/>
        </p:spPr>
      </p:pic>
      <p:pic>
        <p:nvPicPr>
          <p:cNvPr id="5" name="Picture 2" descr="https://x-lines.ru/letters/i/cyrillicfancy/1278/764319/40/1/4nx7bxsosueadwc84nhpdysttxemfwfo4n47bxby4gy7bq6toxeaxwfo4nh7bxqttxemkegosuem7wcf4n9pbpgttc.png"/>
          <p:cNvPicPr>
            <a:picLocks noChangeAspect="1" noChangeArrowheads="1"/>
          </p:cNvPicPr>
          <p:nvPr/>
        </p:nvPicPr>
        <p:blipFill>
          <a:blip r:embed="rId4" cstate="print"/>
          <a:srcRect/>
          <a:stretch>
            <a:fillRect/>
          </a:stretch>
        </p:blipFill>
        <p:spPr bwMode="auto">
          <a:xfrm>
            <a:off x="251520" y="2492896"/>
            <a:ext cx="8672260" cy="504000"/>
          </a:xfrm>
          <a:prstGeom prst="rect">
            <a:avLst/>
          </a:prstGeom>
          <a:noFill/>
        </p:spPr>
      </p:pic>
      <p:pic>
        <p:nvPicPr>
          <p:cNvPr id="8" name="Picture 8" descr="https://x-lines.ru/letters/i/cyrillicfancy/0777/51b749/30/1/4nm7bcgozzea9wcn4nhpbpjyge5o.png"/>
          <p:cNvPicPr>
            <a:picLocks noChangeAspect="1" noChangeArrowheads="1"/>
          </p:cNvPicPr>
          <p:nvPr/>
        </p:nvPicPr>
        <p:blipFill>
          <a:blip r:embed="rId5" cstate="print"/>
          <a:srcRect/>
          <a:stretch>
            <a:fillRect/>
          </a:stretch>
        </p:blipFill>
        <p:spPr bwMode="auto">
          <a:xfrm>
            <a:off x="3442320" y="1844823"/>
            <a:ext cx="2319993" cy="360000"/>
          </a:xfrm>
          <a:prstGeom prst="rect">
            <a:avLst/>
          </a:prstGeom>
          <a:noFill/>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568952" cy="1200329"/>
          </a:xfrm>
          <a:prstGeom prst="rect">
            <a:avLst/>
          </a:prstGeom>
          <a:ln w="19050">
            <a:solidFill>
              <a:schemeClr val="accent3">
                <a:lumMod val="50000"/>
              </a:schemeClr>
            </a:solidFill>
            <a:prstDash val="dash"/>
          </a:ln>
        </p:spPr>
        <p:txBody>
          <a:bodyPr wrap="square">
            <a:spAutoFit/>
          </a:bodyPr>
          <a:lstStyle/>
          <a:p>
            <a:r>
              <a:rPr lang="ru-RU" b="1" dirty="0" smtClean="0"/>
              <a:t>      Рома не смог сам получить выигрыш по своему билету, так как ему ещё не исполнилось 18 лет. Выигрыш за него получил папа. Мама тоже получила свой выигрыш.  Вся семья принялась планировать, на что потратить этот случайный доход.</a:t>
            </a:r>
            <a:endParaRPr lang="ru-RU" b="1" dirty="0"/>
          </a:p>
        </p:txBody>
      </p:sp>
      <p:sp>
        <p:nvSpPr>
          <p:cNvPr id="3" name="TextBox 2"/>
          <p:cNvSpPr txBox="1"/>
          <p:nvPr/>
        </p:nvSpPr>
        <p:spPr>
          <a:xfrm>
            <a:off x="3779912" y="1484784"/>
            <a:ext cx="1584176" cy="400110"/>
          </a:xfrm>
          <a:prstGeom prst="rect">
            <a:avLst/>
          </a:prstGeom>
          <a:noFill/>
        </p:spPr>
        <p:txBody>
          <a:bodyPr wrap="square" rtlCol="0">
            <a:spAutoFit/>
          </a:bodyPr>
          <a:lstStyle/>
          <a:p>
            <a:pPr algn="ctr"/>
            <a:r>
              <a:rPr lang="ru-RU" sz="2000" b="1" dirty="0" smtClean="0">
                <a:solidFill>
                  <a:schemeClr val="accent6">
                    <a:lumMod val="50000"/>
                  </a:schemeClr>
                </a:solidFill>
                <a:latin typeface="Comic Sans MS" pitchFamily="66" charset="0"/>
              </a:rPr>
              <a:t>Задание 1</a:t>
            </a:r>
            <a:endParaRPr lang="ru-RU" sz="2000" b="1" dirty="0">
              <a:solidFill>
                <a:schemeClr val="accent6">
                  <a:lumMod val="50000"/>
                </a:schemeClr>
              </a:solidFill>
              <a:latin typeface="Comic Sans MS" pitchFamily="66" charset="0"/>
            </a:endParaRPr>
          </a:p>
        </p:txBody>
      </p:sp>
      <p:sp>
        <p:nvSpPr>
          <p:cNvPr id="4" name="Прямоугольник 3"/>
          <p:cNvSpPr/>
          <p:nvPr/>
        </p:nvSpPr>
        <p:spPr>
          <a:xfrm>
            <a:off x="251520" y="1844824"/>
            <a:ext cx="8496944" cy="923330"/>
          </a:xfrm>
          <a:prstGeom prst="rect">
            <a:avLst/>
          </a:prstGeom>
        </p:spPr>
        <p:txBody>
          <a:bodyPr wrap="square">
            <a:spAutoFit/>
          </a:bodyPr>
          <a:lstStyle/>
          <a:p>
            <a:r>
              <a:rPr lang="ru-RU" b="1" dirty="0" smtClean="0"/>
              <a:t>     Сначала Рома стал подсчитывать, сколько денег потратил папа на покупку лотерейных билетов для всей семьи. У папы он узнал, что один билет стоил 100 рублей.  </a:t>
            </a:r>
            <a:endParaRPr lang="ru-RU" b="1" dirty="0"/>
          </a:p>
        </p:txBody>
      </p:sp>
      <p:sp>
        <p:nvSpPr>
          <p:cNvPr id="5" name="Прямоугольник 4"/>
          <p:cNvSpPr/>
          <p:nvPr/>
        </p:nvSpPr>
        <p:spPr>
          <a:xfrm>
            <a:off x="323528" y="2852936"/>
            <a:ext cx="8424936"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Сколько денег папа потратил, если он купил по одному билету каждому члену семьи? Закрась нужную карточку. </a:t>
            </a:r>
            <a:endParaRPr lang="ru-RU" dirty="0">
              <a:solidFill>
                <a:schemeClr val="accent2">
                  <a:lumMod val="50000"/>
                </a:schemeClr>
              </a:solidFill>
              <a:latin typeface="Comic Sans MS" pitchFamily="66" charset="0"/>
            </a:endParaRPr>
          </a:p>
        </p:txBody>
      </p:sp>
      <p:sp>
        <p:nvSpPr>
          <p:cNvPr id="6" name="Скругленный прямоугольник 5">
            <a:hlinkClick r:id="" action="ppaction://noaction">
              <a:snd r:embed="rId3" name="cashreg.wav"/>
            </a:hlinkClick>
          </p:cNvPr>
          <p:cNvSpPr/>
          <p:nvPr/>
        </p:nvSpPr>
        <p:spPr>
          <a:xfrm>
            <a:off x="611560" y="3573016"/>
            <a:ext cx="1584176"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100 рублей</a:t>
            </a:r>
            <a:endParaRPr lang="ru-RU" b="1" dirty="0">
              <a:solidFill>
                <a:schemeClr val="tx1"/>
              </a:solidFill>
            </a:endParaRPr>
          </a:p>
        </p:txBody>
      </p:sp>
      <p:sp>
        <p:nvSpPr>
          <p:cNvPr id="7" name="Скругленный прямоугольник 6">
            <a:hlinkClick r:id="" action="ppaction://noaction">
              <a:snd r:embed="rId3" name="cashreg.wav"/>
            </a:hlinkClick>
          </p:cNvPr>
          <p:cNvSpPr/>
          <p:nvPr/>
        </p:nvSpPr>
        <p:spPr>
          <a:xfrm>
            <a:off x="2627784" y="3573016"/>
            <a:ext cx="1584176"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500 рублей</a:t>
            </a:r>
            <a:endParaRPr lang="ru-RU" b="1" dirty="0">
              <a:solidFill>
                <a:schemeClr val="tx1"/>
              </a:solidFill>
            </a:endParaRPr>
          </a:p>
        </p:txBody>
      </p:sp>
      <p:sp>
        <p:nvSpPr>
          <p:cNvPr id="9" name="Скругленный прямоугольник 8">
            <a:hlinkClick r:id="" action="ppaction://noaction">
              <a:snd r:embed="rId3" name="cashreg.wav"/>
            </a:hlinkClick>
          </p:cNvPr>
          <p:cNvSpPr/>
          <p:nvPr/>
        </p:nvSpPr>
        <p:spPr>
          <a:xfrm>
            <a:off x="6660232" y="3573016"/>
            <a:ext cx="1584176"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6 000 рублей</a:t>
            </a:r>
            <a:endParaRPr lang="ru-RU" b="1" dirty="0">
              <a:solidFill>
                <a:schemeClr val="tx1"/>
              </a:solidFill>
            </a:endParaRPr>
          </a:p>
        </p:txBody>
      </p:sp>
      <p:sp>
        <p:nvSpPr>
          <p:cNvPr id="10" name="Скругленный прямоугольник 9"/>
          <p:cNvSpPr/>
          <p:nvPr/>
        </p:nvSpPr>
        <p:spPr>
          <a:xfrm>
            <a:off x="4644008" y="3573016"/>
            <a:ext cx="1584176"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600 рублей</a:t>
            </a:r>
            <a:endParaRPr lang="ru-RU" b="1" dirty="0">
              <a:solidFill>
                <a:schemeClr val="tx1"/>
              </a:solidFill>
            </a:endParaRPr>
          </a:p>
        </p:txBody>
      </p:sp>
      <p:sp>
        <p:nvSpPr>
          <p:cNvPr id="11" name="Прямоугольник 10"/>
          <p:cNvSpPr/>
          <p:nvPr/>
        </p:nvSpPr>
        <p:spPr>
          <a:xfrm>
            <a:off x="323528" y="4581128"/>
            <a:ext cx="7416824" cy="646331"/>
          </a:xfrm>
          <a:prstGeom prst="rect">
            <a:avLst/>
          </a:prstGeom>
        </p:spPr>
        <p:txBody>
          <a:bodyPr wrap="square">
            <a:spAutoFit/>
          </a:bodyPr>
          <a:lstStyle/>
          <a:p>
            <a:r>
              <a:rPr lang="ru-RU" b="1" dirty="0" smtClean="0"/>
              <a:t>    Узнав стоимость одного билета и сравнив его со своим выигрышем, Рома посчитал, какой доход принёс в семейный бюджет его выигрыш.  </a:t>
            </a:r>
            <a:endParaRPr lang="ru-RU" b="1" dirty="0"/>
          </a:p>
        </p:txBody>
      </p:sp>
      <p:sp>
        <p:nvSpPr>
          <p:cNvPr id="12" name="Прямоугольник 11"/>
          <p:cNvSpPr/>
          <p:nvPr/>
        </p:nvSpPr>
        <p:spPr>
          <a:xfrm>
            <a:off x="395536" y="4149080"/>
            <a:ext cx="3816424" cy="369332"/>
          </a:xfrm>
          <a:prstGeom prst="rect">
            <a:avLst/>
          </a:prstGeom>
        </p:spPr>
        <p:txBody>
          <a:bodyPr wrap="square">
            <a:spAutoFit/>
          </a:bodyPr>
          <a:lstStyle/>
          <a:p>
            <a:r>
              <a:rPr lang="ru-RU" b="1" dirty="0" smtClean="0">
                <a:solidFill>
                  <a:schemeClr val="accent2">
                    <a:lumMod val="50000"/>
                  </a:schemeClr>
                </a:solidFill>
                <a:latin typeface="Comic Sans MS" pitchFamily="66" charset="0"/>
              </a:rPr>
              <a:t>Устно объясни свой выбор. </a:t>
            </a:r>
          </a:p>
        </p:txBody>
      </p:sp>
      <p:sp>
        <p:nvSpPr>
          <p:cNvPr id="13" name="Прямоугольник 12"/>
          <p:cNvSpPr/>
          <p:nvPr/>
        </p:nvSpPr>
        <p:spPr>
          <a:xfrm>
            <a:off x="395536" y="5229200"/>
            <a:ext cx="7200800" cy="369332"/>
          </a:xfrm>
          <a:prstGeom prst="rect">
            <a:avLst/>
          </a:prstGeom>
        </p:spPr>
        <p:txBody>
          <a:bodyPr wrap="square">
            <a:spAutoFit/>
          </a:bodyPr>
          <a:lstStyle/>
          <a:p>
            <a:r>
              <a:rPr lang="ru-RU" b="1" dirty="0" smtClean="0">
                <a:solidFill>
                  <a:schemeClr val="accent2">
                    <a:lumMod val="50000"/>
                  </a:schemeClr>
                </a:solidFill>
                <a:latin typeface="Comic Sans MS" pitchFamily="66" charset="0"/>
              </a:rPr>
              <a:t>Запиши, какие вычисления для этого выполнил Рома. </a:t>
            </a:r>
            <a:endParaRPr lang="ru-RU" b="1" dirty="0">
              <a:solidFill>
                <a:schemeClr val="accent2">
                  <a:lumMod val="50000"/>
                </a:schemeClr>
              </a:solidFill>
              <a:latin typeface="Comic Sans MS" pitchFamily="66" charset="0"/>
            </a:endParaRPr>
          </a:p>
        </p:txBody>
      </p:sp>
      <p:sp>
        <p:nvSpPr>
          <p:cNvPr id="14" name="Блок-схема: альтернативный процесс 13"/>
          <p:cNvSpPr/>
          <p:nvPr/>
        </p:nvSpPr>
        <p:spPr>
          <a:xfrm>
            <a:off x="467544" y="5661248"/>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100 – 100 = 0 (руб.)  </a:t>
            </a:r>
            <a:r>
              <a:rPr lang="ru-RU" dirty="0" smtClean="0">
                <a:solidFill>
                  <a:schemeClr val="tx1"/>
                </a:solidFill>
              </a:rPr>
              <a:t> </a:t>
            </a:r>
            <a:endParaRPr lang="ru-RU" dirty="0">
              <a:solidFill>
                <a:schemeClr val="tx1"/>
              </a:solidFill>
            </a:endParaRPr>
          </a:p>
        </p:txBody>
      </p:sp>
      <p:sp>
        <p:nvSpPr>
          <p:cNvPr id="15" name="Прямоугольник 14"/>
          <p:cNvSpPr/>
          <p:nvPr/>
        </p:nvSpPr>
        <p:spPr>
          <a:xfrm>
            <a:off x="467544" y="6156012"/>
            <a:ext cx="3744416" cy="369332"/>
          </a:xfrm>
          <a:prstGeom prst="rect">
            <a:avLst/>
          </a:prstGeom>
        </p:spPr>
        <p:txBody>
          <a:bodyPr wrap="square">
            <a:spAutoFit/>
          </a:bodyPr>
          <a:lstStyle/>
          <a:p>
            <a:r>
              <a:rPr lang="ru-RU" b="1" dirty="0" smtClean="0"/>
              <a:t>Ответ:  доход                    рублей. </a:t>
            </a:r>
            <a:endParaRPr lang="ru-RU" dirty="0"/>
          </a:p>
        </p:txBody>
      </p:sp>
      <p:sp>
        <p:nvSpPr>
          <p:cNvPr id="16" name="Блок-схема: альтернативный процесс 15"/>
          <p:cNvSpPr/>
          <p:nvPr/>
        </p:nvSpPr>
        <p:spPr>
          <a:xfrm>
            <a:off x="2051720" y="6165304"/>
            <a:ext cx="792000" cy="288000"/>
          </a:xfrm>
          <a:prstGeom prst="flowChartAlternateProcess">
            <a:avLst/>
          </a:prstGeom>
          <a:solidFill>
            <a:schemeClr val="accent3">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solidFill>
                  <a:schemeClr val="tx1"/>
                </a:solidFill>
              </a:rPr>
              <a:t> 0</a:t>
            </a:r>
            <a:endParaRPr lang="ru-RU" dirty="0">
              <a:solidFill>
                <a:schemeClr val="tx1"/>
              </a:solidFill>
            </a:endParaRPr>
          </a:p>
        </p:txBody>
      </p:sp>
      <p:sp>
        <p:nvSpPr>
          <p:cNvPr id="17" name="Нашивка 16">
            <a:hlinkClick r:id="" action="ppaction://hlinkshowjump?jump=nextslide"/>
          </p:cNvPr>
          <p:cNvSpPr/>
          <p:nvPr/>
        </p:nvSpPr>
        <p:spPr>
          <a:xfrm>
            <a:off x="8604488" y="6309320"/>
            <a:ext cx="360000" cy="324000"/>
          </a:xfrm>
          <a:prstGeom prst="chevron">
            <a:avLst/>
          </a:prstGeom>
          <a:solidFill>
            <a:srgbClr val="DAEF5F"/>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solidFill>
                <a:schemeClr val="tx1"/>
              </a:solidFill>
            </a:endParaRPr>
          </a:p>
        </p:txBody>
      </p:sp>
      <p:pic>
        <p:nvPicPr>
          <p:cNvPr id="18" name="Picture 2" descr="Картинки по финансовой грамотности на прозрачном фоне"/>
          <p:cNvPicPr>
            <a:picLocks noChangeAspect="1" noChangeArrowheads="1"/>
          </p:cNvPicPr>
          <p:nvPr/>
        </p:nvPicPr>
        <p:blipFill>
          <a:blip r:embed="rId4" cstate="print">
            <a:clrChange>
              <a:clrFrom>
                <a:srgbClr val="FFFFFF"/>
              </a:clrFrom>
              <a:clrTo>
                <a:srgbClr val="FFFFFF">
                  <a:alpha val="0"/>
                </a:srgbClr>
              </a:clrTo>
            </a:clrChange>
          </a:blip>
          <a:srcRect l="36166" t="4725" r="37001" b="11801"/>
          <a:stretch>
            <a:fillRect/>
          </a:stretch>
        </p:blipFill>
        <p:spPr bwMode="auto">
          <a:xfrm>
            <a:off x="7596336" y="4293096"/>
            <a:ext cx="1062456" cy="2448272"/>
          </a:xfrm>
          <a:prstGeom prst="rect">
            <a:avLst/>
          </a:prstGeom>
          <a:noFill/>
        </p:spPr>
      </p:pic>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10"/>
                                        </p:tgtEl>
                                        <p:attrNameLst>
                                          <p:attrName>fillcolor</p:attrName>
                                        </p:attrNameLst>
                                      </p:cBhvr>
                                      <p:to>
                                        <a:srgbClr val="8DE878"/>
                                      </p:to>
                                    </p:animClr>
                                    <p:set>
                                      <p:cBhvr>
                                        <p:cTn id="7" dur="2000" fill="hold"/>
                                        <p:tgtEl>
                                          <p:spTgt spid="10"/>
                                        </p:tgtEl>
                                        <p:attrNameLst>
                                          <p:attrName>fill.type</p:attrName>
                                        </p:attrNameLst>
                                      </p:cBhvr>
                                      <p:to>
                                        <p:strVal val="solid"/>
                                      </p:to>
                                    </p:set>
                                    <p:set>
                                      <p:cBhvr>
                                        <p:cTn id="8" dur="2000" fill="hold"/>
                                        <p:tgtEl>
                                          <p:spTgt spid="10"/>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0"/>
                  </p:tgtEl>
                </p:cond>
              </p:nextCondLst>
            </p:seq>
            <p:seq concurrent="1" nextAc="seek">
              <p:cTn id="9" restart="whenNotActive" fill="hold" evtFilter="cancelBubble" nodeType="interactiveSeq">
                <p:stCondLst>
                  <p:cond evt="onClick" delay="0">
                    <p:tgtEl>
                      <p:spTgt spid="14"/>
                    </p:tgtEl>
                  </p:cond>
                </p:stCondLst>
                <p:endSync evt="end" delay="0">
                  <p:rtn val="all"/>
                </p:endSync>
                <p:childTnLst>
                  <p:par>
                    <p:cTn id="10" fill="hold">
                      <p:stCondLst>
                        <p:cond delay="0"/>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14" dur="8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14">
                                            <p:txEl>
                                              <p:pRg st="0" end="0"/>
                                            </p:txEl>
                                          </p:spTgt>
                                        </p:tgtEl>
                                        <p:attrNameLst>
                                          <p:attrName>fill.type</p:attrName>
                                        </p:attrNameLst>
                                      </p:cBhvr>
                                      <p:to>
                                        <p:strVal val="solid"/>
                                      </p:to>
                                    </p:set>
                                  </p:childTnLst>
                                </p:cTn>
                              </p:par>
                            </p:childTnLst>
                          </p:cTn>
                        </p:par>
                      </p:childTnLst>
                    </p:cTn>
                  </p:par>
                </p:childTnLst>
              </p:cTn>
              <p:nextCondLst>
                <p:cond evt="onClick" delay="0">
                  <p:tgtEl>
                    <p:spTgt spid="14"/>
                  </p:tgtEl>
                </p:cond>
              </p:nextCondLst>
            </p:seq>
            <p:seq concurrent="1" nextAc="seek">
              <p:cTn id="17" restart="whenNotActive" fill="hold" evtFilter="cancelBubble" nodeType="interactiveSeq">
                <p:stCondLst>
                  <p:cond evt="onClick" delay="0">
                    <p:tgtEl>
                      <p:spTgt spid="16"/>
                    </p:tgtEl>
                  </p:cond>
                </p:stCondLst>
                <p:endSync evt="end" delay="0">
                  <p:rtn val="all"/>
                </p:endSync>
                <p:childTnLst>
                  <p:par>
                    <p:cTn id="18" fill="hold">
                      <p:stCondLst>
                        <p:cond delay="0"/>
                      </p:stCondLst>
                      <p:childTnLst>
                        <p:par>
                          <p:cTn id="19" fill="hold">
                            <p:stCondLst>
                              <p:cond delay="0"/>
                            </p:stCondLst>
                            <p:childTnLst>
                              <p:par>
                                <p:cTn id="20" presetID="27" presetClass="entr" presetSubtype="0" fill="hold" nodeType="clickEffect">
                                  <p:stCondLst>
                                    <p:cond delay="0"/>
                                  </p:stCondLst>
                                  <p:iterate type="lt">
                                    <p:tmPct val="50000"/>
                                  </p:iterate>
                                  <p:childTnLst>
                                    <p:set>
                                      <p:cBhvr>
                                        <p:cTn id="21" dur="1" fill="hold">
                                          <p:stCondLst>
                                            <p:cond delay="0"/>
                                          </p:stCondLst>
                                        </p:cTn>
                                        <p:tgtEl>
                                          <p:spTgt spid="16">
                                            <p:txEl>
                                              <p:pRg st="0" end="0"/>
                                            </p:txEl>
                                          </p:spTgt>
                                        </p:tgtEl>
                                        <p:attrNameLst>
                                          <p:attrName>style.visibility</p:attrName>
                                        </p:attrNameLst>
                                      </p:cBhvr>
                                      <p:to>
                                        <p:strVal val="visible"/>
                                      </p:to>
                                    </p:set>
                                    <p:anim calcmode="discrete" valueType="clr">
                                      <p:cBhvr override="childStyle">
                                        <p:cTn id="22" dur="80"/>
                                        <p:tgtEl>
                                          <p:spTgt spid="1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6">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16">
                                            <p:txEl>
                                              <p:pRg st="0" end="0"/>
                                            </p:txEl>
                                          </p:spTgt>
                                        </p:tgtEl>
                                        <p:attrNameLst>
                                          <p:attrName>fill.type</p:attrName>
                                        </p:attrNameLst>
                                      </p:cBhvr>
                                      <p:to>
                                        <p:strVal val="solid"/>
                                      </p:to>
                                    </p:set>
                                  </p:childTnLst>
                                </p:cTn>
                              </p:par>
                            </p:childTnLst>
                          </p:cTn>
                        </p:par>
                      </p:childTnLst>
                    </p:cTn>
                  </p:par>
                </p:childTnLst>
              </p:cTn>
              <p:nextCondLst>
                <p:cond evt="onClick" delay="0">
                  <p:tgtEl>
                    <p:spTgt spid="16"/>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83568" y="2132856"/>
            <a:ext cx="2592288"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 44 тыс. рублей без 13%</a:t>
            </a:r>
            <a:endParaRPr lang="ru-RU" dirty="0">
              <a:solidFill>
                <a:schemeClr val="tx1"/>
              </a:solidFill>
            </a:endParaRPr>
          </a:p>
        </p:txBody>
      </p:sp>
      <p:sp>
        <p:nvSpPr>
          <p:cNvPr id="2" name="TextBox 1"/>
          <p:cNvSpPr txBox="1"/>
          <p:nvPr/>
        </p:nvSpPr>
        <p:spPr>
          <a:xfrm>
            <a:off x="3779912" y="116632"/>
            <a:ext cx="1584176" cy="400110"/>
          </a:xfrm>
          <a:prstGeom prst="rect">
            <a:avLst/>
          </a:prstGeom>
          <a:noFill/>
        </p:spPr>
        <p:txBody>
          <a:bodyPr wrap="square" rtlCol="0">
            <a:spAutoFit/>
          </a:bodyPr>
          <a:lstStyle/>
          <a:p>
            <a:pPr algn="ctr"/>
            <a:r>
              <a:rPr lang="ru-RU" sz="2000" b="1" dirty="0" smtClean="0">
                <a:solidFill>
                  <a:schemeClr val="accent6">
                    <a:lumMod val="50000"/>
                  </a:schemeClr>
                </a:solidFill>
                <a:latin typeface="Comic Sans MS" pitchFamily="66" charset="0"/>
              </a:rPr>
              <a:t>Задание 2</a:t>
            </a:r>
            <a:endParaRPr lang="ru-RU" sz="2000" b="1" dirty="0">
              <a:solidFill>
                <a:schemeClr val="accent6">
                  <a:lumMod val="50000"/>
                </a:schemeClr>
              </a:solidFill>
              <a:latin typeface="Comic Sans MS" pitchFamily="66" charset="0"/>
            </a:endParaRPr>
          </a:p>
        </p:txBody>
      </p:sp>
      <p:sp>
        <p:nvSpPr>
          <p:cNvPr id="3" name="Прямоугольник 2"/>
          <p:cNvSpPr/>
          <p:nvPr/>
        </p:nvSpPr>
        <p:spPr>
          <a:xfrm>
            <a:off x="179512" y="476672"/>
            <a:ext cx="8712968" cy="923330"/>
          </a:xfrm>
          <a:prstGeom prst="rect">
            <a:avLst/>
          </a:prstGeom>
        </p:spPr>
        <p:txBody>
          <a:bodyPr wrap="square">
            <a:spAutoFit/>
          </a:bodyPr>
          <a:lstStyle/>
          <a:p>
            <a:r>
              <a:rPr lang="ru-RU" b="1" dirty="0" smtClean="0"/>
              <a:t>      - Ничего страшного, - сказал Рома, - у нас есть ещё и мамин выигрыш. Его мы можем потратить. Главное - посчитать, сколько нужно оставить на уплату налога с выигрыша.</a:t>
            </a:r>
            <a:endParaRPr lang="ru-RU" b="1" dirty="0"/>
          </a:p>
        </p:txBody>
      </p:sp>
      <p:sp>
        <p:nvSpPr>
          <p:cNvPr id="4" name="Прямоугольник 3"/>
          <p:cNvSpPr/>
          <p:nvPr/>
        </p:nvSpPr>
        <p:spPr>
          <a:xfrm>
            <a:off x="323528" y="1412776"/>
            <a:ext cx="8496944"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   Определи, какую сумму может потратить семья Ромы с маминого выигрыша. Закрась нужную карточку. Устно объясни свой выбор. </a:t>
            </a:r>
            <a:endParaRPr lang="ru-RU" b="1" dirty="0">
              <a:solidFill>
                <a:schemeClr val="accent2">
                  <a:lumMod val="50000"/>
                </a:schemeClr>
              </a:solidFill>
              <a:latin typeface="Comic Sans MS" pitchFamily="66" charset="0"/>
            </a:endParaRPr>
          </a:p>
        </p:txBody>
      </p:sp>
      <p:sp>
        <p:nvSpPr>
          <p:cNvPr id="5" name="Скругленный прямоугольник 4">
            <a:hlinkClick r:id="" action="ppaction://noaction">
              <a:snd r:embed="rId3" name="cashreg.wav"/>
            </a:hlinkClick>
          </p:cNvPr>
          <p:cNvSpPr/>
          <p:nvPr/>
        </p:nvSpPr>
        <p:spPr>
          <a:xfrm>
            <a:off x="6588224" y="2132856"/>
            <a:ext cx="1800200"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44 тыс. рублей </a:t>
            </a:r>
            <a:endParaRPr lang="ru-RU" dirty="0">
              <a:solidFill>
                <a:schemeClr val="tx1"/>
              </a:solidFill>
            </a:endParaRPr>
          </a:p>
        </p:txBody>
      </p:sp>
      <p:sp>
        <p:nvSpPr>
          <p:cNvPr id="6" name="Скругленный прямоугольник 5">
            <a:hlinkClick r:id="" action="ppaction://noaction">
              <a:snd r:embed="rId3" name="cashreg.wav"/>
            </a:hlinkClick>
          </p:cNvPr>
          <p:cNvSpPr/>
          <p:nvPr/>
        </p:nvSpPr>
        <p:spPr>
          <a:xfrm>
            <a:off x="3635896" y="2132856"/>
            <a:ext cx="2592000" cy="432048"/>
          </a:xfrm>
          <a:prstGeom prst="roundRect">
            <a:avLst/>
          </a:prstGeom>
          <a:solidFill>
            <a:schemeClr val="bg1"/>
          </a:solidFill>
          <a:ln w="127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 44 тыс. рублей без 15%</a:t>
            </a:r>
            <a:endParaRPr lang="ru-RU" dirty="0">
              <a:solidFill>
                <a:schemeClr val="tx1"/>
              </a:solidFill>
            </a:endParaRPr>
          </a:p>
        </p:txBody>
      </p:sp>
      <p:sp>
        <p:nvSpPr>
          <p:cNvPr id="8" name="Прямоугольник 7"/>
          <p:cNvSpPr/>
          <p:nvPr/>
        </p:nvSpPr>
        <p:spPr>
          <a:xfrm>
            <a:off x="395536" y="2780928"/>
            <a:ext cx="8352928"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С помощью калькулятора посчитай, какой налог с выигрыша в 44 тысячи рублей должна заплатить мама. Запиши свой ответ.</a:t>
            </a:r>
            <a:endParaRPr lang="ru-RU" b="1" dirty="0">
              <a:solidFill>
                <a:schemeClr val="accent2">
                  <a:lumMod val="50000"/>
                </a:schemeClr>
              </a:solidFill>
              <a:latin typeface="Comic Sans MS" pitchFamily="66" charset="0"/>
            </a:endParaRPr>
          </a:p>
        </p:txBody>
      </p:sp>
      <p:sp>
        <p:nvSpPr>
          <p:cNvPr id="9" name="Блок-схема: альтернативный процесс 8"/>
          <p:cNvSpPr/>
          <p:nvPr/>
        </p:nvSpPr>
        <p:spPr>
          <a:xfrm>
            <a:off x="7524328" y="3068960"/>
            <a:ext cx="1224136" cy="288000"/>
          </a:xfrm>
          <a:prstGeom prst="flowChartAlternateProcess">
            <a:avLst/>
          </a:prstGeom>
          <a:solidFill>
            <a:schemeClr val="accent3">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r>
              <a:rPr lang="ru-RU" dirty="0" smtClean="0">
                <a:solidFill>
                  <a:schemeClr val="tx1"/>
                </a:solidFill>
              </a:rPr>
              <a:t> 5 720 </a:t>
            </a:r>
            <a:r>
              <a:rPr lang="ru-RU" sz="1600" dirty="0" smtClean="0">
                <a:solidFill>
                  <a:schemeClr val="tx1"/>
                </a:solidFill>
              </a:rPr>
              <a:t>руб</a:t>
            </a:r>
            <a:r>
              <a:rPr lang="ru-RU" sz="1200" dirty="0" smtClean="0">
                <a:solidFill>
                  <a:schemeClr val="tx1"/>
                </a:solidFill>
              </a:rPr>
              <a:t>.</a:t>
            </a:r>
            <a:endParaRPr lang="ru-RU" dirty="0">
              <a:solidFill>
                <a:schemeClr val="tx1"/>
              </a:solidFill>
            </a:endParaRPr>
          </a:p>
        </p:txBody>
      </p:sp>
      <p:sp>
        <p:nvSpPr>
          <p:cNvPr id="10" name="Прямоугольник 9"/>
          <p:cNvSpPr/>
          <p:nvPr/>
        </p:nvSpPr>
        <p:spPr>
          <a:xfrm>
            <a:off x="467544" y="3501008"/>
            <a:ext cx="8064896"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b="1" i="1" dirty="0" smtClean="0">
                <a:solidFill>
                  <a:srgbClr val="FF0000"/>
                </a:solidFill>
              </a:rPr>
              <a:t>Подсказка </a:t>
            </a:r>
          </a:p>
          <a:p>
            <a:r>
              <a:rPr lang="ru-RU" dirty="0" smtClean="0"/>
              <a:t>Чтобы узнать процент от числа, нужно это число разделить на 100 и умножить полученный результат на нужное количество процентов.</a:t>
            </a:r>
            <a:endParaRPr lang="ru-RU" dirty="0"/>
          </a:p>
        </p:txBody>
      </p:sp>
      <p:sp>
        <p:nvSpPr>
          <p:cNvPr id="11" name="Прямоугольник 10"/>
          <p:cNvSpPr/>
          <p:nvPr/>
        </p:nvSpPr>
        <p:spPr>
          <a:xfrm>
            <a:off x="395536" y="5086925"/>
            <a:ext cx="8208912"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Посчитай, какая сумма останется от маминого выигрыша после уплаты налога. Запиши свои вычисления.</a:t>
            </a:r>
            <a:endParaRPr lang="ru-RU" b="1" dirty="0">
              <a:solidFill>
                <a:schemeClr val="accent2">
                  <a:lumMod val="50000"/>
                </a:schemeClr>
              </a:solidFill>
              <a:latin typeface="Comic Sans MS" pitchFamily="66" charset="0"/>
            </a:endParaRPr>
          </a:p>
        </p:txBody>
      </p:sp>
      <p:sp>
        <p:nvSpPr>
          <p:cNvPr id="12" name="Блок-схема: альтернативный процесс 11"/>
          <p:cNvSpPr/>
          <p:nvPr/>
        </p:nvSpPr>
        <p:spPr>
          <a:xfrm>
            <a:off x="467544" y="5805304"/>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44 000 – 5 720 = 38 280 (руб.)  </a:t>
            </a:r>
            <a:r>
              <a:rPr lang="ru-RU" dirty="0" smtClean="0">
                <a:solidFill>
                  <a:schemeClr val="tx1"/>
                </a:solidFill>
              </a:rPr>
              <a:t> </a:t>
            </a:r>
            <a:endParaRPr lang="ru-RU" dirty="0">
              <a:solidFill>
                <a:schemeClr val="tx1"/>
              </a:solidFill>
            </a:endParaRPr>
          </a:p>
        </p:txBody>
      </p:sp>
      <p:sp>
        <p:nvSpPr>
          <p:cNvPr id="13" name="Прямоугольник 12"/>
          <p:cNvSpPr/>
          <p:nvPr/>
        </p:nvSpPr>
        <p:spPr>
          <a:xfrm>
            <a:off x="467544" y="6228020"/>
            <a:ext cx="7200800" cy="369332"/>
          </a:xfrm>
          <a:prstGeom prst="rect">
            <a:avLst/>
          </a:prstGeom>
        </p:spPr>
        <p:txBody>
          <a:bodyPr wrap="square">
            <a:spAutoFit/>
          </a:bodyPr>
          <a:lstStyle/>
          <a:p>
            <a:r>
              <a:rPr lang="ru-RU" b="1" dirty="0" smtClean="0"/>
              <a:t>Ответ: от маминого выигрыша останется                       рублей . </a:t>
            </a:r>
            <a:endParaRPr lang="ru-RU" dirty="0"/>
          </a:p>
        </p:txBody>
      </p:sp>
      <p:sp>
        <p:nvSpPr>
          <p:cNvPr id="14" name="Блок-схема: альтернативный процесс 13"/>
          <p:cNvSpPr/>
          <p:nvPr/>
        </p:nvSpPr>
        <p:spPr>
          <a:xfrm>
            <a:off x="4788024" y="6237312"/>
            <a:ext cx="900000" cy="288000"/>
          </a:xfrm>
          <a:prstGeom prst="flowChartAlternateProcess">
            <a:avLst/>
          </a:prstGeom>
          <a:solidFill>
            <a:schemeClr val="accent3">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ru-RU" b="1" dirty="0" smtClean="0">
                <a:solidFill>
                  <a:schemeClr val="tx1"/>
                </a:solidFill>
              </a:rPr>
              <a:t>38 280</a:t>
            </a:r>
            <a:endParaRPr lang="ru-RU" b="1" dirty="0">
              <a:solidFill>
                <a:schemeClr val="tx1"/>
              </a:solidFill>
            </a:endParaRPr>
          </a:p>
        </p:txBody>
      </p:sp>
      <p:sp>
        <p:nvSpPr>
          <p:cNvPr id="15" name="Нашивка 14">
            <a:hlinkClick r:id="" action="ppaction://hlinkshowjump?jump=nextslide"/>
          </p:cNvPr>
          <p:cNvSpPr/>
          <p:nvPr/>
        </p:nvSpPr>
        <p:spPr>
          <a:xfrm>
            <a:off x="8604488" y="6309320"/>
            <a:ext cx="360000" cy="324000"/>
          </a:xfrm>
          <a:prstGeom prst="chevron">
            <a:avLst/>
          </a:prstGeom>
          <a:solidFill>
            <a:srgbClr val="DAEF5F"/>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solidFill>
                <a:schemeClr val="tx1"/>
              </a:solidFill>
            </a:endParaRPr>
          </a:p>
        </p:txBody>
      </p:sp>
      <p:sp>
        <p:nvSpPr>
          <p:cNvPr id="16" name="Блок-схема: альтернативный процесс 15"/>
          <p:cNvSpPr/>
          <p:nvPr/>
        </p:nvSpPr>
        <p:spPr>
          <a:xfrm>
            <a:off x="467544" y="4581128"/>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44 000 : 100</a:t>
            </a:r>
            <a:r>
              <a:rPr lang="ru-RU" sz="1600" b="1" dirty="0" smtClean="0">
                <a:solidFill>
                  <a:schemeClr val="tx1"/>
                </a:solidFill>
              </a:rPr>
              <a:t> </a:t>
            </a:r>
            <a:r>
              <a:rPr lang="ru-RU" sz="1600" b="1" dirty="0" err="1" smtClean="0">
                <a:solidFill>
                  <a:schemeClr val="tx1"/>
                </a:solidFill>
              </a:rPr>
              <a:t>х</a:t>
            </a:r>
            <a:r>
              <a:rPr lang="ru-RU" sz="1600" b="1" dirty="0" smtClean="0">
                <a:solidFill>
                  <a:schemeClr val="tx1"/>
                </a:solidFill>
              </a:rPr>
              <a:t> </a:t>
            </a:r>
            <a:r>
              <a:rPr lang="ru-RU" b="1" dirty="0" smtClean="0">
                <a:solidFill>
                  <a:schemeClr val="tx1"/>
                </a:solidFill>
              </a:rPr>
              <a:t>13 = 5 720 (руб.)  </a:t>
            </a:r>
            <a:r>
              <a:rPr lang="ru-RU" dirty="0" smtClean="0">
                <a:solidFill>
                  <a:schemeClr val="tx1"/>
                </a:solidFill>
              </a:rPr>
              <a:t> </a:t>
            </a:r>
            <a:endParaRPr lang="ru-RU" dirty="0">
              <a:solidFill>
                <a:schemeClr val="tx1"/>
              </a:solidFill>
            </a:endParaRPr>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7"/>
                                        </p:tgtEl>
                                        <p:attrNameLst>
                                          <p:attrName>fillcolor</p:attrName>
                                        </p:attrNameLst>
                                      </p:cBhvr>
                                      <p:to>
                                        <a:srgbClr val="8DE878"/>
                                      </p:to>
                                    </p:animClr>
                                    <p:set>
                                      <p:cBhvr>
                                        <p:cTn id="7" dur="2000" fill="hold"/>
                                        <p:tgtEl>
                                          <p:spTgt spid="7"/>
                                        </p:tgtEl>
                                        <p:attrNameLst>
                                          <p:attrName>fill.type</p:attrName>
                                        </p:attrNameLst>
                                      </p:cBhvr>
                                      <p:to>
                                        <p:strVal val="solid"/>
                                      </p:to>
                                    </p:set>
                                    <p:set>
                                      <p:cBhvr>
                                        <p:cTn id="8" dur="2000" fill="hold"/>
                                        <p:tgtEl>
                                          <p:spTgt spid="7"/>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7"/>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9">
                                            <p:txEl>
                                              <p:pRg st="0" end="0"/>
                                            </p:txEl>
                                          </p:spTgt>
                                        </p:tgtEl>
                                        <p:attrNameLst>
                                          <p:attrName>style.visibility</p:attrName>
                                        </p:attrNameLst>
                                      </p:cBhvr>
                                      <p:to>
                                        <p:strVal val="visible"/>
                                      </p:to>
                                    </p:set>
                                    <p:anim calcmode="discrete" valueType="clr">
                                      <p:cBhvr override="childStyle">
                                        <p:cTn id="14" dur="80"/>
                                        <p:tgtEl>
                                          <p:spTgt spid="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9">
                                            <p:txEl>
                                              <p:pRg st="0" end="0"/>
                                            </p:txEl>
                                          </p:spTgt>
                                        </p:tgtEl>
                                        <p:attrNameLst>
                                          <p:attrName>fill.type</p:attrName>
                                        </p:attrNameLst>
                                      </p:cBhvr>
                                      <p:to>
                                        <p:strVal val="solid"/>
                                      </p:to>
                                    </p:set>
                                  </p:childTnLst>
                                </p:cTn>
                              </p:par>
                            </p:childTnLst>
                          </p:cTn>
                        </p:par>
                      </p:childTnLst>
                    </p:cTn>
                  </p:par>
                </p:childTnLst>
              </p:cTn>
              <p:nextCondLst>
                <p:cond evt="onClick" delay="0">
                  <p:tgtEl>
                    <p:spTgt spid="9"/>
                  </p:tgtEl>
                </p:cond>
              </p:nextCondLst>
            </p:seq>
            <p:seq concurrent="1" nextAc="seek">
              <p:cTn id="17" restart="whenNotActive" fill="hold" evtFilter="cancelBubble" nodeType="interactiveSeq">
                <p:stCondLst>
                  <p:cond evt="onClick" delay="0">
                    <p:tgtEl>
                      <p:spTgt spid="12"/>
                    </p:tgtEl>
                  </p:cond>
                </p:stCondLst>
                <p:endSync evt="end" delay="0">
                  <p:rtn val="all"/>
                </p:endSync>
                <p:childTnLst>
                  <p:par>
                    <p:cTn id="18" fill="hold">
                      <p:stCondLst>
                        <p:cond delay="0"/>
                      </p:stCondLst>
                      <p:childTnLst>
                        <p:par>
                          <p:cTn id="19" fill="hold">
                            <p:stCondLst>
                              <p:cond delay="0"/>
                            </p:stCondLst>
                            <p:childTnLst>
                              <p:par>
                                <p:cTn id="20" presetID="27" presetClass="entr" presetSubtype="0" fill="hold" nodeType="clickEffect">
                                  <p:stCondLst>
                                    <p:cond delay="0"/>
                                  </p:stCondLst>
                                  <p:iterate type="lt">
                                    <p:tmPct val="50000"/>
                                  </p:iterate>
                                  <p:childTnLst>
                                    <p:set>
                                      <p:cBhvr>
                                        <p:cTn id="21" dur="1" fill="hold">
                                          <p:stCondLst>
                                            <p:cond delay="0"/>
                                          </p:stCondLst>
                                        </p:cTn>
                                        <p:tgtEl>
                                          <p:spTgt spid="12">
                                            <p:txEl>
                                              <p:pRg st="0" end="0"/>
                                            </p:txEl>
                                          </p:spTgt>
                                        </p:tgtEl>
                                        <p:attrNameLst>
                                          <p:attrName>style.visibility</p:attrName>
                                        </p:attrNameLst>
                                      </p:cBhvr>
                                      <p:to>
                                        <p:strVal val="visible"/>
                                      </p:to>
                                    </p:set>
                                    <p:anim calcmode="discrete" valueType="clr">
                                      <p:cBhvr override="childStyle">
                                        <p:cTn id="22" dur="80"/>
                                        <p:tgtEl>
                                          <p:spTgt spid="1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2">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12">
                                            <p:txEl>
                                              <p:pRg st="0" end="0"/>
                                            </p:txEl>
                                          </p:spTgt>
                                        </p:tgtEl>
                                        <p:attrNameLst>
                                          <p:attrName>fill.type</p:attrName>
                                        </p:attrNameLst>
                                      </p:cBhvr>
                                      <p:to>
                                        <p:strVal val="solid"/>
                                      </p:to>
                                    </p:set>
                                  </p:childTnLst>
                                </p:cTn>
                              </p:par>
                            </p:childTnLst>
                          </p:cTn>
                        </p:par>
                      </p:childTnLst>
                    </p:cTn>
                  </p:par>
                </p:childTnLst>
              </p:cTn>
              <p:nextCondLst>
                <p:cond evt="onClick" delay="0">
                  <p:tgtEl>
                    <p:spTgt spid="12"/>
                  </p:tgtEl>
                </p:cond>
              </p:nextCondLst>
            </p:seq>
            <p:seq concurrent="1" nextAc="seek">
              <p:cTn id="25" restart="whenNotActive" fill="hold" evtFilter="cancelBubble" nodeType="interactiveSeq">
                <p:stCondLst>
                  <p:cond evt="onClick" delay="0">
                    <p:tgtEl>
                      <p:spTgt spid="14"/>
                    </p:tgtEl>
                  </p:cond>
                </p:stCondLst>
                <p:endSync evt="end" delay="0">
                  <p:rtn val="all"/>
                </p:endSync>
                <p:childTnLst>
                  <p:par>
                    <p:cTn id="26" fill="hold">
                      <p:stCondLst>
                        <p:cond delay="0"/>
                      </p:stCondLst>
                      <p:childTnLst>
                        <p:par>
                          <p:cTn id="27" fill="hold">
                            <p:stCondLst>
                              <p:cond delay="0"/>
                            </p:stCondLst>
                            <p:childTnLst>
                              <p:par>
                                <p:cTn id="28" presetID="27" presetClass="entr" presetSubtype="0" fill="hold" nodeType="clickEffect">
                                  <p:stCondLst>
                                    <p:cond delay="0"/>
                                  </p:stCondLst>
                                  <p:iterate type="lt">
                                    <p:tmPct val="50000"/>
                                  </p:iterate>
                                  <p:childTnLst>
                                    <p:set>
                                      <p:cBhvr>
                                        <p:cTn id="29"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30" dur="8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32" dur="80"/>
                                        <p:tgtEl>
                                          <p:spTgt spid="14">
                                            <p:txEl>
                                              <p:pRg st="0" end="0"/>
                                            </p:txEl>
                                          </p:spTgt>
                                        </p:tgtEl>
                                        <p:attrNameLst>
                                          <p:attrName>fill.type</p:attrName>
                                        </p:attrNameLst>
                                      </p:cBhvr>
                                      <p:to>
                                        <p:strVal val="solid"/>
                                      </p:to>
                                    </p:set>
                                  </p:childTnLst>
                                </p:cTn>
                              </p:par>
                            </p:childTnLst>
                          </p:cTn>
                        </p:par>
                      </p:childTnLst>
                    </p:cTn>
                  </p:par>
                </p:childTnLst>
              </p:cTn>
              <p:nextCondLst>
                <p:cond evt="onClick" delay="0">
                  <p:tgtEl>
                    <p:spTgt spid="14"/>
                  </p:tgtEl>
                </p:cond>
              </p:nextCondLst>
            </p:seq>
            <p:seq concurrent="1" nextAc="seek">
              <p:cTn id="33" restart="whenNotActive" fill="hold" evtFilter="cancelBubble" nodeType="interactiveSeq">
                <p:stCondLst>
                  <p:cond evt="onClick" delay="0">
                    <p:tgtEl>
                      <p:spTgt spid="16"/>
                    </p:tgtEl>
                  </p:cond>
                </p:stCondLst>
                <p:endSync evt="end" delay="0">
                  <p:rtn val="all"/>
                </p:endSync>
                <p:childTnLst>
                  <p:par>
                    <p:cTn id="34" fill="hold">
                      <p:stCondLst>
                        <p:cond delay="0"/>
                      </p:stCondLst>
                      <p:childTnLst>
                        <p:par>
                          <p:cTn id="35" fill="hold">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16">
                                            <p:txEl>
                                              <p:pRg st="0" end="0"/>
                                            </p:txEl>
                                          </p:spTgt>
                                        </p:tgtEl>
                                        <p:attrNameLst>
                                          <p:attrName>style.visibility</p:attrName>
                                        </p:attrNameLst>
                                      </p:cBhvr>
                                      <p:to>
                                        <p:strVal val="visible"/>
                                      </p:to>
                                    </p:set>
                                    <p:anim calcmode="discrete" valueType="clr">
                                      <p:cBhvr override="childStyle">
                                        <p:cTn id="38" dur="80"/>
                                        <p:tgtEl>
                                          <p:spTgt spid="1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6">
                                            <p:txEl>
                                              <p:pRg st="0" end="0"/>
                                            </p:txEl>
                                          </p:spTgt>
                                        </p:tgtEl>
                                        <p:attrNameLst>
                                          <p:attrName>fillcolor</p:attrName>
                                        </p:attrNameLst>
                                      </p:cBhvr>
                                      <p:tavLst>
                                        <p:tav tm="0">
                                          <p:val>
                                            <p:clrVal>
                                              <a:schemeClr val="accent2"/>
                                            </p:clrVal>
                                          </p:val>
                                        </p:tav>
                                        <p:tav tm="50000">
                                          <p:val>
                                            <p:clrVal>
                                              <a:schemeClr val="hlink"/>
                                            </p:clrVal>
                                          </p:val>
                                        </p:tav>
                                      </p:tavLst>
                                    </p:anim>
                                    <p:set>
                                      <p:cBhvr>
                                        <p:cTn id="40" dur="80"/>
                                        <p:tgtEl>
                                          <p:spTgt spid="16">
                                            <p:txEl>
                                              <p:pRg st="0" end="0"/>
                                            </p:txEl>
                                          </p:spTgt>
                                        </p:tgtEl>
                                        <p:attrNameLst>
                                          <p:attrName>fill.type</p:attrName>
                                        </p:attrNameLst>
                                      </p:cBhvr>
                                      <p:to>
                                        <p:strVal val="solid"/>
                                      </p:to>
                                    </p:set>
                                  </p:childTnLst>
                                </p:cTn>
                              </p:par>
                            </p:childTnLst>
                          </p:cTn>
                        </p:par>
                      </p:childTnLst>
                    </p:cTn>
                  </p:par>
                </p:childTnLst>
              </p:cTn>
              <p:nextCondLst>
                <p:cond evt="onClick" delay="0">
                  <p:tgtEl>
                    <p:spTgt spid="16"/>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9912" y="116632"/>
            <a:ext cx="1584176" cy="400110"/>
          </a:xfrm>
          <a:prstGeom prst="rect">
            <a:avLst/>
          </a:prstGeom>
          <a:noFill/>
        </p:spPr>
        <p:txBody>
          <a:bodyPr wrap="square" rtlCol="0">
            <a:spAutoFit/>
          </a:bodyPr>
          <a:lstStyle/>
          <a:p>
            <a:pPr algn="ctr"/>
            <a:r>
              <a:rPr lang="ru-RU" sz="2000" b="1" dirty="0" smtClean="0">
                <a:solidFill>
                  <a:schemeClr val="accent6">
                    <a:lumMod val="50000"/>
                  </a:schemeClr>
                </a:solidFill>
                <a:latin typeface="Comic Sans MS" pitchFamily="66" charset="0"/>
              </a:rPr>
              <a:t>Задание 3</a:t>
            </a:r>
            <a:endParaRPr lang="ru-RU" sz="2000" b="1" dirty="0">
              <a:solidFill>
                <a:schemeClr val="accent6">
                  <a:lumMod val="50000"/>
                </a:schemeClr>
              </a:solidFill>
              <a:latin typeface="Comic Sans MS" pitchFamily="66" charset="0"/>
            </a:endParaRPr>
          </a:p>
        </p:txBody>
      </p:sp>
      <p:sp>
        <p:nvSpPr>
          <p:cNvPr id="3" name="Прямоугольник 2"/>
          <p:cNvSpPr/>
          <p:nvPr/>
        </p:nvSpPr>
        <p:spPr>
          <a:xfrm>
            <a:off x="251520" y="476672"/>
            <a:ext cx="8712968" cy="646331"/>
          </a:xfrm>
          <a:prstGeom prst="rect">
            <a:avLst/>
          </a:prstGeom>
        </p:spPr>
        <p:txBody>
          <a:bodyPr wrap="square">
            <a:spAutoFit/>
          </a:bodyPr>
          <a:lstStyle/>
          <a:p>
            <a:r>
              <a:rPr lang="ru-RU" b="1" dirty="0" smtClean="0"/>
              <a:t>      Рома решил подсчитать, каков настоящий (реальный) доход получила его семья от участия в розыгрыше.  </a:t>
            </a:r>
            <a:endParaRPr lang="ru-RU" b="1" dirty="0"/>
          </a:p>
        </p:txBody>
      </p:sp>
      <p:sp>
        <p:nvSpPr>
          <p:cNvPr id="4" name="Прямоугольник 3"/>
          <p:cNvSpPr/>
          <p:nvPr/>
        </p:nvSpPr>
        <p:spPr>
          <a:xfrm>
            <a:off x="323528" y="1124744"/>
            <a:ext cx="8640960"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   Помоги Роме определить, какие данные ему для этого потребуются. Выбери нужные варианты ответа. </a:t>
            </a:r>
            <a:endParaRPr lang="ru-RU" b="1" dirty="0">
              <a:solidFill>
                <a:schemeClr val="accent2">
                  <a:lumMod val="50000"/>
                </a:schemeClr>
              </a:solidFill>
              <a:latin typeface="Comic Sans MS" pitchFamily="66" charset="0"/>
            </a:endParaRPr>
          </a:p>
        </p:txBody>
      </p:sp>
      <p:sp>
        <p:nvSpPr>
          <p:cNvPr id="5" name="Скругленный прямоугольник 4"/>
          <p:cNvSpPr/>
          <p:nvPr/>
        </p:nvSpPr>
        <p:spPr>
          <a:xfrm>
            <a:off x="755576" y="1844824"/>
            <a:ext cx="414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600" dirty="0" smtClean="0"/>
              <a:t>Количество денег, потраченных на билеты. </a:t>
            </a:r>
            <a:endParaRPr lang="ru-RU" sz="1600" b="1" dirty="0"/>
          </a:p>
        </p:txBody>
      </p:sp>
      <p:sp>
        <p:nvSpPr>
          <p:cNvPr id="7" name="Скругленный прямоугольник 6"/>
          <p:cNvSpPr/>
          <p:nvPr/>
        </p:nvSpPr>
        <p:spPr>
          <a:xfrm>
            <a:off x="755576" y="2276872"/>
            <a:ext cx="414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600" dirty="0" smtClean="0"/>
              <a:t>Количество билетов, купленных папой.</a:t>
            </a:r>
            <a:endParaRPr lang="ru-RU" sz="1600" b="1" dirty="0"/>
          </a:p>
        </p:txBody>
      </p:sp>
      <p:sp>
        <p:nvSpPr>
          <p:cNvPr id="8" name="Скругленный прямоугольник 7"/>
          <p:cNvSpPr/>
          <p:nvPr/>
        </p:nvSpPr>
        <p:spPr>
          <a:xfrm>
            <a:off x="755576" y="2708920"/>
            <a:ext cx="414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600" dirty="0" smtClean="0"/>
              <a:t> Размер налога на выигрыш.</a:t>
            </a:r>
            <a:endParaRPr lang="ru-RU" sz="1600" b="1" dirty="0"/>
          </a:p>
        </p:txBody>
      </p:sp>
      <p:sp>
        <p:nvSpPr>
          <p:cNvPr id="9" name="Скругленный прямоугольник 8"/>
          <p:cNvSpPr/>
          <p:nvPr/>
        </p:nvSpPr>
        <p:spPr>
          <a:xfrm>
            <a:off x="755576" y="3140968"/>
            <a:ext cx="414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600" dirty="0" smtClean="0"/>
              <a:t> Сумма маминого выигрыша.</a:t>
            </a:r>
            <a:endParaRPr lang="ru-RU" sz="1600" b="1" dirty="0"/>
          </a:p>
        </p:txBody>
      </p:sp>
      <p:sp>
        <p:nvSpPr>
          <p:cNvPr id="10" name="Скругленный прямоугольник 9"/>
          <p:cNvSpPr/>
          <p:nvPr/>
        </p:nvSpPr>
        <p:spPr>
          <a:xfrm>
            <a:off x="755576" y="3573016"/>
            <a:ext cx="414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600" dirty="0" smtClean="0"/>
              <a:t> Сумма выигрыша, выпавшая на все билеты.</a:t>
            </a:r>
            <a:endParaRPr lang="ru-RU" sz="1600" b="1" dirty="0"/>
          </a:p>
        </p:txBody>
      </p:sp>
      <p:sp>
        <p:nvSpPr>
          <p:cNvPr id="11" name="Прямоугольник 10"/>
          <p:cNvSpPr/>
          <p:nvPr/>
        </p:nvSpPr>
        <p:spPr>
          <a:xfrm>
            <a:off x="251520" y="4077072"/>
            <a:ext cx="8892480" cy="369332"/>
          </a:xfrm>
          <a:prstGeom prst="rect">
            <a:avLst/>
          </a:prstGeom>
        </p:spPr>
        <p:txBody>
          <a:bodyPr wrap="square">
            <a:spAutoFit/>
          </a:bodyPr>
          <a:lstStyle/>
          <a:p>
            <a:r>
              <a:rPr lang="ru-RU" b="1" dirty="0" smtClean="0">
                <a:solidFill>
                  <a:schemeClr val="accent2">
                    <a:lumMod val="50000"/>
                  </a:schemeClr>
                </a:solidFill>
                <a:latin typeface="Comic Sans MS" pitchFamily="66" charset="0"/>
                <a:cs typeface="Arial" pitchFamily="34" charset="0"/>
              </a:rPr>
              <a:t>Устно составь план решения задачи. Выполни необходимые вычисления.</a:t>
            </a:r>
            <a:endParaRPr lang="ru-RU" b="1" dirty="0">
              <a:solidFill>
                <a:schemeClr val="accent2">
                  <a:lumMod val="50000"/>
                </a:schemeClr>
              </a:solidFill>
              <a:latin typeface="Comic Sans MS" pitchFamily="66" charset="0"/>
              <a:cs typeface="Arial" pitchFamily="34" charset="0"/>
            </a:endParaRPr>
          </a:p>
        </p:txBody>
      </p:sp>
      <p:sp>
        <p:nvSpPr>
          <p:cNvPr id="12" name="Прямоугольник 11"/>
          <p:cNvSpPr/>
          <p:nvPr/>
        </p:nvSpPr>
        <p:spPr>
          <a:xfrm>
            <a:off x="323528" y="5147900"/>
            <a:ext cx="8568952" cy="369332"/>
          </a:xfrm>
          <a:prstGeom prst="rect">
            <a:avLst/>
          </a:prstGeom>
        </p:spPr>
        <p:txBody>
          <a:bodyPr wrap="square">
            <a:spAutoFit/>
          </a:bodyPr>
          <a:lstStyle/>
          <a:p>
            <a:r>
              <a:rPr lang="ru-RU" dirty="0" smtClean="0"/>
              <a:t>Найди сумму всех расходов, связанных с розыгрышем. </a:t>
            </a:r>
            <a:endParaRPr lang="ru-RU" dirty="0"/>
          </a:p>
        </p:txBody>
      </p:sp>
      <p:sp>
        <p:nvSpPr>
          <p:cNvPr id="13" name="Прямоугольник 12"/>
          <p:cNvSpPr/>
          <p:nvPr/>
        </p:nvSpPr>
        <p:spPr>
          <a:xfrm>
            <a:off x="323528" y="5939988"/>
            <a:ext cx="8208912" cy="369332"/>
          </a:xfrm>
          <a:prstGeom prst="rect">
            <a:avLst/>
          </a:prstGeom>
        </p:spPr>
        <p:txBody>
          <a:bodyPr wrap="square">
            <a:spAutoFit/>
          </a:bodyPr>
          <a:lstStyle/>
          <a:p>
            <a:r>
              <a:rPr lang="ru-RU" dirty="0" smtClean="0"/>
              <a:t>Посчитай, каков настоящий (реальный) доход семьи от участия в лотерее. </a:t>
            </a:r>
            <a:endParaRPr lang="ru-RU" dirty="0"/>
          </a:p>
        </p:txBody>
      </p:sp>
      <p:sp>
        <p:nvSpPr>
          <p:cNvPr id="14" name="Прямоугольник 13"/>
          <p:cNvSpPr/>
          <p:nvPr/>
        </p:nvSpPr>
        <p:spPr>
          <a:xfrm>
            <a:off x="323528" y="4365104"/>
            <a:ext cx="7992888" cy="369332"/>
          </a:xfrm>
          <a:prstGeom prst="rect">
            <a:avLst/>
          </a:prstGeom>
        </p:spPr>
        <p:txBody>
          <a:bodyPr wrap="square">
            <a:spAutoFit/>
          </a:bodyPr>
          <a:lstStyle/>
          <a:p>
            <a:r>
              <a:rPr lang="ru-RU" dirty="0" smtClean="0"/>
              <a:t>Найди сумму выигрыша, выпавшую на все купленные билеты. </a:t>
            </a:r>
            <a:endParaRPr lang="ru-RU" dirty="0"/>
          </a:p>
        </p:txBody>
      </p:sp>
      <p:sp>
        <p:nvSpPr>
          <p:cNvPr id="15" name="Блок-схема: альтернативный процесс 14"/>
          <p:cNvSpPr/>
          <p:nvPr/>
        </p:nvSpPr>
        <p:spPr>
          <a:xfrm>
            <a:off x="467544" y="4725144"/>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44 000 + 100 = 44 100 (руб.)  </a:t>
            </a:r>
            <a:r>
              <a:rPr lang="ru-RU" dirty="0" smtClean="0">
                <a:solidFill>
                  <a:schemeClr val="tx1"/>
                </a:solidFill>
              </a:rPr>
              <a:t> </a:t>
            </a:r>
            <a:endParaRPr lang="ru-RU" dirty="0">
              <a:solidFill>
                <a:schemeClr val="tx1"/>
              </a:solidFill>
            </a:endParaRPr>
          </a:p>
        </p:txBody>
      </p:sp>
      <p:sp>
        <p:nvSpPr>
          <p:cNvPr id="16" name="Блок-схема: альтернативный процесс 15"/>
          <p:cNvSpPr/>
          <p:nvPr/>
        </p:nvSpPr>
        <p:spPr>
          <a:xfrm>
            <a:off x="467544" y="5517272"/>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5 720 + 100 </a:t>
            </a:r>
            <a:r>
              <a:rPr lang="ru-RU" sz="1400" b="1" dirty="0" err="1" smtClean="0">
                <a:solidFill>
                  <a:schemeClr val="tx1"/>
                </a:solidFill>
              </a:rPr>
              <a:t>х</a:t>
            </a:r>
            <a:r>
              <a:rPr lang="ru-RU" b="1" dirty="0" smtClean="0">
                <a:solidFill>
                  <a:schemeClr val="tx1"/>
                </a:solidFill>
              </a:rPr>
              <a:t> 6 = 6 320 (руб.)  </a:t>
            </a:r>
            <a:r>
              <a:rPr lang="ru-RU" dirty="0" smtClean="0">
                <a:solidFill>
                  <a:schemeClr val="tx1"/>
                </a:solidFill>
              </a:rPr>
              <a:t> </a:t>
            </a:r>
            <a:endParaRPr lang="ru-RU" dirty="0">
              <a:solidFill>
                <a:schemeClr val="tx1"/>
              </a:solidFill>
            </a:endParaRPr>
          </a:p>
        </p:txBody>
      </p:sp>
      <p:sp>
        <p:nvSpPr>
          <p:cNvPr id="17" name="Блок-схема: альтернативный процесс 16"/>
          <p:cNvSpPr/>
          <p:nvPr/>
        </p:nvSpPr>
        <p:spPr>
          <a:xfrm>
            <a:off x="467544" y="6309320"/>
            <a:ext cx="36004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44 100 – 6 320 = 37 780 (руб.)  </a:t>
            </a:r>
            <a:r>
              <a:rPr lang="ru-RU" dirty="0" smtClean="0">
                <a:solidFill>
                  <a:schemeClr val="tx1"/>
                </a:solidFill>
              </a:rPr>
              <a:t> </a:t>
            </a:r>
            <a:endParaRPr lang="ru-RU" dirty="0">
              <a:solidFill>
                <a:schemeClr val="tx1"/>
              </a:solidFill>
            </a:endParaRPr>
          </a:p>
        </p:txBody>
      </p:sp>
      <p:sp>
        <p:nvSpPr>
          <p:cNvPr id="18" name="Скругленный прямоугольник 17"/>
          <p:cNvSpPr/>
          <p:nvPr/>
        </p:nvSpPr>
        <p:spPr>
          <a:xfrm>
            <a:off x="287488" y="2708920"/>
            <a:ext cx="360000" cy="360000"/>
          </a:xfrm>
          <a:prstGeom prst="roundRect">
            <a:avLst/>
          </a:prstGeom>
          <a:solidFill>
            <a:schemeClr val="bg1"/>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9" name="Рисунок 18" descr="galka001.png">
            <a:hlinkClick r:id="" action="ppaction://noaction">
              <a:snd r:embed="rId2" name="chimes.wav"/>
            </a:hlinkClick>
          </p:cNvPr>
          <p:cNvPicPr>
            <a:picLocks noChangeAspect="1"/>
          </p:cNvPicPr>
          <p:nvPr/>
        </p:nvPicPr>
        <p:blipFill>
          <a:blip r:embed="rId3" cstate="print"/>
          <a:stretch>
            <a:fillRect/>
          </a:stretch>
        </p:blipFill>
        <p:spPr>
          <a:xfrm>
            <a:off x="287488" y="2708920"/>
            <a:ext cx="324000" cy="324000"/>
          </a:xfrm>
          <a:prstGeom prst="rect">
            <a:avLst/>
          </a:prstGeom>
        </p:spPr>
      </p:pic>
      <p:sp>
        <p:nvSpPr>
          <p:cNvPr id="20" name="Скругленный прямоугольник 19"/>
          <p:cNvSpPr/>
          <p:nvPr/>
        </p:nvSpPr>
        <p:spPr>
          <a:xfrm>
            <a:off x="287488" y="3140960"/>
            <a:ext cx="360000" cy="360000"/>
          </a:xfrm>
          <a:prstGeom prst="roundRect">
            <a:avLst/>
          </a:prstGeom>
          <a:solidFill>
            <a:schemeClr val="bg1"/>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1" name="Рисунок 20" descr="galka001.png">
            <a:hlinkClick r:id="" action="ppaction://noaction">
              <a:snd r:embed="rId2" name="chimes.wav"/>
            </a:hlinkClick>
          </p:cNvPr>
          <p:cNvPicPr>
            <a:picLocks noChangeAspect="1"/>
          </p:cNvPicPr>
          <p:nvPr/>
        </p:nvPicPr>
        <p:blipFill>
          <a:blip r:embed="rId3" cstate="print"/>
          <a:stretch>
            <a:fillRect/>
          </a:stretch>
        </p:blipFill>
        <p:spPr>
          <a:xfrm>
            <a:off x="287488" y="3177008"/>
            <a:ext cx="324000" cy="324000"/>
          </a:xfrm>
          <a:prstGeom prst="rect">
            <a:avLst/>
          </a:prstGeom>
        </p:spPr>
      </p:pic>
      <p:sp>
        <p:nvSpPr>
          <p:cNvPr id="22" name="Скругленный прямоугольник 21"/>
          <p:cNvSpPr/>
          <p:nvPr/>
        </p:nvSpPr>
        <p:spPr>
          <a:xfrm>
            <a:off x="287488" y="2276864"/>
            <a:ext cx="360000" cy="360000"/>
          </a:xfrm>
          <a:prstGeom prst="roundRect">
            <a:avLst/>
          </a:prstGeom>
          <a:solidFill>
            <a:schemeClr val="bg1"/>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3" name="Рисунок 22" descr="galka001.png">
            <a:hlinkClick r:id="" action="ppaction://noaction">
              <a:snd r:embed="rId2" name="chimes.wav"/>
            </a:hlinkClick>
          </p:cNvPr>
          <p:cNvPicPr>
            <a:picLocks noChangeAspect="1"/>
          </p:cNvPicPr>
          <p:nvPr/>
        </p:nvPicPr>
        <p:blipFill>
          <a:blip r:embed="rId3" cstate="print"/>
          <a:stretch>
            <a:fillRect/>
          </a:stretch>
        </p:blipFill>
        <p:spPr>
          <a:xfrm>
            <a:off x="287488" y="2312912"/>
            <a:ext cx="324000" cy="324000"/>
          </a:xfrm>
          <a:prstGeom prst="rect">
            <a:avLst/>
          </a:prstGeom>
        </p:spPr>
      </p:pic>
      <p:sp>
        <p:nvSpPr>
          <p:cNvPr id="24" name="Скругленный прямоугольник 23"/>
          <p:cNvSpPr/>
          <p:nvPr/>
        </p:nvSpPr>
        <p:spPr>
          <a:xfrm>
            <a:off x="287488" y="1844824"/>
            <a:ext cx="360000" cy="360000"/>
          </a:xfrm>
          <a:prstGeom prst="roundRect">
            <a:avLst/>
          </a:prstGeom>
          <a:solidFill>
            <a:schemeClr val="bg1"/>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5" name="Рисунок 24" descr="galka001.png">
            <a:hlinkClick r:id="" action="ppaction://noaction">
              <a:snd r:embed="rId2" name="chimes.wav"/>
            </a:hlinkClick>
          </p:cNvPr>
          <p:cNvPicPr>
            <a:picLocks noChangeAspect="1"/>
          </p:cNvPicPr>
          <p:nvPr/>
        </p:nvPicPr>
        <p:blipFill>
          <a:blip r:embed="rId3" cstate="print"/>
          <a:stretch>
            <a:fillRect/>
          </a:stretch>
        </p:blipFill>
        <p:spPr>
          <a:xfrm>
            <a:off x="287488" y="1880872"/>
            <a:ext cx="324000" cy="324000"/>
          </a:xfrm>
          <a:prstGeom prst="rect">
            <a:avLst/>
          </a:prstGeom>
        </p:spPr>
      </p:pic>
      <p:sp>
        <p:nvSpPr>
          <p:cNvPr id="26" name="Скругленный прямоугольник 25"/>
          <p:cNvSpPr/>
          <p:nvPr/>
        </p:nvSpPr>
        <p:spPr>
          <a:xfrm>
            <a:off x="287488" y="3573008"/>
            <a:ext cx="360000" cy="360000"/>
          </a:xfrm>
          <a:prstGeom prst="roundRect">
            <a:avLst/>
          </a:prstGeom>
          <a:solidFill>
            <a:schemeClr val="bg1"/>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7" name="Рисунок 26" descr="galka001.png">
            <a:hlinkClick r:id="" action="ppaction://noaction">
              <a:snd r:embed="rId2" name="chimes.wav"/>
            </a:hlinkClick>
          </p:cNvPr>
          <p:cNvPicPr>
            <a:picLocks noChangeAspect="1"/>
          </p:cNvPicPr>
          <p:nvPr/>
        </p:nvPicPr>
        <p:blipFill>
          <a:blip r:embed="rId3" cstate="print"/>
          <a:stretch>
            <a:fillRect/>
          </a:stretch>
        </p:blipFill>
        <p:spPr>
          <a:xfrm>
            <a:off x="287488" y="3609056"/>
            <a:ext cx="324000" cy="324000"/>
          </a:xfrm>
          <a:prstGeom prst="rect">
            <a:avLst/>
          </a:prstGeom>
        </p:spPr>
      </p:pic>
      <p:pic>
        <p:nvPicPr>
          <p:cNvPr id="28" name="Picture 2" descr="Картинки по финансовой грамотности на прозрачном фоне"/>
          <p:cNvPicPr>
            <a:picLocks noChangeAspect="1" noChangeArrowheads="1"/>
          </p:cNvPicPr>
          <p:nvPr/>
        </p:nvPicPr>
        <p:blipFill>
          <a:blip r:embed="rId4" cstate="print">
            <a:clrChange>
              <a:clrFrom>
                <a:srgbClr val="FFFFFF"/>
              </a:clrFrom>
              <a:clrTo>
                <a:srgbClr val="FFFFFF">
                  <a:alpha val="0"/>
                </a:srgbClr>
              </a:clrTo>
            </a:clrChange>
          </a:blip>
          <a:srcRect l="36166" t="4725" r="37001" b="11801"/>
          <a:stretch>
            <a:fillRect/>
          </a:stretch>
        </p:blipFill>
        <p:spPr bwMode="auto">
          <a:xfrm>
            <a:off x="6588224" y="1556792"/>
            <a:ext cx="1062456" cy="2448272"/>
          </a:xfrm>
          <a:prstGeom prst="rect">
            <a:avLst/>
          </a:prstGeom>
          <a:noFill/>
        </p:spPr>
      </p:pic>
      <p:sp>
        <p:nvSpPr>
          <p:cNvPr id="29" name="Нашивка 28">
            <a:hlinkClick r:id="" action="ppaction://hlinkshowjump?jump=nextslide"/>
          </p:cNvPr>
          <p:cNvSpPr/>
          <p:nvPr/>
        </p:nvSpPr>
        <p:spPr>
          <a:xfrm>
            <a:off x="8604488" y="6309320"/>
            <a:ext cx="360000" cy="324000"/>
          </a:xfrm>
          <a:prstGeom prst="chevron">
            <a:avLst/>
          </a:prstGeom>
          <a:solidFill>
            <a:srgbClr val="DAEF5F"/>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solidFill>
                <a:schemeClr val="tx1"/>
              </a:solidFill>
            </a:endParaRPr>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5">
                                            <p:txEl>
                                              <p:pRg st="0" end="0"/>
                                            </p:txEl>
                                          </p:spTgt>
                                        </p:tgtEl>
                                        <p:attrNameLst>
                                          <p:attrName>style.visibility</p:attrName>
                                        </p:attrNameLst>
                                      </p:cBhvr>
                                      <p:to>
                                        <p:strVal val="visible"/>
                                      </p:to>
                                    </p:set>
                                    <p:anim calcmode="discrete" valueType="clr">
                                      <p:cBhvr override="childStyle">
                                        <p:cTn id="7" dur="80"/>
                                        <p:tgtEl>
                                          <p:spTgt spid="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5">
                                            <p:txEl>
                                              <p:pRg st="0" end="0"/>
                                            </p:txEl>
                                          </p:spTgt>
                                        </p:tgtEl>
                                        <p:attrNameLst>
                                          <p:attrName>fill.type</p:attrName>
                                        </p:attrNameLst>
                                      </p:cBhvr>
                                      <p:to>
                                        <p:strVal val="solid"/>
                                      </p:to>
                                    </p:set>
                                  </p:childTnLst>
                                </p:cTn>
                              </p:par>
                            </p:childTnLst>
                          </p:cTn>
                        </p:par>
                      </p:childTnLst>
                    </p:cTn>
                  </p:par>
                </p:childTnLst>
              </p:cTn>
              <p:nextCondLst>
                <p:cond evt="onClick" delay="0">
                  <p:tgtEl>
                    <p:spTgt spid="15"/>
                  </p:tgtEl>
                </p:cond>
              </p:nextCondLst>
            </p:seq>
            <p:seq concurrent="1" nextAc="seek">
              <p:cTn id="10" restart="whenNotActive" fill="hold" evtFilter="cancelBubble" nodeType="interactiveSeq">
                <p:stCondLst>
                  <p:cond evt="onClick" delay="0">
                    <p:tgtEl>
                      <p:spTgt spid="16"/>
                    </p:tgtEl>
                  </p:cond>
                </p:stCondLst>
                <p:endSync evt="end" delay="0">
                  <p:rtn val="all"/>
                </p:endSync>
                <p:childTnLst>
                  <p:par>
                    <p:cTn id="11" fill="hold">
                      <p:stCondLst>
                        <p:cond delay="0"/>
                      </p:stCondLst>
                      <p:childTnLst>
                        <p:par>
                          <p:cTn id="12" fill="hold">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6">
                                            <p:txEl>
                                              <p:pRg st="0" end="0"/>
                                            </p:txEl>
                                          </p:spTgt>
                                        </p:tgtEl>
                                        <p:attrNameLst>
                                          <p:attrName>style.visibility</p:attrName>
                                        </p:attrNameLst>
                                      </p:cBhvr>
                                      <p:to>
                                        <p:strVal val="visible"/>
                                      </p:to>
                                    </p:set>
                                    <p:anim calcmode="discrete" valueType="clr">
                                      <p:cBhvr override="childStyle">
                                        <p:cTn id="15" dur="80"/>
                                        <p:tgtEl>
                                          <p:spTgt spid="1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6">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6">
                                            <p:txEl>
                                              <p:pRg st="0" end="0"/>
                                            </p:txEl>
                                          </p:spTgt>
                                        </p:tgtEl>
                                        <p:attrNameLst>
                                          <p:attrName>fill.type</p:attrName>
                                        </p:attrNameLst>
                                      </p:cBhvr>
                                      <p:to>
                                        <p:strVal val="solid"/>
                                      </p:to>
                                    </p:set>
                                  </p:childTnLst>
                                </p:cTn>
                              </p:par>
                            </p:childTnLst>
                          </p:cTn>
                        </p:par>
                      </p:childTnLst>
                    </p:cTn>
                  </p:par>
                </p:childTnLst>
              </p:cTn>
              <p:nextCondLst>
                <p:cond evt="onClick" delay="0">
                  <p:tgtEl>
                    <p:spTgt spid="16"/>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17">
                                            <p:txEl>
                                              <p:pRg st="0" end="0"/>
                                            </p:txEl>
                                          </p:spTgt>
                                        </p:tgtEl>
                                        <p:attrNameLst>
                                          <p:attrName>style.visibility</p:attrName>
                                        </p:attrNameLst>
                                      </p:cBhvr>
                                      <p:to>
                                        <p:strVal val="visible"/>
                                      </p:to>
                                    </p:set>
                                    <p:anim calcmode="discrete" valueType="clr">
                                      <p:cBhvr override="childStyle">
                                        <p:cTn id="23" dur="80"/>
                                        <p:tgtEl>
                                          <p:spTgt spid="1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17">
                                            <p:txEl>
                                              <p:pRg st="0" end="0"/>
                                            </p:txEl>
                                          </p:spTgt>
                                        </p:tgtEl>
                                        <p:attrNameLst>
                                          <p:attrName>fillcolor</p:attrName>
                                        </p:attrNameLst>
                                      </p:cBhvr>
                                      <p:tavLst>
                                        <p:tav tm="0">
                                          <p:val>
                                            <p:clrVal>
                                              <a:schemeClr val="accent2"/>
                                            </p:clrVal>
                                          </p:val>
                                        </p:tav>
                                        <p:tav tm="50000">
                                          <p:val>
                                            <p:clrVal>
                                              <a:schemeClr val="hlink"/>
                                            </p:clrVal>
                                          </p:val>
                                        </p:tav>
                                      </p:tavLst>
                                    </p:anim>
                                    <p:set>
                                      <p:cBhvr>
                                        <p:cTn id="25" dur="80"/>
                                        <p:tgtEl>
                                          <p:spTgt spid="17">
                                            <p:txEl>
                                              <p:pRg st="0" end="0"/>
                                            </p:txEl>
                                          </p:spTgt>
                                        </p:tgtEl>
                                        <p:attrNameLst>
                                          <p:attrName>fill.type</p:attrName>
                                        </p:attrNameLst>
                                      </p:cBhvr>
                                      <p:to>
                                        <p:strVal val="solid"/>
                                      </p:to>
                                    </p:set>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18"/>
                    </p:tgtEl>
                  </p:cond>
                </p:stCondLst>
                <p:endSync evt="end" delay="0">
                  <p:rtn val="all"/>
                </p:endSync>
                <p:childTnLst>
                  <p:par>
                    <p:cTn id="27" fill="hold">
                      <p:stCondLst>
                        <p:cond delay="0"/>
                      </p:stCondLst>
                      <p:childTnLst>
                        <p:par>
                          <p:cTn id="28" fill="hold">
                            <p:stCondLst>
                              <p:cond delay="0"/>
                            </p:stCondLst>
                            <p:childTnLst>
                              <p:par>
                                <p:cTn id="29" presetID="53"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subTnLst>
                                    <p:audio>
                                      <p:cMediaNode>
                                        <p:cTn display="0" masterRel="sameClick">
                                          <p:stCondLst>
                                            <p:cond evt="begin" delay="0">
                                              <p:tn val="29"/>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8"/>
                  </p:tgtEl>
                </p:cond>
              </p:nextCondLst>
            </p:seq>
            <p:seq concurrent="1" nextAc="seek">
              <p:cTn id="34" restart="whenNotActive" fill="hold" evtFilter="cancelBubble" nodeType="interactiveSeq">
                <p:stCondLst>
                  <p:cond evt="onClick" delay="0">
                    <p:tgtEl>
                      <p:spTgt spid="20"/>
                    </p:tgtEl>
                  </p:cond>
                </p:stCondLst>
                <p:endSync evt="end" delay="0">
                  <p:rtn val="all"/>
                </p:endSync>
                <p:childTnLst>
                  <p:par>
                    <p:cTn id="35" fill="hold">
                      <p:stCondLst>
                        <p:cond delay="0"/>
                      </p:stCondLst>
                      <p:childTnLst>
                        <p:par>
                          <p:cTn id="36" fill="hold">
                            <p:stCondLst>
                              <p:cond delay="0"/>
                            </p:stCondLst>
                            <p:childTnLst>
                              <p:par>
                                <p:cTn id="37" presetID="53"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p:cTn id="39" dur="500" fill="hold"/>
                                        <p:tgtEl>
                                          <p:spTgt spid="21"/>
                                        </p:tgtEl>
                                        <p:attrNameLst>
                                          <p:attrName>ppt_w</p:attrName>
                                        </p:attrNameLst>
                                      </p:cBhvr>
                                      <p:tavLst>
                                        <p:tav tm="0">
                                          <p:val>
                                            <p:fltVal val="0"/>
                                          </p:val>
                                        </p:tav>
                                        <p:tav tm="100000">
                                          <p:val>
                                            <p:strVal val="#ppt_w"/>
                                          </p:val>
                                        </p:tav>
                                      </p:tavLst>
                                    </p:anim>
                                    <p:anim calcmode="lin" valueType="num">
                                      <p:cBhvr>
                                        <p:cTn id="40" dur="500" fill="hold"/>
                                        <p:tgtEl>
                                          <p:spTgt spid="21"/>
                                        </p:tgtEl>
                                        <p:attrNameLst>
                                          <p:attrName>ppt_h</p:attrName>
                                        </p:attrNameLst>
                                      </p:cBhvr>
                                      <p:tavLst>
                                        <p:tav tm="0">
                                          <p:val>
                                            <p:fltVal val="0"/>
                                          </p:val>
                                        </p:tav>
                                        <p:tav tm="100000">
                                          <p:val>
                                            <p:strVal val="#ppt_h"/>
                                          </p:val>
                                        </p:tav>
                                      </p:tavLst>
                                    </p:anim>
                                    <p:animEffect transition="in" filter="fade">
                                      <p:cBhvr>
                                        <p:cTn id="41" dur="500"/>
                                        <p:tgtEl>
                                          <p:spTgt spid="21"/>
                                        </p:tgtEl>
                                      </p:cBhvr>
                                    </p:animEffect>
                                  </p:childTnLst>
                                  <p:subTnLst>
                                    <p:audio>
                                      <p:cMediaNode>
                                        <p:cTn display="0" masterRel="sameClick">
                                          <p:stCondLst>
                                            <p:cond evt="begin" delay="0">
                                              <p:tn val="37"/>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20"/>
                  </p:tgtEl>
                </p:cond>
              </p:nextCondLst>
            </p:seq>
            <p:seq concurrent="1" nextAc="seek">
              <p:cTn id="42" restart="whenNotActive" fill="hold" evtFilter="cancelBubble" nodeType="interactiveSeq">
                <p:stCondLst>
                  <p:cond evt="onClick" delay="0">
                    <p:tgtEl>
                      <p:spTgt spid="22"/>
                    </p:tgtEl>
                  </p:cond>
                </p:stCondLst>
                <p:endSync evt="end" delay="0">
                  <p:rtn val="all"/>
                </p:endSync>
                <p:childTnLst>
                  <p:par>
                    <p:cTn id="43" fill="hold">
                      <p:stCondLst>
                        <p:cond delay="0"/>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p:cTn id="47" dur="500" fill="hold"/>
                                        <p:tgtEl>
                                          <p:spTgt spid="23"/>
                                        </p:tgtEl>
                                        <p:attrNameLst>
                                          <p:attrName>ppt_w</p:attrName>
                                        </p:attrNameLst>
                                      </p:cBhvr>
                                      <p:tavLst>
                                        <p:tav tm="0">
                                          <p:val>
                                            <p:fltVal val="0"/>
                                          </p:val>
                                        </p:tav>
                                        <p:tav tm="100000">
                                          <p:val>
                                            <p:strVal val="#ppt_w"/>
                                          </p:val>
                                        </p:tav>
                                      </p:tavLst>
                                    </p:anim>
                                    <p:anim calcmode="lin" valueType="num">
                                      <p:cBhvr>
                                        <p:cTn id="48" dur="500" fill="hold"/>
                                        <p:tgtEl>
                                          <p:spTgt spid="23"/>
                                        </p:tgtEl>
                                        <p:attrNameLst>
                                          <p:attrName>ppt_h</p:attrName>
                                        </p:attrNameLst>
                                      </p:cBhvr>
                                      <p:tavLst>
                                        <p:tav tm="0">
                                          <p:val>
                                            <p:fltVal val="0"/>
                                          </p:val>
                                        </p:tav>
                                        <p:tav tm="100000">
                                          <p:val>
                                            <p:strVal val="#ppt_h"/>
                                          </p:val>
                                        </p:tav>
                                      </p:tavLst>
                                    </p:anim>
                                    <p:animEffect transition="in" filter="fade">
                                      <p:cBhvr>
                                        <p:cTn id="49" dur="500"/>
                                        <p:tgtEl>
                                          <p:spTgt spid="23"/>
                                        </p:tgtEl>
                                      </p:cBhvr>
                                    </p:animEffect>
                                  </p:childTnLst>
                                  <p:subTnLst>
                                    <p:audio>
                                      <p:cMediaNode>
                                        <p:cTn display="0" masterRel="sameClick">
                                          <p:stCondLst>
                                            <p:cond evt="begin" delay="0">
                                              <p:tn val="4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4"/>
                    </p:tgtEl>
                  </p:cond>
                </p:stCondLst>
                <p:endSync evt="end" delay="0">
                  <p:rtn val="all"/>
                </p:endSync>
                <p:childTnLst>
                  <p:par>
                    <p:cTn id="51" fill="hold">
                      <p:stCondLst>
                        <p:cond delay="0"/>
                      </p:stCondLst>
                      <p:childTnLst>
                        <p:par>
                          <p:cTn id="52" fill="hold">
                            <p:stCondLst>
                              <p:cond delay="0"/>
                            </p:stCondLst>
                            <p:childTnLst>
                              <p:par>
                                <p:cTn id="53" presetID="53" presetClass="entr" presetSubtype="0" fill="hold" nodeType="click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p:cTn id="55" dur="500" fill="hold"/>
                                        <p:tgtEl>
                                          <p:spTgt spid="25"/>
                                        </p:tgtEl>
                                        <p:attrNameLst>
                                          <p:attrName>ppt_w</p:attrName>
                                        </p:attrNameLst>
                                      </p:cBhvr>
                                      <p:tavLst>
                                        <p:tav tm="0">
                                          <p:val>
                                            <p:fltVal val="0"/>
                                          </p:val>
                                        </p:tav>
                                        <p:tav tm="100000">
                                          <p:val>
                                            <p:strVal val="#ppt_w"/>
                                          </p:val>
                                        </p:tav>
                                      </p:tavLst>
                                    </p:anim>
                                    <p:anim calcmode="lin" valueType="num">
                                      <p:cBhvr>
                                        <p:cTn id="56" dur="500" fill="hold"/>
                                        <p:tgtEl>
                                          <p:spTgt spid="25"/>
                                        </p:tgtEl>
                                        <p:attrNameLst>
                                          <p:attrName>ppt_h</p:attrName>
                                        </p:attrNameLst>
                                      </p:cBhvr>
                                      <p:tavLst>
                                        <p:tav tm="0">
                                          <p:val>
                                            <p:fltVal val="0"/>
                                          </p:val>
                                        </p:tav>
                                        <p:tav tm="100000">
                                          <p:val>
                                            <p:strVal val="#ppt_h"/>
                                          </p:val>
                                        </p:tav>
                                      </p:tavLst>
                                    </p:anim>
                                    <p:animEffect transition="in" filter="fade">
                                      <p:cBhvr>
                                        <p:cTn id="57" dur="500"/>
                                        <p:tgtEl>
                                          <p:spTgt spid="25"/>
                                        </p:tgtEl>
                                      </p:cBhvr>
                                    </p:animEffect>
                                  </p:childTnLst>
                                  <p:subTnLst>
                                    <p:audio>
                                      <p:cMediaNode>
                                        <p:cTn display="0" masterRel="sameClick">
                                          <p:stCondLst>
                                            <p:cond evt="begin" delay="0">
                                              <p:tn val="53"/>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24"/>
                  </p:tgtEl>
                </p:cond>
              </p:nextCondLst>
            </p:seq>
            <p:seq concurrent="1" nextAc="seek">
              <p:cTn id="58" restart="whenNotActive" fill="hold" evtFilter="cancelBubble" nodeType="interactiveSeq">
                <p:stCondLst>
                  <p:cond evt="onClick" delay="0">
                    <p:tgtEl>
                      <p:spTgt spid="26"/>
                    </p:tgtEl>
                  </p:cond>
                </p:stCondLst>
                <p:endSync evt="end" delay="0">
                  <p:rtn val="all"/>
                </p:endSync>
                <p:childTnLst>
                  <p:par>
                    <p:cTn id="59" fill="hold">
                      <p:stCondLst>
                        <p:cond delay="0"/>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27"/>
                                        </p:tgtEl>
                                        <p:attrNameLst>
                                          <p:attrName>style.visibility</p:attrName>
                                        </p:attrNameLst>
                                      </p:cBhvr>
                                      <p:to>
                                        <p:strVal val="visible"/>
                                      </p:to>
                                    </p:set>
                                    <p:anim calcmode="lin" valueType="num">
                                      <p:cBhvr>
                                        <p:cTn id="63" dur="500" fill="hold"/>
                                        <p:tgtEl>
                                          <p:spTgt spid="27"/>
                                        </p:tgtEl>
                                        <p:attrNameLst>
                                          <p:attrName>ppt_w</p:attrName>
                                        </p:attrNameLst>
                                      </p:cBhvr>
                                      <p:tavLst>
                                        <p:tav tm="0">
                                          <p:val>
                                            <p:fltVal val="0"/>
                                          </p:val>
                                        </p:tav>
                                        <p:tav tm="100000">
                                          <p:val>
                                            <p:strVal val="#ppt_w"/>
                                          </p:val>
                                        </p:tav>
                                      </p:tavLst>
                                    </p:anim>
                                    <p:anim calcmode="lin" valueType="num">
                                      <p:cBhvr>
                                        <p:cTn id="64" dur="500" fill="hold"/>
                                        <p:tgtEl>
                                          <p:spTgt spid="27"/>
                                        </p:tgtEl>
                                        <p:attrNameLst>
                                          <p:attrName>ppt_h</p:attrName>
                                        </p:attrNameLst>
                                      </p:cBhvr>
                                      <p:tavLst>
                                        <p:tav tm="0">
                                          <p:val>
                                            <p:fltVal val="0"/>
                                          </p:val>
                                        </p:tav>
                                        <p:tav tm="100000">
                                          <p:val>
                                            <p:strVal val="#ppt_h"/>
                                          </p:val>
                                        </p:tav>
                                      </p:tavLst>
                                    </p:anim>
                                    <p:animEffect transition="in" filter="fade">
                                      <p:cBhvr>
                                        <p:cTn id="65" dur="500"/>
                                        <p:tgtEl>
                                          <p:spTgt spid="27"/>
                                        </p:tgtEl>
                                      </p:cBhvr>
                                    </p:animEffect>
                                  </p:childTnLst>
                                  <p:subTnLst>
                                    <p:audio>
                                      <p:cMediaNode>
                                        <p:cTn display="0" masterRel="sameClick">
                                          <p:stCondLst>
                                            <p:cond evt="begin" delay="0">
                                              <p:tn val="61"/>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26"/>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9912" y="116632"/>
            <a:ext cx="1584176" cy="400110"/>
          </a:xfrm>
          <a:prstGeom prst="rect">
            <a:avLst/>
          </a:prstGeom>
          <a:noFill/>
        </p:spPr>
        <p:txBody>
          <a:bodyPr wrap="square" rtlCol="0">
            <a:spAutoFit/>
          </a:bodyPr>
          <a:lstStyle/>
          <a:p>
            <a:pPr algn="ctr"/>
            <a:r>
              <a:rPr lang="ru-RU" sz="2000" b="1" dirty="0" smtClean="0">
                <a:solidFill>
                  <a:schemeClr val="accent6">
                    <a:lumMod val="50000"/>
                  </a:schemeClr>
                </a:solidFill>
                <a:latin typeface="Comic Sans MS" pitchFamily="66" charset="0"/>
              </a:rPr>
              <a:t>Задание 4</a:t>
            </a:r>
            <a:endParaRPr lang="ru-RU" sz="2000" b="1" dirty="0">
              <a:solidFill>
                <a:schemeClr val="accent6">
                  <a:lumMod val="50000"/>
                </a:schemeClr>
              </a:solidFill>
              <a:latin typeface="Comic Sans MS" pitchFamily="66" charset="0"/>
            </a:endParaRPr>
          </a:p>
        </p:txBody>
      </p:sp>
      <p:sp>
        <p:nvSpPr>
          <p:cNvPr id="3" name="Прямоугольник 2"/>
          <p:cNvSpPr/>
          <p:nvPr/>
        </p:nvSpPr>
        <p:spPr>
          <a:xfrm>
            <a:off x="251520" y="476672"/>
            <a:ext cx="8496944" cy="1477328"/>
          </a:xfrm>
          <a:prstGeom prst="rect">
            <a:avLst/>
          </a:prstGeom>
        </p:spPr>
        <p:txBody>
          <a:bodyPr wrap="square">
            <a:spAutoFit/>
          </a:bodyPr>
          <a:lstStyle/>
          <a:p>
            <a:pPr algn="just"/>
            <a:r>
              <a:rPr lang="ru-RU" b="1" dirty="0" smtClean="0"/>
              <a:t>    В почтовом ящике Рома нашёл рекламную листовку, в которой один из крупных обувных брендов предлагал стать участником розыгрыша множества призов. Главным призом являлся телевизор стоимостью 25 000 рублей. В розыгрыше могли участвовать только те, кто купил обувь этого бренда. Рома побежал домой и стал считать, какой налог нужно будет уплатить победителю розыгрыша. </a:t>
            </a:r>
            <a:endParaRPr lang="ru-RU" b="1" dirty="0"/>
          </a:p>
        </p:txBody>
      </p:sp>
      <p:sp>
        <p:nvSpPr>
          <p:cNvPr id="4" name="Прямоугольник 3"/>
          <p:cNvSpPr/>
          <p:nvPr/>
        </p:nvSpPr>
        <p:spPr>
          <a:xfrm>
            <a:off x="251520" y="1988840"/>
            <a:ext cx="8568952"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   От какой суммы будет рассчитываться налог на выигрыш? Почему? Выполни необходимые вычисления.</a:t>
            </a:r>
            <a:endParaRPr lang="ru-RU" b="1" dirty="0">
              <a:solidFill>
                <a:schemeClr val="accent2">
                  <a:lumMod val="50000"/>
                </a:schemeClr>
              </a:solidFill>
              <a:latin typeface="Comic Sans MS" pitchFamily="66" charset="0"/>
            </a:endParaRPr>
          </a:p>
        </p:txBody>
      </p:sp>
      <p:sp>
        <p:nvSpPr>
          <p:cNvPr id="5" name="Прямоугольник 4"/>
          <p:cNvSpPr/>
          <p:nvPr/>
        </p:nvSpPr>
        <p:spPr>
          <a:xfrm>
            <a:off x="323528" y="2924944"/>
            <a:ext cx="5472608" cy="923330"/>
          </a:xfrm>
          <a:prstGeom prst="rect">
            <a:avLst/>
          </a:prstGeom>
        </p:spPr>
        <p:txBody>
          <a:bodyPr wrap="square">
            <a:spAutoFit/>
          </a:bodyPr>
          <a:lstStyle/>
          <a:p>
            <a:r>
              <a:rPr lang="ru-RU" b="1" dirty="0" smtClean="0">
                <a:solidFill>
                  <a:schemeClr val="accent2">
                    <a:lumMod val="50000"/>
                  </a:schemeClr>
                </a:solidFill>
                <a:latin typeface="Comic Sans MS" pitchFamily="66" charset="0"/>
              </a:rPr>
              <a:t>   Какой процент должен будет заплатить победитель розыгрыша в качестве налога? Почему?</a:t>
            </a:r>
            <a:endParaRPr lang="ru-RU" b="1" dirty="0">
              <a:solidFill>
                <a:schemeClr val="accent2">
                  <a:lumMod val="50000"/>
                </a:schemeClr>
              </a:solidFill>
              <a:latin typeface="Comic Sans MS" pitchFamily="66" charset="0"/>
            </a:endParaRPr>
          </a:p>
        </p:txBody>
      </p:sp>
      <p:sp>
        <p:nvSpPr>
          <p:cNvPr id="7" name="Блок-схема: альтернативный процесс 6"/>
          <p:cNvSpPr/>
          <p:nvPr/>
        </p:nvSpPr>
        <p:spPr>
          <a:xfrm>
            <a:off x="467544" y="4005104"/>
            <a:ext cx="4824536"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 35%,</a:t>
            </a:r>
            <a:r>
              <a:rPr lang="ru-RU" b="1" dirty="0" smtClean="0"/>
              <a:t> </a:t>
            </a:r>
            <a:r>
              <a:rPr lang="ru-RU" dirty="0" smtClean="0">
                <a:solidFill>
                  <a:schemeClr val="tx1"/>
                </a:solidFill>
              </a:rPr>
              <a:t>будет являться участником </a:t>
            </a:r>
            <a:r>
              <a:rPr lang="ru-RU" b="1" dirty="0" smtClean="0">
                <a:solidFill>
                  <a:schemeClr val="tx1"/>
                </a:solidFill>
              </a:rPr>
              <a:t>розыгрыша</a:t>
            </a:r>
            <a:r>
              <a:rPr lang="ru-RU" dirty="0" smtClean="0">
                <a:solidFill>
                  <a:schemeClr val="tx1"/>
                </a:solidFill>
              </a:rPr>
              <a:t> </a:t>
            </a:r>
            <a:endParaRPr lang="ru-RU" dirty="0">
              <a:solidFill>
                <a:schemeClr val="tx1"/>
              </a:solidFill>
            </a:endParaRPr>
          </a:p>
        </p:txBody>
      </p:sp>
      <p:sp>
        <p:nvSpPr>
          <p:cNvPr id="9" name="Прямоугольник 8"/>
          <p:cNvSpPr/>
          <p:nvPr/>
        </p:nvSpPr>
        <p:spPr>
          <a:xfrm>
            <a:off x="395536" y="4643844"/>
            <a:ext cx="8568952" cy="369332"/>
          </a:xfrm>
          <a:prstGeom prst="rect">
            <a:avLst/>
          </a:prstGeom>
        </p:spPr>
        <p:txBody>
          <a:bodyPr wrap="square">
            <a:spAutoFit/>
          </a:bodyPr>
          <a:lstStyle/>
          <a:p>
            <a:r>
              <a:rPr lang="ru-RU" b="1" dirty="0" smtClean="0">
                <a:solidFill>
                  <a:schemeClr val="accent2">
                    <a:lumMod val="50000"/>
                  </a:schemeClr>
                </a:solidFill>
                <a:latin typeface="Comic Sans MS" pitchFamily="66" charset="0"/>
              </a:rPr>
              <a:t>Посчитай, какой налог нужно будет уплатить победителю розыгрыша. </a:t>
            </a:r>
            <a:endParaRPr lang="ru-RU" b="1" dirty="0">
              <a:solidFill>
                <a:schemeClr val="accent2">
                  <a:lumMod val="50000"/>
                </a:schemeClr>
              </a:solidFill>
              <a:latin typeface="Comic Sans MS" pitchFamily="66" charset="0"/>
            </a:endParaRPr>
          </a:p>
        </p:txBody>
      </p:sp>
      <p:sp>
        <p:nvSpPr>
          <p:cNvPr id="10" name="Блок-схема: альтернативный процесс 9"/>
          <p:cNvSpPr/>
          <p:nvPr/>
        </p:nvSpPr>
        <p:spPr>
          <a:xfrm>
            <a:off x="467544" y="5229240"/>
            <a:ext cx="489600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25 000 : 100</a:t>
            </a:r>
            <a:r>
              <a:rPr lang="ru-RU" sz="1200" b="1" dirty="0" smtClean="0">
                <a:solidFill>
                  <a:schemeClr val="tx1"/>
                </a:solidFill>
              </a:rPr>
              <a:t> Х </a:t>
            </a:r>
            <a:r>
              <a:rPr lang="ru-RU" b="1" dirty="0" smtClean="0">
                <a:solidFill>
                  <a:schemeClr val="tx1"/>
                </a:solidFill>
              </a:rPr>
              <a:t>35 = 8 750 (руб.) – заплатит налог  </a:t>
            </a:r>
            <a:r>
              <a:rPr lang="ru-RU" dirty="0" smtClean="0">
                <a:solidFill>
                  <a:schemeClr val="tx1"/>
                </a:solidFill>
              </a:rPr>
              <a:t> </a:t>
            </a:r>
            <a:endParaRPr lang="ru-RU" dirty="0">
              <a:solidFill>
                <a:schemeClr val="tx1"/>
              </a:solidFill>
            </a:endParaRPr>
          </a:p>
        </p:txBody>
      </p:sp>
      <p:pic>
        <p:nvPicPr>
          <p:cNvPr id="10244" name="Picture 4" descr="https://sun9-86.userapi.com/impg/HNB3rHt_i1MZ7UuQS_pSD9CqH5lr_p1jDaE1sQ/xV4vvqUO4lc.jpg?size=900x900&amp;quality=95&amp;sign=5ec04b7739428de134de6094e65a1485&amp;c_uniq_tag=U5C_Fp_u1MNzCMENRtSGxS6yydnLzPjMSeXUhlJ8fNY&amp;type=album"/>
          <p:cNvPicPr>
            <a:picLocks noChangeAspect="1" noChangeArrowheads="1"/>
          </p:cNvPicPr>
          <p:nvPr/>
        </p:nvPicPr>
        <p:blipFill>
          <a:blip r:embed="rId2" cstate="print"/>
          <a:srcRect/>
          <a:stretch>
            <a:fillRect/>
          </a:stretch>
        </p:blipFill>
        <p:spPr bwMode="auto">
          <a:xfrm>
            <a:off x="6156176" y="2348880"/>
            <a:ext cx="2304256" cy="2304256"/>
          </a:xfrm>
          <a:prstGeom prst="rect">
            <a:avLst/>
          </a:prstGeom>
          <a:noFill/>
        </p:spPr>
      </p:pic>
      <p:sp>
        <p:nvSpPr>
          <p:cNvPr id="13" name="Нашивка 12">
            <a:hlinkClick r:id="" action="ppaction://hlinkshowjump?jump=nextslide"/>
          </p:cNvPr>
          <p:cNvSpPr/>
          <p:nvPr/>
        </p:nvSpPr>
        <p:spPr>
          <a:xfrm>
            <a:off x="8604488" y="6309320"/>
            <a:ext cx="360000" cy="324000"/>
          </a:xfrm>
          <a:prstGeom prst="chevron">
            <a:avLst/>
          </a:prstGeom>
          <a:solidFill>
            <a:srgbClr val="DAEF5F"/>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solidFill>
                <a:schemeClr val="tx1"/>
              </a:solidFill>
            </a:endParaRPr>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nextCondLst>
                <p:cond evt="onClick" delay="0">
                  <p:tgtEl>
                    <p:spTgt spid="7"/>
                  </p:tgtEl>
                </p:cond>
              </p:nextCondLst>
            </p:seq>
            <p:seq concurrent="1" nextAc="seek">
              <p:cTn id="10" restart="whenNotActive" fill="hold" evtFilter="cancelBubble" nodeType="interactiveSeq">
                <p:stCondLst>
                  <p:cond evt="onClick" delay="0">
                    <p:tgtEl>
                      <p:spTgt spid="10"/>
                    </p:tgtEl>
                  </p:cond>
                </p:stCondLst>
                <p:endSync evt="end" delay="0">
                  <p:rtn val="all"/>
                </p:endSync>
                <p:childTnLst>
                  <p:par>
                    <p:cTn id="11" fill="hold">
                      <p:stCondLst>
                        <p:cond delay="0"/>
                      </p:stCondLst>
                      <p:childTnLst>
                        <p:par>
                          <p:cTn id="12" fill="hold">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0">
                                            <p:txEl>
                                              <p:pRg st="0" end="0"/>
                                            </p:txEl>
                                          </p:spTgt>
                                        </p:tgtEl>
                                        <p:attrNameLst>
                                          <p:attrName>style.visibility</p:attrName>
                                        </p:attrNameLst>
                                      </p:cBhvr>
                                      <p:to>
                                        <p:strVal val="visible"/>
                                      </p:to>
                                    </p:set>
                                    <p:anim calcmode="discrete" valueType="clr">
                                      <p:cBhvr override="childStyle">
                                        <p:cTn id="15" dur="80"/>
                                        <p:tgtEl>
                                          <p:spTgt spid="1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0">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0">
                                            <p:txEl>
                                              <p:pRg st="0" end="0"/>
                                            </p:txEl>
                                          </p:spTgt>
                                        </p:tgtEl>
                                        <p:attrNameLst>
                                          <p:attrName>fill.type</p:attrName>
                                        </p:attrNameLst>
                                      </p:cBhvr>
                                      <p:to>
                                        <p:strVal val="solid"/>
                                      </p:to>
                                    </p:set>
                                  </p:child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9912" y="116632"/>
            <a:ext cx="1584176" cy="400110"/>
          </a:xfrm>
          <a:prstGeom prst="rect">
            <a:avLst/>
          </a:prstGeom>
          <a:noFill/>
        </p:spPr>
        <p:txBody>
          <a:bodyPr wrap="square" rtlCol="0">
            <a:spAutoFit/>
          </a:bodyPr>
          <a:lstStyle/>
          <a:p>
            <a:pPr algn="ctr"/>
            <a:r>
              <a:rPr lang="ru-RU" sz="2000" b="1" dirty="0" smtClean="0">
                <a:solidFill>
                  <a:schemeClr val="accent6">
                    <a:lumMod val="50000"/>
                  </a:schemeClr>
                </a:solidFill>
                <a:latin typeface="Comic Sans MS" pitchFamily="66" charset="0"/>
              </a:rPr>
              <a:t>Задание 5</a:t>
            </a:r>
            <a:endParaRPr lang="ru-RU" sz="2000" b="1" dirty="0">
              <a:solidFill>
                <a:schemeClr val="accent6">
                  <a:lumMod val="50000"/>
                </a:schemeClr>
              </a:solidFill>
              <a:latin typeface="Comic Sans MS" pitchFamily="66" charset="0"/>
            </a:endParaRPr>
          </a:p>
        </p:txBody>
      </p:sp>
      <p:sp>
        <p:nvSpPr>
          <p:cNvPr id="3" name="Прямоугольник 2"/>
          <p:cNvSpPr/>
          <p:nvPr/>
        </p:nvSpPr>
        <p:spPr>
          <a:xfrm>
            <a:off x="251520" y="548680"/>
            <a:ext cx="8496944" cy="1200329"/>
          </a:xfrm>
          <a:prstGeom prst="rect">
            <a:avLst/>
          </a:prstGeom>
        </p:spPr>
        <p:txBody>
          <a:bodyPr wrap="square">
            <a:spAutoFit/>
          </a:bodyPr>
          <a:lstStyle/>
          <a:p>
            <a:pPr algn="just"/>
            <a:r>
              <a:rPr lang="ru-RU" b="1" dirty="0" smtClean="0"/>
              <a:t>     Семье одноклассника Ромы от дальнего родственника достались в наследство квартира, наличные деньги в сумме 80 тысяч рублей и автомобиль стоимостью 200 тысяч рублей. Причём автомобиль был взят в кредит, но родственник выплатил банку только половину стоимости автомобиля.</a:t>
            </a:r>
            <a:endParaRPr lang="ru-RU" b="1" dirty="0"/>
          </a:p>
        </p:txBody>
      </p:sp>
      <p:sp>
        <p:nvSpPr>
          <p:cNvPr id="4" name="Прямоугольник 3"/>
          <p:cNvSpPr/>
          <p:nvPr/>
        </p:nvSpPr>
        <p:spPr>
          <a:xfrm>
            <a:off x="323528" y="1844824"/>
            <a:ext cx="8424936" cy="646331"/>
          </a:xfrm>
          <a:prstGeom prst="rect">
            <a:avLst/>
          </a:prstGeom>
        </p:spPr>
        <p:txBody>
          <a:bodyPr wrap="square">
            <a:spAutoFit/>
          </a:bodyPr>
          <a:lstStyle/>
          <a:p>
            <a:r>
              <a:rPr lang="ru-RU" b="1" dirty="0" smtClean="0">
                <a:solidFill>
                  <a:schemeClr val="accent2">
                    <a:lumMod val="50000"/>
                  </a:schemeClr>
                </a:solidFill>
                <a:latin typeface="Comic Sans MS" pitchFamily="66" charset="0"/>
              </a:rPr>
              <a:t>Посчитай, сколько денег из семейного бюджета придётся выплатить банку новым владельцам авто. Объясни ход своих рассуждений.</a:t>
            </a:r>
            <a:endParaRPr lang="ru-RU" b="1" dirty="0">
              <a:solidFill>
                <a:schemeClr val="accent2">
                  <a:lumMod val="50000"/>
                </a:schemeClr>
              </a:solidFill>
              <a:latin typeface="Comic Sans MS" pitchFamily="66" charset="0"/>
            </a:endParaRPr>
          </a:p>
        </p:txBody>
      </p:sp>
      <p:sp>
        <p:nvSpPr>
          <p:cNvPr id="5" name="Блок-схема: альтернативный процесс 4"/>
          <p:cNvSpPr/>
          <p:nvPr/>
        </p:nvSpPr>
        <p:spPr>
          <a:xfrm>
            <a:off x="323528" y="2708920"/>
            <a:ext cx="6624736" cy="684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r>
              <a:rPr lang="ru-RU" b="1" dirty="0" smtClean="0">
                <a:solidFill>
                  <a:schemeClr val="tx1"/>
                </a:solidFill>
              </a:rPr>
              <a:t>200 000 : 2 = 100 000 (руб.) – осталось выплатить за машину</a:t>
            </a:r>
          </a:p>
          <a:p>
            <a:pPr marL="342900" indent="-342900">
              <a:buAutoNum type="arabicParenR"/>
            </a:pPr>
            <a:r>
              <a:rPr lang="ru-RU" b="1" dirty="0" smtClean="0">
                <a:solidFill>
                  <a:schemeClr val="tx1"/>
                </a:solidFill>
              </a:rPr>
              <a:t>100 000 – 80 000 = 20 000 (руб.) - придётся выплатить   </a:t>
            </a:r>
            <a:r>
              <a:rPr lang="ru-RU" dirty="0" smtClean="0">
                <a:solidFill>
                  <a:schemeClr val="tx1"/>
                </a:solidFill>
              </a:rPr>
              <a:t> </a:t>
            </a:r>
            <a:endParaRPr lang="ru-RU" dirty="0">
              <a:solidFill>
                <a:schemeClr val="tx1"/>
              </a:solidFill>
            </a:endParaRPr>
          </a:p>
        </p:txBody>
      </p:sp>
      <p:sp>
        <p:nvSpPr>
          <p:cNvPr id="6" name="Блок-схема: альтернативный процесс 5"/>
          <p:cNvSpPr/>
          <p:nvPr/>
        </p:nvSpPr>
        <p:spPr>
          <a:xfrm>
            <a:off x="323528" y="3645024"/>
            <a:ext cx="4680520" cy="360000"/>
          </a:xfrm>
          <a:prstGeom prst="flowChartAlternateProcess">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solidFill>
              </a:rPr>
              <a:t>Ответ: придётся выплатить 20 000 рублей</a:t>
            </a:r>
            <a:endParaRPr lang="ru-RU" dirty="0">
              <a:solidFill>
                <a:schemeClr val="tx1"/>
              </a:solidFill>
            </a:endParaRPr>
          </a:p>
        </p:txBody>
      </p:sp>
      <p:pic>
        <p:nvPicPr>
          <p:cNvPr id="9218" name="Picture 2" descr="https://grizly.club/uploads/posts/2023-02/1676689855_grizly-club-p-mashina-klipart-dlya-detei-3.png"/>
          <p:cNvPicPr>
            <a:picLocks noChangeAspect="1" noChangeArrowheads="1"/>
          </p:cNvPicPr>
          <p:nvPr/>
        </p:nvPicPr>
        <p:blipFill>
          <a:blip r:embed="rId2" cstate="print"/>
          <a:srcRect/>
          <a:stretch>
            <a:fillRect/>
          </a:stretch>
        </p:blipFill>
        <p:spPr bwMode="auto">
          <a:xfrm>
            <a:off x="3059832" y="5157192"/>
            <a:ext cx="2016224" cy="1413630"/>
          </a:xfrm>
          <a:prstGeom prst="rect">
            <a:avLst/>
          </a:prstGeom>
          <a:noFill/>
        </p:spPr>
      </p:pic>
      <p:pic>
        <p:nvPicPr>
          <p:cNvPr id="9220" name="Picture 4" descr="https://gas-kvas.com/uploads/posts/2023-01/1673557322_gas-kvas-com-p-mnogoetazhnii-dom-risunok-detskii-53.png"/>
          <p:cNvPicPr>
            <a:picLocks noChangeAspect="1" noChangeArrowheads="1"/>
          </p:cNvPicPr>
          <p:nvPr/>
        </p:nvPicPr>
        <p:blipFill>
          <a:blip r:embed="rId3" cstate="print"/>
          <a:srcRect t="45833" r="73608"/>
          <a:stretch>
            <a:fillRect/>
          </a:stretch>
        </p:blipFill>
        <p:spPr bwMode="auto">
          <a:xfrm>
            <a:off x="5940152" y="3413344"/>
            <a:ext cx="2448272" cy="3328024"/>
          </a:xfrm>
          <a:prstGeom prst="rect">
            <a:avLst/>
          </a:prstGeom>
          <a:noFill/>
        </p:spPr>
      </p:pic>
      <p:pic>
        <p:nvPicPr>
          <p:cNvPr id="9" name="Picture 2" descr="Картинки по финансовой грамотности на прозрачном фоне"/>
          <p:cNvPicPr>
            <a:picLocks noChangeAspect="1" noChangeArrowheads="1"/>
          </p:cNvPicPr>
          <p:nvPr/>
        </p:nvPicPr>
        <p:blipFill>
          <a:blip r:embed="rId4" cstate="print">
            <a:clrChange>
              <a:clrFrom>
                <a:srgbClr val="FFFFFF"/>
              </a:clrFrom>
              <a:clrTo>
                <a:srgbClr val="FFFFFF">
                  <a:alpha val="0"/>
                </a:srgbClr>
              </a:clrTo>
            </a:clrChange>
          </a:blip>
          <a:srcRect l="36166" t="4725" r="37001" b="11801"/>
          <a:stretch>
            <a:fillRect/>
          </a:stretch>
        </p:blipFill>
        <p:spPr bwMode="auto">
          <a:xfrm flipH="1">
            <a:off x="971600" y="4221088"/>
            <a:ext cx="1036851" cy="2389269"/>
          </a:xfrm>
          <a:prstGeom prst="rect">
            <a:avLst/>
          </a:prstGeom>
          <a:noFill/>
        </p:spPr>
      </p:pic>
      <p:sp>
        <p:nvSpPr>
          <p:cNvPr id="10" name="Нашивка 9">
            <a:hlinkClick r:id="" action="ppaction://hlinkshowjump?jump=endshow"/>
          </p:cNvPr>
          <p:cNvSpPr/>
          <p:nvPr/>
        </p:nvSpPr>
        <p:spPr>
          <a:xfrm>
            <a:off x="8604488" y="6309320"/>
            <a:ext cx="360000" cy="324000"/>
          </a:xfrm>
          <a:prstGeom prst="chevron">
            <a:avLst/>
          </a:prstGeom>
          <a:solidFill>
            <a:srgbClr val="DAEF5F"/>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solidFill>
                <a:schemeClr val="tx1"/>
              </a:solidFill>
            </a:endParaRPr>
          </a:p>
        </p:txBody>
      </p:sp>
      <p:sp>
        <p:nvSpPr>
          <p:cNvPr id="11" name="TextBox 10"/>
          <p:cNvSpPr txBox="1"/>
          <p:nvPr/>
        </p:nvSpPr>
        <p:spPr>
          <a:xfrm>
            <a:off x="971600" y="2492896"/>
            <a:ext cx="2448272" cy="261610"/>
          </a:xfrm>
          <a:prstGeom prst="rect">
            <a:avLst/>
          </a:prstGeom>
          <a:noFill/>
        </p:spPr>
        <p:txBody>
          <a:bodyPr wrap="square" rtlCol="0">
            <a:spAutoFit/>
          </a:bodyPr>
          <a:lstStyle/>
          <a:p>
            <a:r>
              <a:rPr lang="ru-RU" sz="1050" dirty="0" smtClean="0"/>
              <a:t>Клик 2 раза!</a:t>
            </a:r>
            <a:endParaRPr lang="ru-RU" sz="1050" dirty="0"/>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5">
                                            <p:txEl>
                                              <p:pRg st="0" end="0"/>
                                            </p:txEl>
                                          </p:spTgt>
                                        </p:tgtEl>
                                        <p:attrNameLst>
                                          <p:attrName>style.visibility</p:attrName>
                                        </p:attrNameLst>
                                      </p:cBhvr>
                                      <p:to>
                                        <p:strVal val="visible"/>
                                      </p:to>
                                    </p:set>
                                    <p:anim calcmode="discrete" valueType="clr">
                                      <p:cBhvr override="childStyle">
                                        <p:cTn id="7" dur="80"/>
                                        <p:tgtEl>
                                          <p:spTgt spid="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5">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5">
                                            <p:txEl>
                                              <p:pRg st="1" end="1"/>
                                            </p:txEl>
                                          </p:spTgt>
                                        </p:tgtEl>
                                        <p:attrNameLst>
                                          <p:attrName>style.visibility</p:attrName>
                                        </p:attrNameLst>
                                      </p:cBhvr>
                                      <p:to>
                                        <p:strVal val="visible"/>
                                      </p:to>
                                    </p:set>
                                    <p:anim calcmode="discrete" valueType="clr">
                                      <p:cBhvr override="childStyle">
                                        <p:cTn id="14" dur="80"/>
                                        <p:tgtEl>
                                          <p:spTgt spid="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5">
                                            <p:txEl>
                                              <p:pRg st="1" end="1"/>
                                            </p:txEl>
                                          </p:spTgt>
                                        </p:tgtEl>
                                        <p:attrNameLst>
                                          <p:attrName>fill.type</p:attrName>
                                        </p:attrNameLst>
                                      </p:cBhvr>
                                      <p:to>
                                        <p:strVal val="solid"/>
                                      </p:to>
                                    </p:set>
                                  </p:childTnLst>
                                </p:cTn>
                              </p:par>
                            </p:childTnLst>
                          </p:cTn>
                        </p:par>
                      </p:childTnLst>
                    </p:cTn>
                  </p:par>
                </p:childTnLst>
              </p:cTn>
              <p:nextCondLst>
                <p:cond evt="onClick" delay="0">
                  <p:tgtEl>
                    <p:spTgt spid="5"/>
                  </p:tgtEl>
                </p:cond>
              </p:nextCondLst>
            </p:seq>
            <p:seq concurrent="1" nextAc="seek">
              <p:cTn id="17" restart="whenNotActive" fill="hold" evtFilter="cancelBubble" nodeType="interactiveSeq">
                <p:stCondLst>
                  <p:cond evt="onClick" delay="0">
                    <p:tgtEl>
                      <p:spTgt spid="6"/>
                    </p:tgtEl>
                  </p:cond>
                </p:stCondLst>
                <p:endSync evt="end" delay="0">
                  <p:rtn val="all"/>
                </p:endSync>
                <p:childTnLst>
                  <p:par>
                    <p:cTn id="18" fill="hold">
                      <p:stCondLst>
                        <p:cond delay="0"/>
                      </p:stCondLst>
                      <p:childTnLst>
                        <p:par>
                          <p:cTn id="19" fill="hold">
                            <p:stCondLst>
                              <p:cond delay="0"/>
                            </p:stCondLst>
                            <p:childTnLst>
                              <p:par>
                                <p:cTn id="20" presetID="27" presetClass="entr" presetSubtype="0" fill="hold" nodeType="clickEffect">
                                  <p:stCondLst>
                                    <p:cond delay="0"/>
                                  </p:stCondLst>
                                  <p:iterate type="lt">
                                    <p:tmPct val="50000"/>
                                  </p:iterate>
                                  <p:childTnLst>
                                    <p:set>
                                      <p:cBhvr>
                                        <p:cTn id="21" dur="1" fill="hold">
                                          <p:stCondLst>
                                            <p:cond delay="0"/>
                                          </p:stCondLst>
                                        </p:cTn>
                                        <p:tgtEl>
                                          <p:spTgt spid="6">
                                            <p:txEl>
                                              <p:pRg st="0" end="0"/>
                                            </p:txEl>
                                          </p:spTgt>
                                        </p:tgtEl>
                                        <p:attrNameLst>
                                          <p:attrName>style.visibility</p:attrName>
                                        </p:attrNameLst>
                                      </p:cBhvr>
                                      <p:to>
                                        <p:strVal val="visible"/>
                                      </p:to>
                                    </p:set>
                                    <p:anim calcmode="discrete" valueType="clr">
                                      <p:cBhvr override="childStyle">
                                        <p:cTn id="22" dur="80"/>
                                        <p:tgtEl>
                                          <p:spTgt spid="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6">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6">
                                            <p:txEl>
                                              <p:pRg st="0" end="0"/>
                                            </p:txEl>
                                          </p:spTgt>
                                        </p:tgtEl>
                                        <p:attrNameLst>
                                          <p:attrName>fill.type</p:attrName>
                                        </p:attrNameLst>
                                      </p:cBhvr>
                                      <p:to>
                                        <p:strVal val="solid"/>
                                      </p:to>
                                    </p:set>
                                  </p:childTnLst>
                                </p:cTn>
                              </p:par>
                            </p:childTnLst>
                          </p:cTn>
                        </p:par>
                      </p:childTnLst>
                    </p:cTn>
                  </p:par>
                </p:childTnLst>
              </p:cTn>
              <p:nextCondLst>
                <p:cond evt="onClick" delay="0">
                  <p:tgtEl>
                    <p:spTgt spid="6"/>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251520" y="548680"/>
            <a:ext cx="8352928" cy="2062103"/>
          </a:xfrm>
          <a:prstGeom prst="rect">
            <a:avLst/>
          </a:prstGeom>
        </p:spPr>
        <p:txBody>
          <a:bodyPr wrap="square">
            <a:spAutoFit/>
          </a:bodyPr>
          <a:lstStyle/>
          <a:p>
            <a:r>
              <a:rPr lang="en-US" sz="1600" dirty="0" smtClean="0">
                <a:hlinkClick r:id="rId2"/>
              </a:rPr>
              <a:t>https://phonoteka.org/uploads/posts/2021-04/1618892092_19-phonoteka_org-p-fon-dlya-prezentatsii-na-ekologicheskuyu-t-19.jpg</a:t>
            </a:r>
            <a:r>
              <a:rPr lang="en-US" sz="1600" dirty="0" smtClean="0"/>
              <a:t> </a:t>
            </a:r>
            <a:r>
              <a:rPr lang="en-US" sz="1600" dirty="0" smtClean="0">
                <a:hlinkClick r:id="rId3"/>
              </a:rPr>
              <a:t>https://sch2091.mskobr.ru/files/2020/hello_html_351086c9.jpg</a:t>
            </a:r>
            <a:r>
              <a:rPr lang="en-US" sz="1600" dirty="0" smtClean="0"/>
              <a:t> </a:t>
            </a:r>
            <a:r>
              <a:rPr lang="en-US" sz="1600" dirty="0" smtClean="0">
                <a:hlinkClick r:id="rId4"/>
              </a:rPr>
              <a:t>https://udoba.org/sites/default/files/h5p/content/14941/images/match-61651f10c100c.jpg</a:t>
            </a:r>
            <a:r>
              <a:rPr lang="en-US" sz="1600" dirty="0" smtClean="0"/>
              <a:t> </a:t>
            </a:r>
            <a:r>
              <a:rPr lang="en-US" sz="1600" dirty="0" smtClean="0">
                <a:hlinkClick r:id="rId5"/>
              </a:rPr>
              <a:t>https://s1.1zoom.me/big3/593/Apples_Closeup_Red_Three_490685.jpg</a:t>
            </a:r>
            <a:r>
              <a:rPr lang="en-US" sz="1600" dirty="0" smtClean="0"/>
              <a:t> </a:t>
            </a:r>
            <a:r>
              <a:rPr lang="en-US" sz="1600" dirty="0" smtClean="0">
                <a:hlinkClick r:id="rId6"/>
              </a:rPr>
              <a:t>https://www.freepngimg.com/thumb/pepper/137396-pepper-organic-bell-free-png-hq.png</a:t>
            </a:r>
            <a:r>
              <a:rPr lang="en-US" sz="1600" dirty="0" smtClean="0"/>
              <a:t> </a:t>
            </a:r>
            <a:r>
              <a:rPr lang="en-US" sz="1600" dirty="0" smtClean="0">
                <a:hlinkClick r:id="rId7"/>
              </a:rPr>
              <a:t>https://i.pinimg.com/originals/06/93/13/0693137a0c84f1505ad3694537422164.png</a:t>
            </a:r>
            <a:r>
              <a:rPr lang="en-US" sz="1600" dirty="0" smtClean="0"/>
              <a:t> </a:t>
            </a:r>
            <a:r>
              <a:rPr lang="en-US" sz="1600" dirty="0" smtClean="0">
                <a:hlinkClick r:id="rId7"/>
              </a:rPr>
              <a:t>https://i.pinimg.com/originals/06/93/13/0693137a0c84f1505ad3694537422164.png</a:t>
            </a:r>
            <a:r>
              <a:rPr lang="ru-RU" sz="1600" dirty="0" smtClean="0"/>
              <a:t>     </a:t>
            </a:r>
            <a:endParaRPr lang="ru-RU" sz="1600" dirty="0"/>
          </a:p>
        </p:txBody>
      </p:sp>
      <p:sp>
        <p:nvSpPr>
          <p:cNvPr id="3" name="TextBox 2"/>
          <p:cNvSpPr txBox="1"/>
          <p:nvPr/>
        </p:nvSpPr>
        <p:spPr>
          <a:xfrm>
            <a:off x="251520" y="6021288"/>
            <a:ext cx="5544616" cy="677108"/>
          </a:xfrm>
          <a:prstGeom prst="rect">
            <a:avLst/>
          </a:prstGeom>
          <a:noFill/>
        </p:spPr>
        <p:txBody>
          <a:bodyPr wrap="square" rtlCol="0">
            <a:spAutoFit/>
          </a:bodyPr>
          <a:lstStyle/>
          <a:p>
            <a:r>
              <a:rPr lang="ru-RU" sz="1400" dirty="0" smtClean="0"/>
              <a:t>Литература: </a:t>
            </a:r>
          </a:p>
          <a:p>
            <a:r>
              <a:rPr lang="ru-RU" sz="1200" b="1" dirty="0" smtClean="0"/>
              <a:t>Функциональная грамотность. 3 класс.</a:t>
            </a:r>
            <a:r>
              <a:rPr lang="ru-RU" sz="1200" dirty="0" smtClean="0"/>
              <a:t> Тренажер для школьников/ М.В. Буряк, С.А. Шейкина. – М.: Планета, 2022. – 88 с. – (Учение с увлечением). </a:t>
            </a:r>
            <a:endParaRPr lang="ru-RU" sz="1200" dirty="0"/>
          </a:p>
        </p:txBody>
      </p:sp>
      <p:sp>
        <p:nvSpPr>
          <p:cNvPr id="4" name="TextBox 3"/>
          <p:cNvSpPr txBox="1"/>
          <p:nvPr/>
        </p:nvSpPr>
        <p:spPr>
          <a:xfrm>
            <a:off x="323528" y="188640"/>
            <a:ext cx="3528392" cy="369332"/>
          </a:xfrm>
          <a:prstGeom prst="rect">
            <a:avLst/>
          </a:prstGeom>
          <a:noFill/>
        </p:spPr>
        <p:txBody>
          <a:bodyPr wrap="square" rtlCol="0">
            <a:spAutoFit/>
          </a:bodyPr>
          <a:lstStyle/>
          <a:p>
            <a:r>
              <a:rPr lang="ru-RU" dirty="0" smtClean="0"/>
              <a:t>Ссылки на интернет-ресурсы:</a:t>
            </a:r>
            <a:endParaRPr lang="ru-RU" dirty="0"/>
          </a:p>
        </p:txBody>
      </p:sp>
      <p:sp>
        <p:nvSpPr>
          <p:cNvPr id="6" name="Прямоугольник 5"/>
          <p:cNvSpPr/>
          <p:nvPr/>
        </p:nvSpPr>
        <p:spPr>
          <a:xfrm>
            <a:off x="251520" y="2492896"/>
            <a:ext cx="8280920" cy="2062103"/>
          </a:xfrm>
          <a:prstGeom prst="rect">
            <a:avLst/>
          </a:prstGeom>
        </p:spPr>
        <p:txBody>
          <a:bodyPr wrap="square">
            <a:spAutoFit/>
          </a:bodyPr>
          <a:lstStyle/>
          <a:p>
            <a:r>
              <a:rPr lang="en-US" sz="1600" dirty="0" smtClean="0">
                <a:hlinkClick r:id="rId8"/>
              </a:rPr>
              <a:t>https://grizly.club/uploads/posts/2023-02/1676689855_grizly-club-p-mashina-klipart-dlya-detei-3.png</a:t>
            </a:r>
            <a:endParaRPr lang="ru-RU" sz="1600" dirty="0" smtClean="0"/>
          </a:p>
          <a:p>
            <a:r>
              <a:rPr lang="en-US" sz="1600" dirty="0" smtClean="0">
                <a:hlinkClick r:id="rId9"/>
              </a:rPr>
              <a:t>https://gas-kvas.com/uploads/posts/2023-01/1673557322_gas-kvas-com-p-mnogoetazhnii-dom-risunok-detskii-53.png</a:t>
            </a:r>
            <a:r>
              <a:rPr lang="en-US" sz="1600" dirty="0" smtClean="0"/>
              <a:t> </a:t>
            </a:r>
            <a:endParaRPr lang="ru-RU" sz="1600" dirty="0" smtClean="0"/>
          </a:p>
          <a:p>
            <a:r>
              <a:rPr lang="en-US" sz="1600" dirty="0" smtClean="0">
                <a:hlinkClick r:id="rId10"/>
              </a:rPr>
              <a:t>https://sun9-86.userapi.com/impg/HNB3rHt_i1MZ7UuQS_pSD9CqH5lr_p1jDaE1sQ/xV4vvqUO4lc.jpg?size=900x900&amp;quality=95&amp;sign=5ec04b7739428de134de6094e65a1485&amp;c_uniq_tag=U5C_Fp_u1MNzCMENRtSGxS6yydnLzPjMSeXUhlJ8fNY&amp;type=album</a:t>
            </a:r>
            <a:r>
              <a:rPr lang="ru-RU" sz="1600" dirty="0" smtClean="0"/>
              <a:t>   </a:t>
            </a:r>
            <a:endParaRPr lang="ru-RU" sz="1600"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762</Words>
  <Application>Microsoft Office PowerPoint</Application>
  <PresentationFormat>Экран (4:3)</PresentationFormat>
  <Paragraphs>65</Paragraphs>
  <Slides>7</Slides>
  <Notes>0</Notes>
  <HiddenSlides>1</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Артём</dc:creator>
  <cp:lastModifiedBy>Дом</cp:lastModifiedBy>
  <cp:revision>18</cp:revision>
  <dcterms:created xsi:type="dcterms:W3CDTF">2023-10-30T18:57:28Z</dcterms:created>
  <dcterms:modified xsi:type="dcterms:W3CDTF">2024-01-21T13:18:57Z</dcterms:modified>
</cp:coreProperties>
</file>