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4" r:id="rId4"/>
    <p:sldId id="275" r:id="rId5"/>
    <p:sldId id="276" r:id="rId6"/>
    <p:sldId id="27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B6B28"/>
    <a:srgbClr val="4ED5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B5B2-72B2-46B6-913E-233FBAB97A4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400F-51A1-4313-BD1B-DAC67C43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09"/>
          <a:stretch>
            <a:fillRect/>
          </a:stretch>
        </p:blipFill>
        <p:spPr bwMode="auto">
          <a:xfrm>
            <a:off x="0" y="-2"/>
            <a:ext cx="877413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2" name="AutoShape 4" descr="https://top-fon.com/uploads/posts/2023-02/1675310917_top-fon-com-p-fon-dlya-prezentatsii-finansovaya-gramotno-58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2555776" y="558924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315" t="25796" r="35318" b="64729"/>
          <a:stretch>
            <a:fillRect/>
          </a:stretch>
        </p:blipFill>
        <p:spPr bwMode="auto">
          <a:xfrm>
            <a:off x="251520" y="404664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rgbClr val="4ED53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 l="68627" t="79754" r="29124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apik.pro/uploads/posts/2021-09/1630685656_3-papik-pro-p-risunok-doktora-detskii-3.jpg" TargetMode="External"/><Relationship Id="rId3" Type="http://schemas.openxmlformats.org/officeDocument/2006/relationships/hyperlink" Target="https://thumbs.dreamstime.com/b/%D0%B2%D0%B5-%D1%83%D1%89%D0%B8%D0%B9-%D0%B8%D0%BA%D1%82%D0%BE%D1%80-%D0%BD%D0%BE%D0%B2%D0%BE%D1%81%D1%82%D0%B5%D0%B9-%D0%B2-%D1%81%D1%82%D1%83-%D0%B8%D0%B8-71094148.jpg" TargetMode="External"/><Relationship Id="rId7" Type="http://schemas.openxmlformats.org/officeDocument/2006/relationships/hyperlink" Target="https://gas-kvas.com/uploads/posts/2023-02/1676439290_gas-kvas-com-p-detskii-risunok-brat-35.png" TargetMode="External"/><Relationship Id="rId2" Type="http://schemas.openxmlformats.org/officeDocument/2006/relationships/hyperlink" Target="https://top-fon.com/uploads/posts/2023-02/1675310917_top-fon-com-p-fon-dlya-prezentatsii-finansovaya-gramotno-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todrawforkids.com/wp-content/uploads/2017/04/How-to-Draw-a-Man-for-Kids-2.jpg" TargetMode="External"/><Relationship Id="rId11" Type="http://schemas.openxmlformats.org/officeDocument/2006/relationships/hyperlink" Target="https://funart.pro/uploads/posts/2022-08/1659860107_69-funart-pro-p-fon-professii-dlya-detei-krasivo-77.jpg" TargetMode="External"/><Relationship Id="rId5" Type="http://schemas.openxmlformats.org/officeDocument/2006/relationships/hyperlink" Target="https://gas-kvas.com/uploads/posts/2023-02/1677030078_gas-kvas-com-p-risunki-na-ekonomicheskuyu-temu-7.jpg" TargetMode="External"/><Relationship Id="rId10" Type="http://schemas.openxmlformats.org/officeDocument/2006/relationships/hyperlink" Target="https://gas-kvas.com/uploads/posts/2023-02/1676607241_gas-kvas-com-p-professii-risunok-detskii-sad-16.jpg" TargetMode="External"/><Relationship Id="rId4" Type="http://schemas.openxmlformats.org/officeDocument/2006/relationships/hyperlink" Target="https://papik.pro/uploads/posts/2021-12/1639217126_1-papik-pro-p-vesi-klipart-1.png" TargetMode="External"/><Relationship Id="rId9" Type="http://schemas.openxmlformats.org/officeDocument/2006/relationships/hyperlink" Target="https://free-png.ru/wp-content/uploads/2022/01/free-png.ru-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x-lines.ru/letters/i/cyrillicfancy/1565/ae6224/40/1/4nxpdysozmea8wfw4nanbwf1rdeadwfi4n6pddgoswopbcqoszeabwcd4gbpdyqtthopbpgoszem5wcc4n37bqb9rdejxwfo4gypbx6ozxembwcn4nay.png"/>
          <p:cNvPicPr>
            <a:picLocks noChangeAspect="1" noChangeArrowheads="1"/>
          </p:cNvPicPr>
          <p:nvPr/>
        </p:nvPicPr>
        <p:blipFill>
          <a:blip r:embed="rId2" cstate="print"/>
          <a:srcRect t="-6678" r="23125"/>
          <a:stretch>
            <a:fillRect/>
          </a:stretch>
        </p:blipFill>
        <p:spPr bwMode="auto">
          <a:xfrm>
            <a:off x="1331640" y="1412776"/>
            <a:ext cx="5976664" cy="576064"/>
          </a:xfrm>
          <a:prstGeom prst="rect">
            <a:avLst/>
          </a:prstGeom>
          <a:noFill/>
        </p:spPr>
      </p:pic>
      <p:pic>
        <p:nvPicPr>
          <p:cNvPr id="5" name="Picture 2" descr="https://x-lines.ru/letters/i/cyrillicfancy/0588/8b8484/4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40924" y="548680"/>
            <a:ext cx="4463324" cy="468000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336" y="188640"/>
            <a:ext cx="5994000" cy="324000"/>
          </a:xfrm>
          <a:prstGeom prst="rect">
            <a:avLst/>
          </a:prstGeom>
          <a:noFill/>
        </p:spPr>
      </p:pic>
      <p:pic>
        <p:nvPicPr>
          <p:cNvPr id="14338" name="Picture 2" descr="https://x-lines.ru/letters/i/cyrillicfancy/1565/ae6224/36/1/4nx7bpqozzeadwfa4g81bwfardeadwf64gdpbqgosdemzwcc4n67dn6oswopbx6oz5eadwf64na7bqgt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16832"/>
            <a:ext cx="5571419" cy="540000"/>
          </a:xfrm>
          <a:prstGeom prst="rect">
            <a:avLst/>
          </a:prstGeom>
          <a:noFill/>
        </p:spPr>
      </p:pic>
      <p:pic>
        <p:nvPicPr>
          <p:cNvPr id="14340" name="Picture 4" descr="https://x-lines.ru/letters/i/cyrillicfancy/0739/51b749/30/1/4nm7bcgozzea9wcn4nhpbpjyge4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054" y="1041301"/>
            <a:ext cx="1924050" cy="37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30832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Однажды Рома спросил бабушку: </a:t>
            </a:r>
          </a:p>
          <a:p>
            <a:pPr algn="just"/>
            <a:r>
              <a:rPr lang="ru-RU" b="1" dirty="0" smtClean="0"/>
              <a:t>     - Бабушка, ты уже давно не работаешь, почему же каждый месяц ты получаешь  деньги? - спросил Рома. </a:t>
            </a:r>
          </a:p>
          <a:p>
            <a:pPr algn="just"/>
            <a:r>
              <a:rPr lang="ru-RU" b="1" dirty="0" smtClean="0"/>
              <a:t>     - Я получаю пенсию, которую наше государство платит людям, достигшим пенсионного возраста, - ответила бабушка. - До 2018 года в нашей стране женщины могли  выходить на пенсию в 55 лет, а мужчины - в 60 лет. Сейчас пенсионный возраст повышается, и через несколько лет он составит 60 лет для женщин и 65 лет для мужчин.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4928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Значит, </a:t>
            </a:r>
            <a:r>
              <a:rPr lang="ru-RU" b="1" dirty="0" smtClean="0">
                <a:solidFill>
                  <a:srgbClr val="FF0000"/>
                </a:solidFill>
              </a:rPr>
              <a:t>пенсия</a:t>
            </a:r>
            <a:r>
              <a:rPr lang="ru-RU" b="1" dirty="0" smtClean="0"/>
              <a:t> - это...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 и выбери объяснение, которое подходит к слову «пенсия».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041104"/>
            <a:ext cx="3060000" cy="82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Регулярная денежная выплата лицам, которые достигли пенсионного возраста.    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4041104"/>
            <a:ext cx="3060000" cy="82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Деньги, которые государство выплачивает людям, которые работают больше 25 лет.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488" y="454515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81200"/>
            <a:ext cx="324000" cy="324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55576" y="3573016"/>
            <a:ext cx="6912000" cy="3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Деньги, которые раз в год получают от государства пожилые граждане.</a:t>
            </a:r>
            <a:endParaRPr lang="ru-RU" sz="1600" b="1" dirty="0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23528" y="357301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- Откуда же берутся деньги для того, чтобы государство могло выплачивать пенсии пенсионерам? - спросил Рома. </a:t>
            </a:r>
          </a:p>
          <a:p>
            <a:pPr algn="just"/>
            <a:r>
              <a:rPr lang="ru-RU" b="1" dirty="0" smtClean="0"/>
              <a:t>     - Основную часть пенсии обеспечивает работодатель: работник работает, а работодатель обязан перечислять в </a:t>
            </a:r>
            <a:r>
              <a:rPr lang="ru-RU" b="1" dirty="0" smtClean="0">
                <a:solidFill>
                  <a:srgbClr val="FF0000"/>
                </a:solidFill>
              </a:rPr>
              <a:t>Пенсионный фонд России </a:t>
            </a:r>
            <a:r>
              <a:rPr lang="ru-RU" b="1" dirty="0" smtClean="0"/>
              <a:t>(ПФР) страховые взносы, а это 22% от суммы, которую работник зарабатывает за год, - ответила бабушка. </a:t>
            </a:r>
            <a:endParaRPr lang="ru-RU" b="1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211960" y="45811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- Странно: вчера я слышал, как мама сказала папе, что ей до пенсии осталось 6 лет. А ведь ей через 6 лет ещё не исполнится 60 лет, - задумчиво произнёс Рома. </a:t>
            </a:r>
          </a:p>
          <a:p>
            <a:r>
              <a:rPr lang="ru-RU" b="1" dirty="0" smtClean="0"/>
              <a:t>     - Всё верно. Некоторые граждане имеют право на </a:t>
            </a:r>
            <a:r>
              <a:rPr lang="ru-RU" b="1" dirty="0" smtClean="0">
                <a:solidFill>
                  <a:srgbClr val="FF0000"/>
                </a:solidFill>
              </a:rPr>
              <a:t>досрочную пенсию</a:t>
            </a:r>
            <a:r>
              <a:rPr lang="ru-RU" b="1" dirty="0" smtClean="0"/>
              <a:t>, то есть раньше общеустановленного пенсионного возраста. Раньше срока на пенсию могут выйти: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люди, которые имеют длительный трудовой стаж (не менее 42 лет для мужчин и 37 лет для женщин);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женщины, родившие трёх и более детей;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люди, которые работают под землёй (шахтёры, работники метрополитена), рабочие в горячих цехах (сталевары), лица, чьи условия труда признаны тяжёлыми (пилоты, стюардессы, рыболовы, моряки);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к трудным профессиям приравнивают также многие виды работы с людьми, например, педагоги и медицинские работники;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творческая деятельность тоже признана тяжёлыми условиями труда: например, в список таких профессий попадает выступление на сцене, на арене цирка, в театре.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131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почему мама Ромы планирует выйти на пенсию раньше 60 лет. Запиши свой ответ.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0526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Мама Ромы имеет право на досрочную пенсию, так как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4168" y="6237312"/>
            <a:ext cx="558000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она работает в школе учителем и родила трёх детей.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2/1675437869_gas-kvas-com-p-fonovii-risunok-professii-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93" r="3923" b="6508"/>
          <a:stretch>
            <a:fillRect/>
          </a:stretch>
        </p:blipFill>
        <p:spPr bwMode="auto">
          <a:xfrm>
            <a:off x="2771800" y="4365104"/>
            <a:ext cx="1073078" cy="223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Подумай и выбери представителей профессий, которые имеют право на досрочную пенсию. Отметь выбранные тобой рисунки.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papik.pro/uploads/posts/2021-09/1630685656_3-papik-pro-p-risunok-doktora-detskii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41" t="5000" r="9412" b="3065"/>
          <a:stretch>
            <a:fillRect/>
          </a:stretch>
        </p:blipFill>
        <p:spPr bwMode="auto">
          <a:xfrm>
            <a:off x="7236295" y="1484784"/>
            <a:ext cx="1456674" cy="2232000"/>
          </a:xfrm>
          <a:prstGeom prst="rect">
            <a:avLst/>
          </a:prstGeom>
          <a:noFill/>
        </p:spPr>
      </p:pic>
      <p:sp>
        <p:nvSpPr>
          <p:cNvPr id="1030" name="AutoShape 6" descr="https://free-png.ru/wp-content/uploads/2022/01/free-png.ru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free-png.ru/wp-content/uploads/2022/01/free-png.ru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7"/>
          <a:stretch>
            <a:fillRect/>
          </a:stretch>
        </p:blipFill>
        <p:spPr bwMode="auto">
          <a:xfrm flipH="1">
            <a:off x="395536" y="1484784"/>
            <a:ext cx="1348649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s://gas-kvas.com/uploads/posts/2023-02/1676607241_gas-kvas-com-p-professii-risunok-detskii-sad-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47" t="50736" r="29200" b="1636"/>
          <a:stretch>
            <a:fillRect/>
          </a:stretch>
        </p:blipFill>
        <p:spPr bwMode="auto">
          <a:xfrm>
            <a:off x="7236296" y="4365104"/>
            <a:ext cx="1346287" cy="2232000"/>
          </a:xfrm>
          <a:prstGeom prst="rect">
            <a:avLst/>
          </a:prstGeom>
          <a:noFill/>
        </p:spPr>
      </p:pic>
      <p:pic>
        <p:nvPicPr>
          <p:cNvPr id="1037" name="Picture 13" descr="https://gas-kvas.com/uploads/posts/2023-02/1676607241_gas-kvas-com-p-professii-risunok-detskii-sad-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58" r="4369" b="50105"/>
          <a:stretch>
            <a:fillRect/>
          </a:stretch>
        </p:blipFill>
        <p:spPr bwMode="auto">
          <a:xfrm>
            <a:off x="2771800" y="1412776"/>
            <a:ext cx="879271" cy="2232000"/>
          </a:xfrm>
          <a:prstGeom prst="rect">
            <a:avLst/>
          </a:prstGeom>
          <a:noFill/>
        </p:spPr>
      </p:pic>
      <p:pic>
        <p:nvPicPr>
          <p:cNvPr id="11" name="Picture 11" descr="https://gas-kvas.com/uploads/posts/2023-02/1676607241_gas-kvas-com-p-professii-risunok-detskii-sad-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1" t="52160" r="67570" b="1724"/>
          <a:stretch>
            <a:fillRect/>
          </a:stretch>
        </p:blipFill>
        <p:spPr bwMode="auto">
          <a:xfrm>
            <a:off x="5076056" y="4293096"/>
            <a:ext cx="1097705" cy="2232000"/>
          </a:xfrm>
          <a:prstGeom prst="rect">
            <a:avLst/>
          </a:prstGeom>
          <a:noFill/>
        </p:spPr>
      </p:pic>
      <p:pic>
        <p:nvPicPr>
          <p:cNvPr id="1041" name="Picture 17" descr="https://funart.pro/uploads/posts/2022-08/1659860107_69-funart-pro-p-fon-professii-dlya-detei-krasivo-7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7" t="1471" r="17647" b="7353"/>
          <a:stretch>
            <a:fillRect/>
          </a:stretch>
        </p:blipFill>
        <p:spPr bwMode="auto">
          <a:xfrm flipH="1">
            <a:off x="395536" y="4293096"/>
            <a:ext cx="1583997" cy="2232000"/>
          </a:xfrm>
          <a:prstGeom prst="rect">
            <a:avLst/>
          </a:prstGeom>
          <a:noFill/>
        </p:spPr>
      </p:pic>
      <p:pic>
        <p:nvPicPr>
          <p:cNvPr id="1047" name="Picture 23" descr="https://raskraskirus.ru/wp-content/uploads/c/d/b/cdb3466776afd43f3306be4795bc5e53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94" t="2520" r="6446" b="50861"/>
          <a:stretch>
            <a:fillRect/>
          </a:stretch>
        </p:blipFill>
        <p:spPr bwMode="auto">
          <a:xfrm>
            <a:off x="4716016" y="1412776"/>
            <a:ext cx="1689081" cy="223200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4572000" y="328497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8040" y="3321024"/>
            <a:ext cx="324000" cy="324000"/>
          </a:xfrm>
          <a:prstGeom prst="rect">
            <a:avLst/>
          </a:prstGeom>
        </p:spPr>
      </p:pic>
      <p:sp>
        <p:nvSpPr>
          <p:cNvPr id="20" name="Скругленный прямоугольник 19">
            <a:hlinkClick r:id="" action="ppaction://noaction">
              <a:snd r:embed="rId10" name="wind.wav"/>
            </a:hlinkClick>
          </p:cNvPr>
          <p:cNvSpPr/>
          <p:nvPr/>
        </p:nvSpPr>
        <p:spPr>
          <a:xfrm>
            <a:off x="2411760" y="32849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7488" y="33209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3356992"/>
            <a:ext cx="324000" cy="3240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7128248" y="32489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3284984"/>
            <a:ext cx="324000" cy="3240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15480" y="6129256"/>
            <a:ext cx="360000" cy="35072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6165304"/>
            <a:ext cx="324000" cy="315656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751984" y="609328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6129336"/>
            <a:ext cx="324000" cy="32400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7128248" y="612925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6165304"/>
            <a:ext cx="324000" cy="324000"/>
          </a:xfrm>
          <a:prstGeom prst="rect">
            <a:avLst/>
          </a:prstGeom>
        </p:spPr>
      </p:pic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47728" y="612925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6165304"/>
            <a:ext cx="324000" cy="32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в Интернете Рома нашёл информацию о том, в каком возрасте уходят на пенсию жители разных стран.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50045" cy="3600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268760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Внимательно рассмотри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инфографику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в каком году были получены данные, отражённые в этой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инфографике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в какой стране живут самые молодые пенсионеры.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Перечисли страны, в которых пенсионный возраст для мужчин и женщин одинаков.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grizly.club/uploads/posts/2023-01/1674305034_grizly-club-p-klipart-malchik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4581128"/>
            <a:ext cx="1983869" cy="2276871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5868144" y="2492928"/>
            <a:ext cx="1368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2018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804248" y="3356992"/>
            <a:ext cx="1368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372200" y="4365104"/>
            <a:ext cx="1368000" cy="1512168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Япония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Германия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США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Венгрия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83768" y="3059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плашки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Бабушка рассказала, что граждане нашей страны могут получать ещё два вида пенсий - пенсию по потере кормильца и пенсию по инвалидности. Кроме этого, для поддержки разных групп населения нашей страны существуют различные социальные пособия.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1369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Справка </a:t>
            </a:r>
          </a:p>
          <a:p>
            <a:r>
              <a:rPr lang="ru-RU" b="1" dirty="0" smtClean="0"/>
              <a:t>Пособие</a:t>
            </a:r>
            <a:r>
              <a:rPr lang="ru-RU" dirty="0" smtClean="0"/>
              <a:t> - денежная выплата, мера государственной социальной поддержки.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Прочитай названия пособий и названия тех категорий граждан, которые могут их получать. Установи соответствие, закрашивая карточку с названием пособия и его получателя одинаковым цветом.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56992"/>
            <a:ext cx="216024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Студент института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933056"/>
            <a:ext cx="2664296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Человек, находящийся в больнице на лечении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581216"/>
            <a:ext cx="252028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Материнский капитал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3356992"/>
            <a:ext cx="2160240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Мама малолетнего ребёнка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3933056"/>
            <a:ext cx="2736304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Пособие по временной нетрудоспособности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581128"/>
            <a:ext cx="216024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Стипендия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3356992"/>
            <a:ext cx="2160240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Ветеран войны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4581128"/>
            <a:ext cx="2448272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Пособие по рождению ребёнка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3933056"/>
            <a:ext cx="2160240" cy="46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Пособие по уходу за ребёнком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157192"/>
            <a:ext cx="4536504" cy="79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Ежегодная денежная выплата инвалидам и участникам ВОВ 1941-1945 годов ко Дню Победы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5373216"/>
            <a:ext cx="3744416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Единовременная выплата на каждого школьника к 1 сентября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По срокам выплат все пособия делятся на </a:t>
            </a:r>
            <a:r>
              <a:rPr lang="ru-RU" b="1" dirty="0" smtClean="0">
                <a:solidFill>
                  <a:srgbClr val="FF0000"/>
                </a:solidFill>
              </a:rPr>
              <a:t>регулярные</a:t>
            </a:r>
            <a:r>
              <a:rPr lang="ru-RU" b="1" dirty="0" smtClean="0"/>
              <a:t> и</a:t>
            </a:r>
            <a:r>
              <a:rPr lang="ru-RU" b="1" dirty="0" smtClean="0">
                <a:solidFill>
                  <a:srgbClr val="FF0000"/>
                </a:solidFill>
              </a:rPr>
              <a:t> эпизодические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Подумай и назови пособия, которые относятся к каждой из групп.</a:t>
            </a:r>
            <a:endParaRPr lang="ru-RU" b="1" dirty="0"/>
          </a:p>
        </p:txBody>
      </p:sp>
      <p:sp>
        <p:nvSpPr>
          <p:cNvPr id="18" name="Стрелка вправо 17">
            <a:hlinkClick r:id="" action="ppaction://hlinkshowjump?jump=endshow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2120" y="4725184"/>
            <a:ext cx="360000" cy="360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60432" y="4149080"/>
            <a:ext cx="360000" cy="360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99992" y="5661248"/>
            <a:ext cx="360000" cy="360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676496" y="5733256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80112" y="4221088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532440" y="4941168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27784" y="4797152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8264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задание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DDD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83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83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DD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088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83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83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088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83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https://top-fon.com/uploads/posts/2023-02/1675310917_top-fon-com-p-fon-dlya-prezentatsii-finansovaya-gramotno-58.jpg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https://thumbs.dreamstime.com/b/%D0%B2%D0%B5-%D1%83%D1%89%D0%B8%D0%B9-%D0%B8%D0%BA%D1%82%D0%BE%D1%80-%D0%BD%D0%BE%D0%B2%D0%BE%D1%81%D1%82%D0%B5%D0%B9-%D0%B2-%D1%81%D1%82%D1%83-%D0%B8%D0%B8-71094148.jpg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https://papik.pro/uploads/posts/2021-12/1639217126_1-papik-pro-p-vesi-klipart-1.png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https://gas-kvas.com/uploads/posts/2023-02/1677030078_gas-kvas-com-p-risunki-na-ekonomicheskuyu-temu-7.jpg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http://howtodrawforkids.com/wp-content/uploads/2017/04/How-to-Draw-a-Man-for-Kids-2.jpg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https://gas-kvas.com/uploads/posts/2023-02/1676439290_gas-kvas-com-p-detskii-risunok-brat-35.png</a:t>
            </a:r>
            <a:r>
              <a:rPr lang="ru-RU" sz="1200" dirty="0" smtClean="0"/>
              <a:t>     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https://papik.pro/uploads/posts/2021-09/1630685656_3-papik-pro-p-risunok-doktora-detskii-3.jpg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https://free-png.ru/wp-content/uploads/2022/01/free-png.ru-8.png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https://gas-kvas.com/uploads/posts/2023-02/1676607241_gas-kvas-com-p-professii-risunok-detskii-sad-16.jpg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https://funart.pro/uploads/posts/2022-08/1659860107_69-funart-pro-p-fon-professii-dlya-detei-krasivo-77.jpg</a:t>
            </a:r>
            <a:r>
              <a:rPr lang="ru-RU" sz="1400" dirty="0" smtClean="0"/>
              <a:t>    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753</Words>
  <Application>Microsoft Office PowerPoint</Application>
  <PresentationFormat>Экран (4:3)</PresentationFormat>
  <Paragraphs>80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18</cp:revision>
  <dcterms:created xsi:type="dcterms:W3CDTF">2023-10-29T12:49:55Z</dcterms:created>
  <dcterms:modified xsi:type="dcterms:W3CDTF">2024-01-21T13:18:35Z</dcterms:modified>
</cp:coreProperties>
</file>